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6"/>
  </p:notesMasterIdLst>
  <p:sldIdLst>
    <p:sldId id="256" r:id="rId2"/>
    <p:sldId id="257" r:id="rId3"/>
    <p:sldId id="258" r:id="rId4"/>
    <p:sldId id="259" r:id="rId5"/>
    <p:sldId id="260" r:id="rId6"/>
    <p:sldId id="265" r:id="rId7"/>
    <p:sldId id="266" r:id="rId8"/>
    <p:sldId id="267" r:id="rId9"/>
    <p:sldId id="268" r:id="rId10"/>
    <p:sldId id="269" r:id="rId11"/>
    <p:sldId id="270" r:id="rId12"/>
    <p:sldId id="274" r:id="rId13"/>
    <p:sldId id="271" r:id="rId14"/>
    <p:sldId id="272" r:id="rId15"/>
    <p:sldId id="273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91" r:id="rId33"/>
    <p:sldId id="292" r:id="rId34"/>
    <p:sldId id="293" r:id="rId35"/>
    <p:sldId id="294" r:id="rId36"/>
    <p:sldId id="295" r:id="rId37"/>
    <p:sldId id="296" r:id="rId38"/>
    <p:sldId id="298" r:id="rId39"/>
    <p:sldId id="302" r:id="rId40"/>
    <p:sldId id="303" r:id="rId41"/>
    <p:sldId id="304" r:id="rId42"/>
    <p:sldId id="305" r:id="rId43"/>
    <p:sldId id="306" r:id="rId44"/>
    <p:sldId id="307" r:id="rId45"/>
    <p:sldId id="308" r:id="rId46"/>
    <p:sldId id="309" r:id="rId47"/>
    <p:sldId id="310" r:id="rId48"/>
    <p:sldId id="311" r:id="rId49"/>
    <p:sldId id="312" r:id="rId50"/>
    <p:sldId id="315" r:id="rId51"/>
    <p:sldId id="313" r:id="rId52"/>
    <p:sldId id="314" r:id="rId53"/>
    <p:sldId id="316" r:id="rId54"/>
    <p:sldId id="318" r:id="rId55"/>
    <p:sldId id="319" r:id="rId56"/>
    <p:sldId id="320" r:id="rId57"/>
    <p:sldId id="317" r:id="rId58"/>
    <p:sldId id="262" r:id="rId59"/>
    <p:sldId id="297" r:id="rId60"/>
    <p:sldId id="299" r:id="rId61"/>
    <p:sldId id="301" r:id="rId62"/>
    <p:sldId id="300" r:id="rId63"/>
    <p:sldId id="263" r:id="rId64"/>
    <p:sldId id="264" r:id="rId6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C3517"/>
    <a:srgbClr val="1F261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6" d="100"/>
          <a:sy n="36" d="100"/>
        </p:scale>
        <p:origin x="-8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D6027A-E8D9-4BE9-8103-CD524549A518}" type="datetimeFigureOut">
              <a:rPr lang="en-US" smtClean="0"/>
              <a:pPr/>
              <a:t>11/2/2012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04C8D8-32B4-4151-B1EA-198DBAD5D3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72962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5A991A-D21C-4A48-AC4E-99DB51DE8F1D}" type="slidenum">
              <a:rPr lang="en-CA" smtClean="0"/>
              <a:pPr/>
              <a:t>21</a:t>
            </a:fld>
            <a:endParaRPr lang="en-CA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5A991A-D21C-4A48-AC4E-99DB51DE8F1D}" type="slidenum">
              <a:rPr lang="en-CA" smtClean="0"/>
              <a:pPr/>
              <a:t>30</a:t>
            </a:fld>
            <a:endParaRPr lang="en-CA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5A991A-D21C-4A48-AC4E-99DB51DE8F1D}" type="slidenum">
              <a:rPr lang="en-CA" smtClean="0"/>
              <a:pPr/>
              <a:t>31</a:t>
            </a:fld>
            <a:endParaRPr lang="en-CA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5A991A-D21C-4A48-AC4E-99DB51DE8F1D}" type="slidenum">
              <a:rPr lang="en-CA" smtClean="0"/>
              <a:pPr/>
              <a:t>32</a:t>
            </a:fld>
            <a:endParaRPr lang="en-CA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5A991A-D21C-4A48-AC4E-99DB51DE8F1D}" type="slidenum">
              <a:rPr lang="en-CA" smtClean="0"/>
              <a:pPr/>
              <a:t>33</a:t>
            </a:fld>
            <a:endParaRPr lang="en-CA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5A991A-D21C-4A48-AC4E-99DB51DE8F1D}" type="slidenum">
              <a:rPr lang="en-CA" smtClean="0"/>
              <a:pPr/>
              <a:t>34</a:t>
            </a:fld>
            <a:endParaRPr lang="en-CA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5A991A-D21C-4A48-AC4E-99DB51DE8F1D}" type="slidenum">
              <a:rPr lang="en-CA" smtClean="0"/>
              <a:pPr/>
              <a:t>35</a:t>
            </a:fld>
            <a:endParaRPr lang="en-CA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5A991A-D21C-4A48-AC4E-99DB51DE8F1D}" type="slidenum">
              <a:rPr lang="en-CA" smtClean="0"/>
              <a:pPr/>
              <a:t>36</a:t>
            </a:fld>
            <a:endParaRPr lang="en-CA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5A991A-D21C-4A48-AC4E-99DB51DE8F1D}" type="slidenum">
              <a:rPr lang="en-CA" smtClean="0"/>
              <a:pPr/>
              <a:t>37</a:t>
            </a:fld>
            <a:endParaRPr lang="en-CA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A8750-2E23-417D-B48E-96B0C9F8DFF8}" type="slidenum">
              <a:rPr lang="en-CA" smtClean="0"/>
              <a:pPr/>
              <a:t>57</a:t>
            </a:fld>
            <a:endParaRPr lang="en-C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5A991A-D21C-4A48-AC4E-99DB51DE8F1D}" type="slidenum">
              <a:rPr lang="en-CA" smtClean="0"/>
              <a:pPr/>
              <a:t>22</a:t>
            </a:fld>
            <a:endParaRPr lang="en-CA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5A991A-D21C-4A48-AC4E-99DB51DE8F1D}" type="slidenum">
              <a:rPr lang="en-CA" smtClean="0"/>
              <a:pPr/>
              <a:t>23</a:t>
            </a:fld>
            <a:endParaRPr lang="en-CA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5A991A-D21C-4A48-AC4E-99DB51DE8F1D}" type="slidenum">
              <a:rPr lang="en-CA" smtClean="0"/>
              <a:pPr/>
              <a:t>24</a:t>
            </a:fld>
            <a:endParaRPr lang="en-CA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5A991A-D21C-4A48-AC4E-99DB51DE8F1D}" type="slidenum">
              <a:rPr lang="en-CA" smtClean="0"/>
              <a:pPr/>
              <a:t>25</a:t>
            </a:fld>
            <a:endParaRPr lang="en-CA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5A991A-D21C-4A48-AC4E-99DB51DE8F1D}" type="slidenum">
              <a:rPr lang="en-CA" smtClean="0"/>
              <a:pPr/>
              <a:t>26</a:t>
            </a:fld>
            <a:endParaRPr lang="en-CA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5A991A-D21C-4A48-AC4E-99DB51DE8F1D}" type="slidenum">
              <a:rPr lang="en-CA" smtClean="0"/>
              <a:pPr/>
              <a:t>27</a:t>
            </a:fld>
            <a:endParaRPr lang="en-CA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5A991A-D21C-4A48-AC4E-99DB51DE8F1D}" type="slidenum">
              <a:rPr lang="en-CA" smtClean="0"/>
              <a:pPr/>
              <a:t>28</a:t>
            </a:fld>
            <a:endParaRPr lang="en-CA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5A991A-D21C-4A48-AC4E-99DB51DE8F1D}" type="slidenum">
              <a:rPr lang="en-CA" smtClean="0"/>
              <a:pPr/>
              <a:t>29</a:t>
            </a:fld>
            <a:endParaRPr lang="en-C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13" Type="http://schemas.openxmlformats.org/officeDocument/2006/relationships/image" Target="../media/image29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12" Type="http://schemas.openxmlformats.org/officeDocument/2006/relationships/image" Target="../media/image28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11" Type="http://schemas.openxmlformats.org/officeDocument/2006/relationships/image" Target="../media/image27.jpeg"/><Relationship Id="rId5" Type="http://schemas.openxmlformats.org/officeDocument/2006/relationships/image" Target="../media/image22.jpeg"/><Relationship Id="rId10" Type="http://schemas.openxmlformats.org/officeDocument/2006/relationships/image" Target="../media/image26.png"/><Relationship Id="rId4" Type="http://schemas.openxmlformats.org/officeDocument/2006/relationships/image" Target="../media/image21.jpeg"/><Relationship Id="rId9" Type="http://schemas.openxmlformats.org/officeDocument/2006/relationships/hyperlink" Target="http://www.youtube.com/watch?v=abWX2jIXZvc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://sis.agr.gc.ca/cansis/taxa/soil/chernozemic/black_bcs.jpg" TargetMode="External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jpe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hyperlink" Target="//upload.wikimedia.org/wikipedia/commons/7/7a/Athabasca_Oil_Sands_map.pn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1.pn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5.jpe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C35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pc.gc.ca/pn-np/bc/yoho/activ/~/media/pn-np/bc/yoho/activ/route-hwy-yoho.ashx?w=595&amp;h=397&amp;as=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638" y="-10886"/>
            <a:ext cx="9152638" cy="610688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562600"/>
            <a:ext cx="9144000" cy="1295400"/>
          </a:xfr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/>
          <a:lstStyle/>
          <a:p>
            <a:pPr algn="l"/>
            <a:r>
              <a:rPr lang="en-US" dirty="0" smtClean="0"/>
              <a:t>Unit 1.3: Understanding Interactions Between 		       Natural and Human Systems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6157106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http://upload.wikimedia.org/wikipedia/commons/thumb/5/51/Koppen_World_Map_Dfc_Dwc_Dsc_Dfd_Dwd_Dsd.png/400px-Koppen_World_Map_Dfc_Dwc_Dsc_Dfd_Dwd_Ds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0" y="-1"/>
            <a:ext cx="8969829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89857" y="1981200"/>
            <a:ext cx="3180358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Subarctic climate region</a:t>
            </a:r>
            <a:endParaRPr lang="en-US" sz="2400" dirty="0"/>
          </a:p>
        </p:txBody>
      </p:sp>
    </p:spTree>
    <p:extLst>
      <p:ext uri="{BB962C8B-B14F-4D97-AF65-F5344CB8AC3E}">
        <p14:creationId xmlns="" xmlns:p14="http://schemas.microsoft.com/office/powerpoint/2010/main" val="216404550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bgrg.org/pages/education/alevel/coldenvirons/Coldinsol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5633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2400" y="1362670"/>
            <a:ext cx="4343400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In the north the suns rays are less direct and must cover a larger area. This reduces the amount of energy any one area gets.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1083877">
            <a:off x="115392" y="598139"/>
            <a:ext cx="8229600" cy="1143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 smtClean="0"/>
              <a:t>Why </a:t>
            </a:r>
            <a:r>
              <a:rPr lang="en-US" dirty="0"/>
              <a:t>D</a:t>
            </a:r>
            <a:r>
              <a:rPr lang="en-US" dirty="0" smtClean="0"/>
              <a:t>oes Latitude </a:t>
            </a:r>
            <a:r>
              <a:rPr lang="en-US" dirty="0"/>
              <a:t>I</a:t>
            </a:r>
            <a:r>
              <a:rPr lang="en-US" dirty="0" smtClean="0"/>
              <a:t>nfluence Temperature?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9600" y="3429000"/>
            <a:ext cx="3733800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The sun is directly over head at the tropics. The light is direct and covers a smaller area.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74611078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7085"/>
            <a:ext cx="8229600" cy="1143000"/>
          </a:xfr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Temperature and Latitude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194" name="Picture 2" descr="http://upload.wikimedia.org/wikipedia/commons/a/aa/Annual_Average_Temperature_Ma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219199"/>
            <a:ext cx="7388225" cy="569948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74157354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0946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1218337">
            <a:off x="2871225" y="355722"/>
            <a:ext cx="3733800" cy="1143000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Ocean Currents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 rot="21218337">
            <a:off x="1325385" y="1745023"/>
            <a:ext cx="6332952" cy="95410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800" dirty="0" smtClean="0"/>
              <a:t>Warm and cold ocean currents flow along </a:t>
            </a:r>
          </a:p>
          <a:p>
            <a:pPr algn="ctr"/>
            <a:r>
              <a:rPr lang="en-US" sz="2800" dirty="0" smtClean="0"/>
              <a:t>Canada’s coastlines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 rot="21218337">
            <a:off x="846852" y="2853364"/>
            <a:ext cx="7543800" cy="95410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Warm ocean currents make places warmer than normal for that latitude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 rot="21218337">
            <a:off x="1445726" y="4069561"/>
            <a:ext cx="6114046" cy="95410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800" dirty="0" smtClean="0"/>
              <a:t>Cool ocean currents make  places colder </a:t>
            </a:r>
          </a:p>
          <a:p>
            <a:pPr algn="ctr"/>
            <a:r>
              <a:rPr lang="en-US" sz="2800" dirty="0" smtClean="0"/>
              <a:t>than normal for that latitude</a:t>
            </a:r>
            <a:endParaRPr lang="en-US" sz="2800" dirty="0"/>
          </a:p>
        </p:txBody>
      </p:sp>
    </p:spTree>
    <p:extLst>
      <p:ext uri="{BB962C8B-B14F-4D97-AF65-F5344CB8AC3E}">
        <p14:creationId xmlns="" xmlns:p14="http://schemas.microsoft.com/office/powerpoint/2010/main" val="33571580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thecanadianencyclopedia.com/media/ocean-currents-map-28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3569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0968161">
            <a:off x="45412" y="630989"/>
            <a:ext cx="7010400" cy="1143000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Canada’s Ocean Currents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 rot="20818485">
            <a:off x="640481" y="3257231"/>
            <a:ext cx="7403245" cy="120032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u="sng" dirty="0" smtClean="0"/>
              <a:t>The Gulf Stream:</a:t>
            </a:r>
            <a:r>
              <a:rPr lang="en-US" sz="2400" dirty="0" smtClean="0"/>
              <a:t> A warm ocean current that brings water </a:t>
            </a:r>
          </a:p>
          <a:p>
            <a:r>
              <a:rPr lang="en-US" sz="2400" dirty="0" smtClean="0"/>
              <a:t>up from the tropics to warm Atlantic Canada. Gives </a:t>
            </a:r>
          </a:p>
          <a:p>
            <a:r>
              <a:rPr lang="en-US" sz="2400" dirty="0" smtClean="0"/>
              <a:t>wetter warmer </a:t>
            </a:r>
            <a:r>
              <a:rPr lang="en-US" sz="2400" dirty="0"/>
              <a:t>s</a:t>
            </a:r>
            <a:r>
              <a:rPr lang="en-US" sz="2400" dirty="0" smtClean="0"/>
              <a:t>ummers</a:t>
            </a:r>
            <a:endParaRPr lang="en-US" sz="2400" u="sng" dirty="0"/>
          </a:p>
        </p:txBody>
      </p:sp>
      <p:sp>
        <p:nvSpPr>
          <p:cNvPr id="6" name="TextBox 5"/>
          <p:cNvSpPr txBox="1"/>
          <p:nvPr/>
        </p:nvSpPr>
        <p:spPr>
          <a:xfrm rot="20796278">
            <a:off x="170969" y="1941960"/>
            <a:ext cx="7696200" cy="120032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u="sng" dirty="0" smtClean="0"/>
              <a:t>Labrador Current:</a:t>
            </a:r>
            <a:r>
              <a:rPr lang="en-US" sz="2400" dirty="0" smtClean="0"/>
              <a:t> A cold ocean current that brings cold arctic water down giving Newfoundland and Labrador a cooler climate than that of the rest of Atlantic Canada</a:t>
            </a:r>
            <a:endParaRPr lang="en-US" sz="2400" u="sng" dirty="0"/>
          </a:p>
        </p:txBody>
      </p:sp>
      <p:sp>
        <p:nvSpPr>
          <p:cNvPr id="7" name="TextBox 6"/>
          <p:cNvSpPr txBox="1"/>
          <p:nvPr/>
        </p:nvSpPr>
        <p:spPr>
          <a:xfrm rot="20845468">
            <a:off x="437086" y="4860893"/>
            <a:ext cx="8269828" cy="83099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u="sng" dirty="0" smtClean="0"/>
              <a:t>Subarctic Current: </a:t>
            </a:r>
            <a:r>
              <a:rPr lang="en-US" sz="2400" dirty="0" smtClean="0"/>
              <a:t>Cool ocean current that influences the climate</a:t>
            </a:r>
          </a:p>
          <a:p>
            <a:r>
              <a:rPr lang="en-US" sz="2400" dirty="0" smtClean="0"/>
              <a:t> of Western Canada</a:t>
            </a:r>
            <a:endParaRPr lang="en-US" sz="2400" dirty="0"/>
          </a:p>
        </p:txBody>
      </p:sp>
    </p:spTree>
    <p:extLst>
      <p:ext uri="{BB962C8B-B14F-4D97-AF65-F5344CB8AC3E}">
        <p14:creationId xmlns="" xmlns:p14="http://schemas.microsoft.com/office/powerpoint/2010/main" val="98188591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imgc.allpostersimages.com/images/P-473-488-90/27/2722/7KZND00Z/posters/rick-gerharter-canadian-flags-flying-in-the-wind-vancouver-canad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07" y="0"/>
            <a:ext cx="916337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1423932">
            <a:off x="457200" y="274638"/>
            <a:ext cx="8229600" cy="114300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Winds and Air Masses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 rot="21380103">
            <a:off x="1207683" y="1828800"/>
            <a:ext cx="6705600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Winds blow from areas of high pressure to areas of lower pressure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 rot="21380103">
            <a:off x="685800" y="2819400"/>
            <a:ext cx="7749366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u="sng" dirty="0" smtClean="0"/>
              <a:t>Air mass:</a:t>
            </a:r>
            <a:r>
              <a:rPr lang="en-US" sz="2400" dirty="0" smtClean="0"/>
              <a:t> a huge body of air with the same temperature and </a:t>
            </a:r>
          </a:p>
          <a:p>
            <a:r>
              <a:rPr lang="en-US" sz="2400" dirty="0" smtClean="0"/>
              <a:t>moisture conditions throughout</a:t>
            </a:r>
            <a:endParaRPr lang="en-US" sz="2400" u="sng" dirty="0"/>
          </a:p>
        </p:txBody>
      </p:sp>
      <p:sp>
        <p:nvSpPr>
          <p:cNvPr id="6" name="TextBox 5"/>
          <p:cNvSpPr txBox="1"/>
          <p:nvPr/>
        </p:nvSpPr>
        <p:spPr>
          <a:xfrm rot="21380103">
            <a:off x="1600200" y="3773203"/>
            <a:ext cx="5527090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/>
              <a:t>W</a:t>
            </a:r>
            <a:r>
              <a:rPr lang="en-US" sz="2400" dirty="0" smtClean="0"/>
              <a:t>inds carry air masses around the country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 rot="21380103">
            <a:off x="487748" y="4434468"/>
            <a:ext cx="7751994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Under low pressure skies are cloudy and precipitation occurs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 rot="21380103">
            <a:off x="2578560" y="5115095"/>
            <a:ext cx="4668626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High pressure means sunny skies 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 rot="21380103">
            <a:off x="940069" y="5943600"/>
            <a:ext cx="7240828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Where air masses meet you get precipitation and storms</a:t>
            </a:r>
            <a:endParaRPr lang="en-US" sz="2400" dirty="0"/>
          </a:p>
        </p:txBody>
      </p:sp>
    </p:spTree>
    <p:extLst>
      <p:ext uri="{BB962C8B-B14F-4D97-AF65-F5344CB8AC3E}">
        <p14:creationId xmlns="" xmlns:p14="http://schemas.microsoft.com/office/powerpoint/2010/main" val="39789230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visual.merriam-webster.com/images/earth/environment/vegetation-biosphere/elevation-zones-vegetati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27027"/>
            <a:ext cx="9067800" cy="633097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229600" cy="1143000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Elevation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722963" y="2101334"/>
            <a:ext cx="5774273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b="1" u="sng" dirty="0" smtClean="0"/>
              <a:t>Elevation</a:t>
            </a:r>
            <a:r>
              <a:rPr lang="en-US" sz="2400" dirty="0" smtClean="0"/>
              <a:t>: The high a place is above sea level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1695968" y="2712499"/>
            <a:ext cx="5899564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As elevation increases temperature decreases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1942093" y="3514211"/>
            <a:ext cx="5407314" cy="83099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This means that the higher up a mountain</a:t>
            </a:r>
          </a:p>
          <a:p>
            <a:r>
              <a:rPr lang="en-US" sz="2400" dirty="0" smtClean="0"/>
              <a:t> you go the colder and dryer it will get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1846490" y="4615934"/>
            <a:ext cx="5491760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This is why you see treeless mountain tops</a:t>
            </a:r>
            <a:endParaRPr lang="en-US" sz="2400" dirty="0"/>
          </a:p>
        </p:txBody>
      </p:sp>
    </p:spTree>
    <p:extLst>
      <p:ext uri="{BB962C8B-B14F-4D97-AF65-F5344CB8AC3E}">
        <p14:creationId xmlns="" xmlns:p14="http://schemas.microsoft.com/office/powerpoint/2010/main" val="409345038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eoimages.gsfc.nasa.gov/images/imagerecords/79000/79247/oregon_tm5_20113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1311309">
            <a:off x="2982686" y="261258"/>
            <a:ext cx="3733800" cy="1143000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Relief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 rot="21311309">
            <a:off x="1048646" y="1556658"/>
            <a:ext cx="6678623" cy="95410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b="1" u="sng" dirty="0" smtClean="0"/>
              <a:t>Relief</a:t>
            </a:r>
            <a:r>
              <a:rPr lang="en-US" sz="2800" dirty="0" smtClean="0"/>
              <a:t>: The difference in height between the </a:t>
            </a:r>
          </a:p>
          <a:p>
            <a:r>
              <a:rPr lang="en-US" sz="2800" dirty="0" smtClean="0"/>
              <a:t>highest and lowest points in an area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 rot="21311309">
            <a:off x="1423638" y="2597851"/>
            <a:ext cx="6248401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/>
              <a:t>Areas of high relief cause precipitation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 rot="21311309">
            <a:off x="506415" y="3309258"/>
            <a:ext cx="7763087" cy="95410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/>
              <a:t>As warm air is forced up over a mountain it cools, as</a:t>
            </a:r>
          </a:p>
          <a:p>
            <a:r>
              <a:rPr lang="en-US" sz="2800" dirty="0" smtClean="0"/>
              <a:t> it cools it begins to drop its moisture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 rot="21311309">
            <a:off x="1766539" y="4376058"/>
            <a:ext cx="5562600" cy="95410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/>
              <a:t>The moisture falls on the </a:t>
            </a:r>
            <a:r>
              <a:rPr lang="en-US" sz="2800" b="1" u="sng" dirty="0" smtClean="0"/>
              <a:t>windward</a:t>
            </a:r>
            <a:r>
              <a:rPr lang="en-US" sz="2800" dirty="0" smtClean="0"/>
              <a:t> slopes of mountains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 rot="21311309">
            <a:off x="1382486" y="5519058"/>
            <a:ext cx="6330707" cy="95410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/>
              <a:t>The </a:t>
            </a:r>
            <a:r>
              <a:rPr lang="en-US" sz="2800" b="1" u="sng" dirty="0" smtClean="0"/>
              <a:t>leeward</a:t>
            </a:r>
            <a:r>
              <a:rPr lang="en-US" sz="2800" dirty="0" smtClean="0"/>
              <a:t> side often has an area of low </a:t>
            </a:r>
          </a:p>
          <a:p>
            <a:r>
              <a:rPr lang="en-US" sz="2800" dirty="0" smtClean="0"/>
              <a:t>precipitation known as a </a:t>
            </a:r>
            <a:r>
              <a:rPr lang="en-US" sz="2800" b="1" u="sng" dirty="0" smtClean="0"/>
              <a:t>rain shadow</a:t>
            </a:r>
            <a:endParaRPr lang="en-US" sz="2800" b="1" u="sng" dirty="0"/>
          </a:p>
        </p:txBody>
      </p:sp>
    </p:spTree>
    <p:extLst>
      <p:ext uri="{BB962C8B-B14F-4D97-AF65-F5344CB8AC3E}">
        <p14:creationId xmlns="" xmlns:p14="http://schemas.microsoft.com/office/powerpoint/2010/main" val="72863779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9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ttp://go.owu.edu/~jbkrygie/krygier_html/geog_111/geog_111_lo/geog_111_lo05_gr/6-26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6200" y="5486400"/>
            <a:ext cx="2514600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Warm Moist Air</a:t>
            </a:r>
            <a:endParaRPr lang="en-US" dirty="0"/>
          </a:p>
        </p:txBody>
      </p:sp>
      <p:sp>
        <p:nvSpPr>
          <p:cNvPr id="5" name="Right Arrow 4"/>
          <p:cNvSpPr/>
          <p:nvPr/>
        </p:nvSpPr>
        <p:spPr>
          <a:xfrm rot="19084134">
            <a:off x="1228541" y="4669379"/>
            <a:ext cx="7239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557834" y="3581400"/>
            <a:ext cx="2476500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Cools, drops moisture as precipitation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314700" y="2438399"/>
            <a:ext cx="1752600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Air is Cold and Dry</a:t>
            </a:r>
            <a:endParaRPr lang="en-US" dirty="0"/>
          </a:p>
        </p:txBody>
      </p:sp>
      <p:sp>
        <p:nvSpPr>
          <p:cNvPr id="8" name="Right Arrow 7"/>
          <p:cNvSpPr/>
          <p:nvPr/>
        </p:nvSpPr>
        <p:spPr>
          <a:xfrm rot="18704451">
            <a:off x="2667000" y="2761565"/>
            <a:ext cx="685800" cy="5150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 rot="2533375">
            <a:off x="4533119" y="3134428"/>
            <a:ext cx="692801" cy="5891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067300" y="4227731"/>
            <a:ext cx="2552700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As dry air descends it warms rapidly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89247874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ttp://eoimages.gsfc.nasa.gov/images/imagerecords/79000/79247/oregon_tm5_20113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10479506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storage.canoe.ca/v1/dynamic_resize/sws_path/suns-prod-images/1337604032474_ORIGINAL.jpg?quality=80&amp;size=650x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51037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1138420">
            <a:off x="13319" y="897248"/>
            <a:ext cx="7772400" cy="884238"/>
          </a:xfrm>
          <a:gradFill>
            <a:gsLst>
              <a:gs pos="0">
                <a:srgbClr val="8488C4"/>
              </a:gs>
              <a:gs pos="52792">
                <a:srgbClr val="D4DEFF"/>
              </a:gs>
              <a:gs pos="52585">
                <a:srgbClr val="D4DEFF"/>
              </a:gs>
              <a:gs pos="52171">
                <a:srgbClr val="D3DDFF"/>
              </a:gs>
              <a:gs pos="51343">
                <a:srgbClr val="D2DCFE"/>
              </a:gs>
              <a:gs pos="49687">
                <a:srgbClr val="CFD9FC"/>
              </a:gs>
              <a:gs pos="46375">
                <a:srgbClr val="CAD4F8"/>
              </a:gs>
              <a:gs pos="39750">
                <a:srgbClr val="C0C9F1"/>
              </a:gs>
              <a:gs pos="26500">
                <a:srgbClr val="ACB3E2"/>
              </a:gs>
              <a:gs pos="53000">
                <a:srgbClr val="D4DEFF"/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>
            <a:normAutofit fontScale="90000"/>
          </a:bodyPr>
          <a:lstStyle/>
          <a:p>
            <a:r>
              <a:rPr lang="en-US" dirty="0" smtClean="0"/>
              <a:t>Natural and Human Systems Interact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 rot="21109210">
            <a:off x="502111" y="5239354"/>
            <a:ext cx="8146810" cy="1077218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3200" dirty="0" smtClean="0"/>
              <a:t>When we understand the causes and effects then we can work on sustainability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 rot="21125429">
            <a:off x="251649" y="1891792"/>
            <a:ext cx="7620000" cy="861774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3200" dirty="0"/>
              <a:t>Human systems rely on natural systems </a:t>
            </a:r>
          </a:p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 rot="21131873">
            <a:off x="366773" y="2940285"/>
            <a:ext cx="7467600" cy="1077218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3200" dirty="0"/>
              <a:t>Human systems often have negative effects on natural systems</a:t>
            </a:r>
          </a:p>
        </p:txBody>
      </p:sp>
      <p:sp>
        <p:nvSpPr>
          <p:cNvPr id="8" name="Rectangle 7"/>
          <p:cNvSpPr/>
          <p:nvPr/>
        </p:nvSpPr>
        <p:spPr>
          <a:xfrm rot="21099471">
            <a:off x="395885" y="4064659"/>
            <a:ext cx="8153400" cy="1077218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3200" dirty="0"/>
              <a:t>To understand these effects we must look at how the systems interact</a:t>
            </a:r>
          </a:p>
        </p:txBody>
      </p:sp>
    </p:spTree>
    <p:extLst>
      <p:ext uri="{BB962C8B-B14F-4D97-AF65-F5344CB8AC3E}">
        <p14:creationId xmlns="" xmlns:p14="http://schemas.microsoft.com/office/powerpoint/2010/main" val="427501861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skip-to-the-end.com/wp-content/uploads/2010/12/snow-car-crash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326" y="18364"/>
            <a:ext cx="9160326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bctravel.com/okanagan/big_white/images/snowmobil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2121932"/>
            <a:ext cx="3048001" cy="47360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Does Climate Influence Human Systems?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3400" y="1752600"/>
            <a:ext cx="6858000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Transportation: Cold climates influence our modes of transportation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62000" y="2438399"/>
            <a:ext cx="2286000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Encourages use of </a:t>
            </a:r>
          </a:p>
          <a:p>
            <a:r>
              <a:rPr lang="en-US" dirty="0" smtClean="0"/>
              <a:t>Tracks for snow</a:t>
            </a:r>
            <a:endParaRPr lang="en-US" dirty="0"/>
          </a:p>
        </p:txBody>
      </p:sp>
      <p:pic>
        <p:nvPicPr>
          <p:cNvPr id="1030" name="Picture 6" descr="http://www.seriouswheels.com/pics-ghi/Hummer-H1-Snow-Turn-1024x76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126984"/>
            <a:ext cx="3276600" cy="47310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581400" y="2438400"/>
            <a:ext cx="2514600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Promotes Larger </a:t>
            </a:r>
          </a:p>
          <a:p>
            <a:pPr algn="ctr"/>
            <a:r>
              <a:rPr lang="en-US" dirty="0" smtClean="0"/>
              <a:t>Heavier Vehicles</a:t>
            </a:r>
            <a:endParaRPr lang="en-US" dirty="0"/>
          </a:p>
        </p:txBody>
      </p:sp>
      <p:pic>
        <p:nvPicPr>
          <p:cNvPr id="1032" name="Picture 8" descr="http://www.pashnit.com/forum/attachment.php?attachmentid=37395&amp;d=116263410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121932"/>
            <a:ext cx="2819400" cy="516450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324600" y="2438400"/>
            <a:ext cx="2579914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Restricts Some Types of Transportation</a:t>
            </a:r>
            <a:endParaRPr lang="en-US" dirty="0"/>
          </a:p>
        </p:txBody>
      </p:sp>
      <p:sp>
        <p:nvSpPr>
          <p:cNvPr id="8" name="&quot;No&quot; Symbol 7"/>
          <p:cNvSpPr/>
          <p:nvPr/>
        </p:nvSpPr>
        <p:spPr>
          <a:xfrm>
            <a:off x="6477000" y="3200400"/>
            <a:ext cx="2667000" cy="3276600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9" name="Donut 8"/>
          <p:cNvSpPr/>
          <p:nvPr/>
        </p:nvSpPr>
        <p:spPr>
          <a:xfrm>
            <a:off x="3200400" y="3084730"/>
            <a:ext cx="3124200" cy="3239870"/>
          </a:xfrm>
          <a:prstGeom prst="donu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Donut 9"/>
          <p:cNvSpPr/>
          <p:nvPr/>
        </p:nvSpPr>
        <p:spPr>
          <a:xfrm>
            <a:off x="0" y="3200400"/>
            <a:ext cx="2977243" cy="2913485"/>
          </a:xfrm>
          <a:prstGeom prst="donu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5800" y="1752600"/>
            <a:ext cx="815340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Infrastructure: To deal with the long winter special measures must be taken to keep people safe, and productive</a:t>
            </a:r>
            <a:endParaRPr lang="en-US" dirty="0"/>
          </a:p>
        </p:txBody>
      </p:sp>
      <p:pic>
        <p:nvPicPr>
          <p:cNvPr id="1034" name="Picture 10" descr="http://www.advantagetactile.com/images/Snow-Plow-Resistant-Truncated-Domes-lg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326" y="2571064"/>
            <a:ext cx="3311980" cy="43053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533400" y="2877231"/>
            <a:ext cx="2062843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Roads need plowing</a:t>
            </a:r>
            <a:endParaRPr lang="en-US" dirty="0"/>
          </a:p>
        </p:txBody>
      </p:sp>
      <p:pic>
        <p:nvPicPr>
          <p:cNvPr id="1036" name="Picture 12" descr="http://img297.imageshack.us/img297/3092/icestormsm6du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5654" y="2571064"/>
            <a:ext cx="2800346" cy="42869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3344637" y="2877233"/>
            <a:ext cx="243840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Power lines need to be fortified</a:t>
            </a:r>
            <a:endParaRPr lang="en-US" dirty="0"/>
          </a:p>
        </p:txBody>
      </p:sp>
      <p:pic>
        <p:nvPicPr>
          <p:cNvPr id="1038" name="Picture 14" descr="http://salmonriver.com/ice%20breakeratwork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571064"/>
            <a:ext cx="3037114" cy="434570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6324600" y="2877232"/>
            <a:ext cx="213360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Ice needs to be broken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362200" y="6026987"/>
            <a:ext cx="4114800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hlinkClick r:id="rId9"/>
              </a:rPr>
              <a:t>Avalanches need to be triggered</a:t>
            </a:r>
            <a:endParaRPr lang="en-US" dirty="0"/>
          </a:p>
        </p:txBody>
      </p:sp>
      <p:pic>
        <p:nvPicPr>
          <p:cNvPr id="16" name="Picture 2" descr="http://upload.wikimedia.org/wikipedia/commons/f/f4/Energy-consumption-per-capita-2003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2550282"/>
            <a:ext cx="9095014" cy="415531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83563" y="1759466"/>
            <a:ext cx="6806287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Energy: To live in our cold climate people must spend</a:t>
            </a:r>
          </a:p>
          <a:p>
            <a:r>
              <a:rPr lang="en-US" sz="2400" dirty="0" smtClean="0"/>
              <a:t> more energy to stay warm. </a:t>
            </a:r>
            <a:endParaRPr lang="en-US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381000" y="1909800"/>
            <a:ext cx="8077200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Economy: Our climate influences our economy in many ways</a:t>
            </a:r>
            <a:endParaRPr lang="en-US" sz="2400" dirty="0"/>
          </a:p>
        </p:txBody>
      </p:sp>
      <p:pic>
        <p:nvPicPr>
          <p:cNvPr id="18" name="Picture 4" descr="http://www.ganderbeacon.ca/media/photos/unis/2011/10/18/photo_1882244_resize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326" y="2438400"/>
            <a:ext cx="3360963" cy="4419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http://1funny.com/wp-content/uploads/2011/02/snow-traffic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637" y="2438400"/>
            <a:ext cx="3132363" cy="43982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8" descr="http://www.wirralglobe.co.uk/resources/images/1148757/?type=articleLandscape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5030" y="2438400"/>
            <a:ext cx="2726165" cy="4419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110218" y="3061897"/>
            <a:ext cx="2819400" cy="120032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We have to pay for damages caused by storms</a:t>
            </a:r>
            <a:endParaRPr lang="en-US" sz="2400" dirty="0"/>
          </a:p>
        </p:txBody>
      </p:sp>
      <p:sp>
        <p:nvSpPr>
          <p:cNvPr id="22" name="TextBox 21"/>
          <p:cNvSpPr txBox="1"/>
          <p:nvPr/>
        </p:nvSpPr>
        <p:spPr>
          <a:xfrm>
            <a:off x="3844018" y="3061897"/>
            <a:ext cx="2133600" cy="267765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Snow Storms Shut down traffic systems causing stopping people from working</a:t>
            </a:r>
            <a:endParaRPr lang="en-US" sz="2400" dirty="0"/>
          </a:p>
        </p:txBody>
      </p:sp>
      <p:sp>
        <p:nvSpPr>
          <p:cNvPr id="23" name="TextBox 22"/>
          <p:cNvSpPr txBox="1"/>
          <p:nvPr/>
        </p:nvSpPr>
        <p:spPr>
          <a:xfrm>
            <a:off x="6477000" y="3061897"/>
            <a:ext cx="2427514" cy="267765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Weather closes banks, trading markets, and many other economic institutions stopping trade</a:t>
            </a:r>
            <a:endParaRPr lang="en-US" sz="2400" dirty="0"/>
          </a:p>
        </p:txBody>
      </p:sp>
    </p:spTree>
    <p:extLst>
      <p:ext uri="{BB962C8B-B14F-4D97-AF65-F5344CB8AC3E}">
        <p14:creationId xmlns="" xmlns:p14="http://schemas.microsoft.com/office/powerpoint/2010/main" val="42235407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3" grpId="0" animBg="1"/>
      <p:bldP spid="17" grpId="0" animBg="1"/>
      <p:bldP spid="21" grpId="0" animBg="1"/>
      <p:bldP spid="22" grpId="0" animBg="1"/>
      <p:bldP spid="2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classzone.com/books/earth_science/terc/content/investigations/esu501/images/esu501_p1_smokestack_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9144000" cy="6819595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n-CA" dirty="0" smtClean="0"/>
              <a:t>How Humans Influence Climate?</a:t>
            </a:r>
            <a:endParaRPr lang="en-CA" dirty="0"/>
          </a:p>
        </p:txBody>
      </p:sp>
      <p:sp>
        <p:nvSpPr>
          <p:cNvPr id="4" name="TextBox 3"/>
          <p:cNvSpPr txBox="1"/>
          <p:nvPr/>
        </p:nvSpPr>
        <p:spPr>
          <a:xfrm>
            <a:off x="395536" y="2708920"/>
            <a:ext cx="7920880" cy="95410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CA" sz="2800" dirty="0" smtClean="0"/>
              <a:t>Data indicates that humans have had a dramatic influence on the climate</a:t>
            </a:r>
            <a:endParaRPr lang="en-CA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467544" y="4149080"/>
            <a:ext cx="7488832" cy="95410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CA" sz="2800" dirty="0" smtClean="0"/>
              <a:t>The main cause is the increase of greenhouse gasses which include:</a:t>
            </a:r>
            <a:endParaRPr lang="en-CA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611560" y="1844824"/>
            <a:ext cx="7632848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CA" sz="2800" dirty="0" smtClean="0"/>
              <a:t>The Earth is getting warmer at an alarming rate</a:t>
            </a:r>
            <a:endParaRPr lang="en-CA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611560" y="5301208"/>
            <a:ext cx="2448272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CA" sz="2400" dirty="0" smtClean="0"/>
              <a:t>Carbon Dioxide</a:t>
            </a:r>
            <a:endParaRPr lang="en-CA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1907704" y="6021288"/>
            <a:ext cx="2016224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CA" sz="2400" dirty="0" smtClean="0"/>
              <a:t>Water Vapor</a:t>
            </a:r>
            <a:endParaRPr lang="en-CA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3347864" y="5301208"/>
            <a:ext cx="1512168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CA" sz="2400" dirty="0" smtClean="0"/>
              <a:t>Methane</a:t>
            </a:r>
            <a:endParaRPr lang="en-CA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5148064" y="5301208"/>
            <a:ext cx="1224136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CA" sz="2400" dirty="0" smtClean="0"/>
              <a:t>Ozone</a:t>
            </a:r>
            <a:endParaRPr lang="en-CA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4211960" y="6021288"/>
            <a:ext cx="2016223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CA" sz="2400" dirty="0" smtClean="0"/>
              <a:t>Nitrous Oxide</a:t>
            </a:r>
            <a:endParaRPr lang="en-CA" sz="2400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9458" name="Picture 2" descr="http://www.classzone.com/books/earth_science/terc/content/investigations/esu501/images/esu501_p2_surftemp1000yr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64638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547664" y="2204864"/>
            <a:ext cx="5505353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CA" sz="2400" dirty="0" smtClean="0"/>
              <a:t>Temperature stays within a normal pattern</a:t>
            </a:r>
          </a:p>
          <a:p>
            <a:r>
              <a:rPr lang="en-CA" sz="2400" dirty="0" smtClean="0"/>
              <a:t> for nearly 1900 years</a:t>
            </a:r>
            <a:endParaRPr lang="en-CA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3923928" y="980728"/>
            <a:ext cx="5004048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CA" sz="2400" dirty="0" smtClean="0"/>
              <a:t>Then in the 1900’s there is a dramatic increase in temperature!!</a:t>
            </a:r>
            <a:endParaRPr lang="en-CA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611560" y="4797152"/>
            <a:ext cx="8352928" cy="138499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CA" sz="2800" b="1" u="sng" dirty="0" smtClean="0"/>
              <a:t>Global Warming: </a:t>
            </a:r>
            <a:r>
              <a:rPr lang="en-CA" sz="2800" dirty="0" smtClean="0"/>
              <a:t> </a:t>
            </a:r>
            <a:r>
              <a:rPr lang="en-CA" sz="2800" dirty="0"/>
              <a:t>T</a:t>
            </a:r>
            <a:r>
              <a:rPr lang="en-CA" sz="2800" dirty="0" smtClean="0"/>
              <a:t>he rise in the average temperature of Earth's atmosphere and oceans since the late 19th century.</a:t>
            </a:r>
            <a:endParaRPr lang="en-CA" sz="2800" dirty="0"/>
          </a:p>
        </p:txBody>
      </p:sp>
      <p:sp>
        <p:nvSpPr>
          <p:cNvPr id="8" name="TextBox 7"/>
          <p:cNvSpPr txBox="1"/>
          <p:nvPr/>
        </p:nvSpPr>
        <p:spPr>
          <a:xfrm rot="20620548">
            <a:off x="401347" y="599644"/>
            <a:ext cx="3960212" cy="70788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CA" sz="4000" b="1" dirty="0" smtClean="0"/>
              <a:t>Global Warming</a:t>
            </a:r>
            <a:endParaRPr lang="en-CA" sz="4000" b="1" dirty="0"/>
          </a:p>
        </p:txBody>
      </p:sp>
      <p:sp>
        <p:nvSpPr>
          <p:cNvPr id="9" name="Down Arrow 8"/>
          <p:cNvSpPr/>
          <p:nvPr/>
        </p:nvSpPr>
        <p:spPr>
          <a:xfrm rot="19775067">
            <a:off x="7113642" y="1765033"/>
            <a:ext cx="576064" cy="223224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" name="Left Brace 11"/>
          <p:cNvSpPr/>
          <p:nvPr/>
        </p:nvSpPr>
        <p:spPr>
          <a:xfrm rot="5400000">
            <a:off x="3995936" y="260648"/>
            <a:ext cx="720080" cy="6480720"/>
          </a:xfrm>
          <a:prstGeom prst="leftBrac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14" name="Straight Connector 13"/>
          <p:cNvCxnSpPr/>
          <p:nvPr/>
        </p:nvCxnSpPr>
        <p:spPr>
          <a:xfrm>
            <a:off x="8172400" y="4437112"/>
            <a:ext cx="0" cy="18002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7" grpId="1" animBg="1"/>
      <p:bldP spid="8" grpId="0" animBg="1"/>
      <p:bldP spid="9" grpId="0" animBg="1"/>
      <p:bldP spid="1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It’s no wonder when you consider this!!</a:t>
            </a:r>
            <a:endParaRPr lang="en-CA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5949280"/>
            <a:ext cx="6768752" cy="706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96552" y="1988840"/>
            <a:ext cx="8712968" cy="3861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396552" y="1988840"/>
            <a:ext cx="8666375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528" y="2060848"/>
            <a:ext cx="8167147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23528" y="1556792"/>
            <a:ext cx="8208912" cy="138499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CA" sz="2800" dirty="0" smtClean="0"/>
              <a:t>These graphs show that there has been an exponential increase in the amount of greenhouse gas that can be detected in the atmosphere</a:t>
            </a:r>
            <a:endParaRPr lang="en-CA" sz="2800" dirty="0"/>
          </a:p>
        </p:txBody>
      </p:sp>
      <p:pic>
        <p:nvPicPr>
          <p:cNvPr id="20486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32380" y="3933056"/>
            <a:ext cx="3211620" cy="1500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43807" y="4005065"/>
            <a:ext cx="3200397" cy="1438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8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4005064"/>
            <a:ext cx="3089607" cy="1404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CA" dirty="0" smtClean="0"/>
              <a:t>The Link To CO</a:t>
            </a:r>
            <a:r>
              <a:rPr lang="en-CA" sz="2800" dirty="0" smtClean="0"/>
              <a:t>2</a:t>
            </a:r>
            <a:endParaRPr lang="en-CA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2530" name="Picture 2" descr="http://www.classzone.com/books/earth_science/terc/content/investigations/esu501/images/esu501_p4_temp_c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37853"/>
            <a:ext cx="9144000" cy="532014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971600" y="1844824"/>
            <a:ext cx="4896544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CA" sz="2400" dirty="0" smtClean="0"/>
              <a:t>Temperature increase over the last 1000 years shows a link with an increase in CO</a:t>
            </a:r>
            <a:r>
              <a:rPr lang="en-CA" sz="1400" dirty="0" smtClean="0"/>
              <a:t>2</a:t>
            </a:r>
            <a:r>
              <a:rPr lang="en-CA" sz="2400" dirty="0" smtClean="0"/>
              <a:t> production</a:t>
            </a:r>
            <a:endParaRPr lang="en-CA" sz="2400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4" descr="Boreal Forest Agreemen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1162309">
            <a:off x="56205" y="252042"/>
            <a:ext cx="4042792" cy="1143000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CA" dirty="0" smtClean="0"/>
              <a:t>Vegetation</a:t>
            </a:r>
            <a:endParaRPr lang="en-CA" dirty="0"/>
          </a:p>
        </p:txBody>
      </p:sp>
      <p:sp>
        <p:nvSpPr>
          <p:cNvPr id="6" name="TextBox 5"/>
          <p:cNvSpPr txBox="1"/>
          <p:nvPr/>
        </p:nvSpPr>
        <p:spPr>
          <a:xfrm>
            <a:off x="1619672" y="1556792"/>
            <a:ext cx="6464462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CA" sz="2400" dirty="0" smtClean="0"/>
              <a:t>Geographers divide the earth into regions to make</a:t>
            </a:r>
          </a:p>
          <a:p>
            <a:r>
              <a:rPr lang="en-CA" sz="2400" dirty="0" smtClean="0"/>
              <a:t> it easier to understand them</a:t>
            </a:r>
            <a:endParaRPr lang="en-CA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539552" y="2636912"/>
            <a:ext cx="7015382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CA" sz="2400" b="1" u="sng" dirty="0" smtClean="0"/>
              <a:t>Biome: </a:t>
            </a:r>
            <a:r>
              <a:rPr lang="en-CA" sz="2400" dirty="0" smtClean="0"/>
              <a:t>A large region on earth which is named for the </a:t>
            </a:r>
          </a:p>
          <a:p>
            <a:r>
              <a:rPr lang="en-CA" sz="2400" dirty="0" smtClean="0"/>
              <a:t>distinct characteristics of the plants that live within it</a:t>
            </a:r>
            <a:endParaRPr lang="en-CA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395536" y="3789040"/>
            <a:ext cx="7675627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CA" sz="2400" dirty="0" smtClean="0"/>
              <a:t>The plants that grow in a biome are a product of the climate</a:t>
            </a:r>
          </a:p>
          <a:p>
            <a:r>
              <a:rPr lang="en-CA" sz="2400" dirty="0" smtClean="0"/>
              <a:t> and landforms of the region</a:t>
            </a:r>
            <a:endParaRPr lang="en-CA" sz="2400" dirty="0"/>
          </a:p>
        </p:txBody>
      </p:sp>
      <p:sp>
        <p:nvSpPr>
          <p:cNvPr id="10" name="Rounded Rectangular Callout 9"/>
          <p:cNvSpPr/>
          <p:nvPr/>
        </p:nvSpPr>
        <p:spPr>
          <a:xfrm>
            <a:off x="395536" y="5013176"/>
            <a:ext cx="3024336" cy="1512168"/>
          </a:xfrm>
          <a:prstGeom prst="wedgeRoundRectCallout">
            <a:avLst>
              <a:gd name="adj1" fmla="val -4182"/>
              <a:gd name="adj2" fmla="val -66326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400" dirty="0" smtClean="0"/>
              <a:t>Can you link this to the natural systems?</a:t>
            </a:r>
            <a:endParaRPr lang="en-CA" sz="2400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 animBg="1"/>
      <p:bldP spid="1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alaska-in-pictures.com/data/media/1/caribou-in-fall-tundra_61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04664"/>
            <a:ext cx="9179029" cy="602128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4906888" cy="1143000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n-CA" dirty="0" smtClean="0"/>
              <a:t>Biomes</a:t>
            </a:r>
            <a:endParaRPr lang="en-CA" dirty="0"/>
          </a:p>
        </p:txBody>
      </p:sp>
      <p:sp>
        <p:nvSpPr>
          <p:cNvPr id="5" name="TextBox 4"/>
          <p:cNvSpPr txBox="1"/>
          <p:nvPr/>
        </p:nvSpPr>
        <p:spPr>
          <a:xfrm>
            <a:off x="2411760" y="206084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CA" dirty="0"/>
          </a:p>
        </p:txBody>
      </p:sp>
      <p:sp>
        <p:nvSpPr>
          <p:cNvPr id="6" name="TextBox 5"/>
          <p:cNvSpPr txBox="1"/>
          <p:nvPr/>
        </p:nvSpPr>
        <p:spPr>
          <a:xfrm>
            <a:off x="179512" y="1628800"/>
            <a:ext cx="8748464" cy="954107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CA" sz="2800" b="1" u="sng" dirty="0" smtClean="0"/>
              <a:t>Natural Vegetation</a:t>
            </a:r>
            <a:r>
              <a:rPr lang="en-CA" sz="2800" dirty="0" smtClean="0"/>
              <a:t>: The plants that are native to an area.</a:t>
            </a:r>
          </a:p>
          <a:p>
            <a:r>
              <a:rPr lang="en-CA" sz="2800" dirty="0" smtClean="0"/>
              <a:t> Not planted by humans</a:t>
            </a:r>
            <a:endParaRPr lang="en-CA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0" y="4365104"/>
            <a:ext cx="5616625" cy="523220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CA" sz="2800" dirty="0" smtClean="0"/>
              <a:t>Natural Vegetation is influenced by:</a:t>
            </a:r>
            <a:endParaRPr lang="en-CA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6156176" y="5085184"/>
            <a:ext cx="2304256" cy="523220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CA" sz="2800" dirty="0" smtClean="0"/>
              <a:t>Temperature</a:t>
            </a:r>
            <a:endParaRPr lang="en-CA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0" y="5085184"/>
            <a:ext cx="2376264" cy="523220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CA" sz="2800" dirty="0" smtClean="0"/>
              <a:t>Precipitation</a:t>
            </a:r>
            <a:endParaRPr lang="en-CA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1403648" y="5949280"/>
            <a:ext cx="4968552" cy="523220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CA" sz="2800" dirty="0" smtClean="0"/>
              <a:t>Steepness and elevation of land</a:t>
            </a:r>
            <a:endParaRPr lang="en-CA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2627784" y="5085184"/>
            <a:ext cx="2736304" cy="523220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CA" sz="2800" dirty="0" smtClean="0"/>
              <a:t>Soil Conditions</a:t>
            </a:r>
            <a:endParaRPr lang="en-CA" sz="2800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anadian Rocky Mountain Park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7664" y="274638"/>
            <a:ext cx="6059016" cy="1143000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n-CA" dirty="0" smtClean="0"/>
              <a:t>Canada’s Seven Biomes</a:t>
            </a:r>
            <a:endParaRPr lang="en-CA" dirty="0"/>
          </a:p>
        </p:txBody>
      </p:sp>
      <p:sp>
        <p:nvSpPr>
          <p:cNvPr id="5" name="TextBox 4"/>
          <p:cNvSpPr txBox="1"/>
          <p:nvPr/>
        </p:nvSpPr>
        <p:spPr>
          <a:xfrm>
            <a:off x="3911675" y="1844824"/>
            <a:ext cx="1368152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CA" sz="2800" dirty="0" smtClean="0"/>
              <a:t>Tundra</a:t>
            </a:r>
            <a:endParaRPr lang="en-CA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2975571" y="5157192"/>
            <a:ext cx="3303277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CA" sz="2800" dirty="0" smtClean="0"/>
              <a:t>Temperate Rainforest</a:t>
            </a:r>
            <a:endParaRPr lang="en-CA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3335611" y="3861048"/>
            <a:ext cx="2601418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CA" sz="2800" dirty="0" smtClean="0"/>
              <a:t>Mountain Forest</a:t>
            </a:r>
            <a:endParaRPr lang="en-CA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2759547" y="5805264"/>
            <a:ext cx="3756669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CA" sz="2800" dirty="0" smtClean="0"/>
              <a:t>Boreal Coniferous Forest</a:t>
            </a:r>
            <a:endParaRPr lang="en-CA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3695651" y="2492896"/>
            <a:ext cx="1728192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CA" sz="2800" dirty="0" smtClean="0"/>
              <a:t>Grassland</a:t>
            </a:r>
            <a:endParaRPr lang="en-CA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3551635" y="3140968"/>
            <a:ext cx="2073837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CA" sz="2800" dirty="0" smtClean="0"/>
              <a:t>Mixed Forest</a:t>
            </a:r>
            <a:endParaRPr lang="en-CA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3263603" y="4509120"/>
            <a:ext cx="2702086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CA" sz="2800" dirty="0" smtClean="0"/>
              <a:t>Deciduous Forest</a:t>
            </a:r>
            <a:endParaRPr lang="en-CA" sz="2800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8130" name="Picture 2" descr="http://daac.ornl.gov/BOREAS/bhs/Maps/Canada_Forest_Map3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Picture 4" descr="http://bioexpedition.com/wp-content/uploads/2012/04/Tundra_Biome_2_6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14800" cy="114300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CA" dirty="0" smtClean="0"/>
              <a:t>Tundra</a:t>
            </a:r>
            <a:endParaRPr lang="en-CA" dirty="0"/>
          </a:p>
        </p:txBody>
      </p:sp>
      <p:sp>
        <p:nvSpPr>
          <p:cNvPr id="6" name="TextBox 5"/>
          <p:cNvSpPr txBox="1"/>
          <p:nvPr/>
        </p:nvSpPr>
        <p:spPr>
          <a:xfrm>
            <a:off x="395536" y="1988840"/>
            <a:ext cx="7704856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CA" sz="2800" b="1" u="sng" dirty="0" smtClean="0"/>
              <a:t>Tundra</a:t>
            </a:r>
            <a:r>
              <a:rPr lang="en-CA" sz="2800" dirty="0" smtClean="0"/>
              <a:t>: Land where it is too cold for trees to grow</a:t>
            </a:r>
            <a:endParaRPr lang="en-CA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467544" y="2780928"/>
            <a:ext cx="6979347" cy="95410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CA" sz="2800" b="1" u="sng" dirty="0" smtClean="0"/>
              <a:t>Tree line: </a:t>
            </a:r>
            <a:r>
              <a:rPr lang="en-CA" sz="2800" dirty="0" smtClean="0"/>
              <a:t>A natural boundary that marks</a:t>
            </a:r>
          </a:p>
          <a:p>
            <a:r>
              <a:rPr lang="en-CA" sz="2800" dirty="0" smtClean="0"/>
              <a:t> the latitude at which trees can no longer grow</a:t>
            </a:r>
            <a:endParaRPr lang="en-CA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395536" y="4221088"/>
            <a:ext cx="2843808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CA" sz="2800" b="1" u="sng" dirty="0" smtClean="0"/>
              <a:t>Characteristics:</a:t>
            </a:r>
            <a:endParaRPr lang="en-CA" sz="2800" b="1" u="sng" dirty="0"/>
          </a:p>
        </p:txBody>
      </p:sp>
      <p:sp>
        <p:nvSpPr>
          <p:cNvPr id="9" name="TextBox 8"/>
          <p:cNvSpPr txBox="1"/>
          <p:nvPr/>
        </p:nvSpPr>
        <p:spPr>
          <a:xfrm>
            <a:off x="395536" y="4869160"/>
            <a:ext cx="1944216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CA" sz="2800" dirty="0" smtClean="0"/>
              <a:t>No Trees</a:t>
            </a:r>
            <a:endParaRPr lang="en-CA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304800" y="6019800"/>
            <a:ext cx="4932040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CA" sz="2800" dirty="0" smtClean="0"/>
              <a:t>There will be grass and shrubs</a:t>
            </a:r>
            <a:endParaRPr lang="en-CA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395536" y="5445224"/>
            <a:ext cx="3563888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CA" sz="2800" dirty="0" smtClean="0"/>
              <a:t>Found in the far north</a:t>
            </a:r>
            <a:endParaRPr lang="en-CA" sz="2800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1.bp.blogspot.com/_9t1Of45QHd0/Scfa3yr8mWI/AAAAAAAAHPs/bL0sakWjmz4/s400/tundra+bugg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96174" cy="689065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 rot="21138420">
            <a:off x="405207" y="548903"/>
            <a:ext cx="7772400" cy="884238"/>
          </a:xfrm>
          <a:prstGeom prst="rect">
            <a:avLst/>
          </a:prstGeom>
          <a:gradFill rotWithShape="1">
            <a:gsLst>
              <a:gs pos="0">
                <a:srgbClr val="8488C4"/>
              </a:gs>
              <a:gs pos="52792">
                <a:srgbClr val="D4DEFF"/>
              </a:gs>
              <a:gs pos="52585">
                <a:srgbClr val="D4DEFF"/>
              </a:gs>
              <a:gs pos="52171">
                <a:srgbClr val="D3DDFF"/>
              </a:gs>
              <a:gs pos="51343">
                <a:srgbClr val="D2DCFE"/>
              </a:gs>
              <a:gs pos="49687">
                <a:srgbClr val="CFD9FC"/>
              </a:gs>
              <a:gs pos="46375">
                <a:srgbClr val="CAD4F8"/>
              </a:gs>
              <a:gs pos="39750">
                <a:srgbClr val="C0C9F1"/>
              </a:gs>
              <a:gs pos="26500">
                <a:srgbClr val="ACB3E2"/>
              </a:gs>
              <a:gs pos="53000">
                <a:srgbClr val="D4DEFF"/>
              </a:gs>
            </a:gsLst>
            <a:lin ang="5400000" scaled="0"/>
          </a:gradFill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r>
              <a:rPr lang="en-US" dirty="0" smtClean="0"/>
              <a:t>Natural and Human Systems Interact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2133600"/>
            <a:ext cx="8229600" cy="1569660"/>
          </a:xfrm>
          <a:prstGeom prst="rect">
            <a:avLst/>
          </a:prstGeom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u="sng" dirty="0" smtClean="0"/>
              <a:t>Systems Thinking:</a:t>
            </a:r>
            <a:r>
              <a:rPr lang="en-US" sz="3200" b="1" dirty="0" smtClean="0"/>
              <a:t> </a:t>
            </a:r>
            <a:r>
              <a:rPr lang="en-US" sz="3200" dirty="0" smtClean="0"/>
              <a:t>Thinking about how all of the little pieces from each system fit together as a whole</a:t>
            </a:r>
            <a:endParaRPr lang="en-US" sz="3200" u="sng" dirty="0"/>
          </a:p>
        </p:txBody>
      </p:sp>
      <p:sp>
        <p:nvSpPr>
          <p:cNvPr id="6" name="TextBox 5"/>
          <p:cNvSpPr txBox="1"/>
          <p:nvPr/>
        </p:nvSpPr>
        <p:spPr>
          <a:xfrm>
            <a:off x="304800" y="3962400"/>
            <a:ext cx="8534400" cy="107721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3200" dirty="0" smtClean="0"/>
              <a:t>Looks at how people interact with their environment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304800" y="5486400"/>
            <a:ext cx="8534400" cy="107721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3200" dirty="0" smtClean="0"/>
              <a:t>Systems thinking helps  manage resources in a sustainable way</a:t>
            </a:r>
            <a:endParaRPr lang="en-US" sz="3200" dirty="0"/>
          </a:p>
        </p:txBody>
      </p:sp>
    </p:spTree>
    <p:extLst>
      <p:ext uri="{BB962C8B-B14F-4D97-AF65-F5344CB8AC3E}">
        <p14:creationId xmlns="" xmlns:p14="http://schemas.microsoft.com/office/powerpoint/2010/main" val="91434040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www.cwf-fcf.org/assets/images/resources/magazines/canadian-wildlife-magazine/ma/grasslands-48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9168593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4032448" cy="1143000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en-CA" dirty="0" smtClean="0"/>
              <a:t>Grasslands</a:t>
            </a:r>
            <a:endParaRPr lang="en-CA" dirty="0"/>
          </a:p>
        </p:txBody>
      </p:sp>
      <p:sp>
        <p:nvSpPr>
          <p:cNvPr id="5" name="TextBox 4"/>
          <p:cNvSpPr txBox="1"/>
          <p:nvPr/>
        </p:nvSpPr>
        <p:spPr>
          <a:xfrm>
            <a:off x="467544" y="1916832"/>
            <a:ext cx="8378897" cy="95410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CA" sz="2800" dirty="0" smtClean="0"/>
              <a:t>Grasslands: Land that is covered by grasses because it is </a:t>
            </a:r>
          </a:p>
          <a:p>
            <a:r>
              <a:rPr lang="en-CA" sz="2800" dirty="0" smtClean="0"/>
              <a:t>too dry to support larger plants</a:t>
            </a:r>
            <a:endParaRPr lang="en-CA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323528" y="3573016"/>
            <a:ext cx="2407197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CA" sz="2800" dirty="0" smtClean="0"/>
              <a:t>Characteristics:</a:t>
            </a:r>
            <a:endParaRPr lang="en-CA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467544" y="4437112"/>
            <a:ext cx="694549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CA" sz="2800" dirty="0" smtClean="0"/>
              <a:t>Dry</a:t>
            </a:r>
            <a:endParaRPr lang="en-CA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467544" y="5229200"/>
            <a:ext cx="1074718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CA" sz="2800" dirty="0" smtClean="0"/>
              <a:t>Warm</a:t>
            </a:r>
            <a:endParaRPr lang="en-CA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266120" y="6021288"/>
            <a:ext cx="8877880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CA" sz="2800" dirty="0" smtClean="0"/>
              <a:t>At risk biome only ¼ of Canada's natural grasslands still exist</a:t>
            </a:r>
            <a:endParaRPr lang="en-CA" sz="2800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Moonrise over snow-covered boreal forest in winter. Near McPhee Lake (Waskesiu), Saskatchewan, Canad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07088" cy="1143000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n-CA" dirty="0" smtClean="0"/>
              <a:t>Boreal Coniferous Forest</a:t>
            </a:r>
            <a:endParaRPr lang="en-CA" dirty="0"/>
          </a:p>
        </p:txBody>
      </p:sp>
      <p:sp>
        <p:nvSpPr>
          <p:cNvPr id="11" name="Cloud 10"/>
          <p:cNvSpPr/>
          <p:nvPr/>
        </p:nvSpPr>
        <p:spPr>
          <a:xfrm>
            <a:off x="6372200" y="764704"/>
            <a:ext cx="2771800" cy="1728192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Boreal=Northern</a:t>
            </a:r>
            <a:endParaRPr lang="en-CA" dirty="0"/>
          </a:p>
        </p:txBody>
      </p:sp>
      <p:sp>
        <p:nvSpPr>
          <p:cNvPr id="5" name="TextBox 4"/>
          <p:cNvSpPr txBox="1"/>
          <p:nvPr/>
        </p:nvSpPr>
        <p:spPr>
          <a:xfrm>
            <a:off x="179512" y="2276872"/>
            <a:ext cx="8571449" cy="95410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CA" sz="2800" b="1" u="sng" dirty="0" smtClean="0"/>
              <a:t>Boreal Coniferous Forest: </a:t>
            </a:r>
            <a:r>
              <a:rPr lang="en-CA" sz="2800" dirty="0" smtClean="0"/>
              <a:t>The northern forest that covers</a:t>
            </a:r>
          </a:p>
          <a:p>
            <a:r>
              <a:rPr lang="en-CA" sz="2800" dirty="0" smtClean="0"/>
              <a:t> most of Canada</a:t>
            </a:r>
            <a:endParaRPr lang="en-CA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0" y="3573016"/>
            <a:ext cx="8820472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CA" sz="2400" b="1" u="sng" dirty="0" smtClean="0"/>
              <a:t>Coniferous: </a:t>
            </a:r>
            <a:r>
              <a:rPr lang="en-CA" sz="2400" dirty="0" smtClean="0"/>
              <a:t>Trees that keep their leaves (needles) all year round</a:t>
            </a:r>
            <a:endParaRPr lang="en-CA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323528" y="4725144"/>
            <a:ext cx="2358081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CA" sz="2800" b="1" u="sng" dirty="0" smtClean="0"/>
              <a:t>Characteristics</a:t>
            </a:r>
            <a:endParaRPr lang="en-CA" sz="2800" b="1" u="sng" dirty="0"/>
          </a:p>
        </p:txBody>
      </p:sp>
      <p:sp>
        <p:nvSpPr>
          <p:cNvPr id="8" name="TextBox 7"/>
          <p:cNvSpPr txBox="1"/>
          <p:nvPr/>
        </p:nvSpPr>
        <p:spPr>
          <a:xfrm>
            <a:off x="611560" y="5244207"/>
            <a:ext cx="5184576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CA" sz="2400" dirty="0" smtClean="0"/>
              <a:t>Cold Winters but Warm summers</a:t>
            </a:r>
            <a:endParaRPr lang="en-CA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533400" y="5791200"/>
            <a:ext cx="4578048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CA" sz="2400" dirty="0" smtClean="0"/>
              <a:t>Moderate amounts of precipitation</a:t>
            </a:r>
            <a:endParaRPr lang="en-CA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539552" y="6396335"/>
            <a:ext cx="6158802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CA" sz="2400" dirty="0" smtClean="0"/>
              <a:t>Consists of both coniferous and deciduous trees</a:t>
            </a:r>
            <a:endParaRPr lang="en-CA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4077072"/>
            <a:ext cx="6752618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CA" sz="2400" b="1" u="sng" dirty="0" smtClean="0"/>
              <a:t>Deciduous: </a:t>
            </a:r>
            <a:r>
              <a:rPr lang="en-CA" sz="2400" dirty="0" smtClean="0"/>
              <a:t>Trees that lose there leaves in the winter</a:t>
            </a:r>
            <a:endParaRPr lang="en-CA" sz="2400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api.ning.com/files/0u8n1mHBqiLkDrDIA0LkGZQPoC58r*90aBbnpFtnCnnEEeDCsOncyDQUWXmh6SkGkVHXAeTULkUCFIpO4LfqL1SAdh8cu2Cn/20_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8883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394720" cy="1143000"/>
          </a:xfr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CA" dirty="0" smtClean="0"/>
              <a:t>Mixed Forest</a:t>
            </a:r>
            <a:endParaRPr lang="en-CA" dirty="0"/>
          </a:p>
        </p:txBody>
      </p:sp>
      <p:sp>
        <p:nvSpPr>
          <p:cNvPr id="5" name="TextBox 4"/>
          <p:cNvSpPr txBox="1"/>
          <p:nvPr/>
        </p:nvSpPr>
        <p:spPr>
          <a:xfrm>
            <a:off x="179512" y="1916832"/>
            <a:ext cx="7501862" cy="95410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CA" sz="2800" b="1" u="sng" dirty="0" smtClean="0"/>
              <a:t>Mixed Forest: </a:t>
            </a:r>
            <a:r>
              <a:rPr lang="en-CA" sz="2800" dirty="0" smtClean="0"/>
              <a:t>Forest that acts as a transition from </a:t>
            </a:r>
          </a:p>
          <a:p>
            <a:r>
              <a:rPr lang="en-CA" sz="2800" dirty="0" smtClean="0"/>
              <a:t>deciduous forest  to coniferous forest</a:t>
            </a:r>
            <a:endParaRPr lang="en-CA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179512" y="3861048"/>
            <a:ext cx="2457468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CA" sz="2800" b="1" u="sng" dirty="0" smtClean="0"/>
              <a:t>Characteristics:</a:t>
            </a:r>
            <a:endParaRPr lang="en-CA" sz="2800" b="1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251520" y="4653136"/>
            <a:ext cx="4437561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CA" sz="2800" dirty="0" smtClean="0"/>
              <a:t>Warm </a:t>
            </a:r>
            <a:r>
              <a:rPr lang="en-CA" sz="2800" dirty="0" smtClean="0"/>
              <a:t>summers </a:t>
            </a:r>
            <a:r>
              <a:rPr lang="en-CA" sz="2800" dirty="0" smtClean="0"/>
              <a:t>cold winters</a:t>
            </a:r>
            <a:endParaRPr lang="en-CA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251520" y="5373216"/>
            <a:ext cx="3104119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CA" sz="2800" dirty="0" smtClean="0"/>
              <a:t>Lots of precipitation</a:t>
            </a:r>
            <a:endParaRPr lang="en-CA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251520" y="6093296"/>
            <a:ext cx="5524718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CA" sz="2800" dirty="0" smtClean="0"/>
              <a:t>Both deciduous </a:t>
            </a:r>
            <a:r>
              <a:rPr lang="en-CA" sz="2800" smtClean="0"/>
              <a:t>and </a:t>
            </a:r>
            <a:r>
              <a:rPr lang="en-CA" sz="2800" smtClean="0"/>
              <a:t>coniferous </a:t>
            </a:r>
            <a:r>
              <a:rPr lang="en-CA" sz="2800" dirty="0" smtClean="0"/>
              <a:t>trees</a:t>
            </a:r>
            <a:endParaRPr lang="en-CA" sz="2800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://cdn.lightgalleries.net/4bd5ec0174be3/images/lenz-wwf-52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347048" cy="1143000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n-CA" dirty="0" smtClean="0"/>
              <a:t>Temperate Rainforest</a:t>
            </a:r>
            <a:endParaRPr lang="en-CA" dirty="0"/>
          </a:p>
        </p:txBody>
      </p:sp>
      <p:sp>
        <p:nvSpPr>
          <p:cNvPr id="5" name="TextBox 4"/>
          <p:cNvSpPr txBox="1"/>
          <p:nvPr/>
        </p:nvSpPr>
        <p:spPr>
          <a:xfrm>
            <a:off x="467544" y="1772816"/>
            <a:ext cx="7931082" cy="95410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CA" sz="2800" b="1" u="sng" dirty="0" smtClean="0"/>
              <a:t>Temperate Rainforest:  </a:t>
            </a:r>
            <a:r>
              <a:rPr lang="en-CA" sz="2800" dirty="0" smtClean="0"/>
              <a:t>Area of large coniferous trees</a:t>
            </a:r>
          </a:p>
          <a:p>
            <a:r>
              <a:rPr lang="en-CA" sz="2800" dirty="0" smtClean="0"/>
              <a:t> found in British Columbia</a:t>
            </a:r>
            <a:endParaRPr lang="en-CA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755576" y="4149080"/>
            <a:ext cx="2454262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CA" sz="2800" b="1" u="sng" dirty="0" smtClean="0"/>
              <a:t>Characteristics</a:t>
            </a:r>
            <a:r>
              <a:rPr lang="en-CA" sz="2800" dirty="0" smtClean="0"/>
              <a:t>:</a:t>
            </a:r>
            <a:endParaRPr lang="en-CA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827584" y="4797152"/>
            <a:ext cx="4391202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CA" sz="2800" dirty="0" smtClean="0"/>
              <a:t>High amount of precipitation</a:t>
            </a:r>
            <a:endParaRPr lang="en-CA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827584" y="5445224"/>
            <a:ext cx="3162917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CA" sz="2800" dirty="0" smtClean="0"/>
              <a:t>Warm all year round</a:t>
            </a:r>
            <a:endParaRPr lang="en-CA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827584" y="6165304"/>
            <a:ext cx="2177134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CA" sz="2800" dirty="0" smtClean="0"/>
              <a:t>Very big trees</a:t>
            </a:r>
            <a:endParaRPr lang="en-CA" sz="2800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8" name="Picture 4" descr="http://www.travelandescape.ca/wp-content/uploads/2012/07/iStock-Icefields-Parkway-Canadian-Rocky-Mountain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53423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698976" cy="1143000"/>
          </a:xfr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CA" dirty="0" smtClean="0"/>
              <a:t>Mountain Forest</a:t>
            </a:r>
            <a:endParaRPr lang="en-CA" dirty="0"/>
          </a:p>
        </p:txBody>
      </p:sp>
      <p:sp>
        <p:nvSpPr>
          <p:cNvPr id="6" name="TextBox 5"/>
          <p:cNvSpPr txBox="1"/>
          <p:nvPr/>
        </p:nvSpPr>
        <p:spPr>
          <a:xfrm>
            <a:off x="179512" y="1700808"/>
            <a:ext cx="8213274" cy="138499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CA" sz="2800" b="1" u="sng" dirty="0" smtClean="0"/>
              <a:t>Mountain Forest: </a:t>
            </a:r>
            <a:r>
              <a:rPr lang="en-CA" sz="2800" dirty="0" smtClean="0"/>
              <a:t>Forest that is found in mountainous </a:t>
            </a:r>
          </a:p>
          <a:p>
            <a:r>
              <a:rPr lang="en-CA" sz="2800" dirty="0" smtClean="0"/>
              <a:t>regions where altitude and soil conditions play a role in</a:t>
            </a:r>
          </a:p>
          <a:p>
            <a:r>
              <a:rPr lang="en-CA" sz="2800" dirty="0" smtClean="0"/>
              <a:t> what can grow</a:t>
            </a:r>
            <a:endParaRPr lang="en-CA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323528" y="3933056"/>
            <a:ext cx="2127955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CA" sz="2400" b="1" u="sng" dirty="0" smtClean="0"/>
              <a:t>Characteristics</a:t>
            </a:r>
            <a:r>
              <a:rPr lang="en-CA" sz="2400" dirty="0" smtClean="0"/>
              <a:t>:</a:t>
            </a:r>
            <a:endParaRPr lang="en-CA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225340" y="4581128"/>
            <a:ext cx="8849730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CA" sz="2400" dirty="0" smtClean="0"/>
              <a:t>Mixed forest in lower altitudes, then boreal, then tundra in high peaks</a:t>
            </a:r>
            <a:endParaRPr lang="en-CA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251520" y="5157192"/>
            <a:ext cx="5049844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CA" sz="2400" dirty="0" smtClean="0"/>
              <a:t>Altitude influences temperature range</a:t>
            </a:r>
            <a:endParaRPr lang="en-CA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251520" y="5733256"/>
            <a:ext cx="6214906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CA" sz="2400" dirty="0" smtClean="0"/>
              <a:t>Lack of good soil can be an issue on steep slopes</a:t>
            </a:r>
            <a:endParaRPr lang="en-CA" sz="2400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http://www.ontariowildflower.com/images/habitatdeciduou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978896" cy="1143000"/>
          </a:xfr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nvex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en-CA" dirty="0" smtClean="0"/>
              <a:t>Deciduous Forest</a:t>
            </a:r>
            <a:endParaRPr lang="en-CA" dirty="0"/>
          </a:p>
        </p:txBody>
      </p:sp>
      <p:sp>
        <p:nvSpPr>
          <p:cNvPr id="5" name="TextBox 4"/>
          <p:cNvSpPr txBox="1"/>
          <p:nvPr/>
        </p:nvSpPr>
        <p:spPr>
          <a:xfrm>
            <a:off x="395536" y="2132856"/>
            <a:ext cx="7893443" cy="95410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CA" sz="2800" dirty="0" smtClean="0"/>
              <a:t>Deciduous Forest: Forest that consist mostly of trees </a:t>
            </a:r>
          </a:p>
          <a:p>
            <a:r>
              <a:rPr lang="en-CA" sz="2800" dirty="0" smtClean="0"/>
              <a:t>that lose their leaves in the winter</a:t>
            </a:r>
            <a:endParaRPr lang="en-CA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251520" y="4221088"/>
            <a:ext cx="2407197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CA" sz="2800" dirty="0" smtClean="0"/>
              <a:t>Characteristics:</a:t>
            </a:r>
            <a:endParaRPr lang="en-CA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251520" y="5013176"/>
            <a:ext cx="4290085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CA" sz="2800" dirty="0" smtClean="0"/>
              <a:t>Warm summers and winters</a:t>
            </a:r>
            <a:endParaRPr lang="en-CA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251520" y="5661248"/>
            <a:ext cx="6410537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CA" sz="2800" dirty="0" smtClean="0"/>
              <a:t>Moderate to high amounts of precipitation</a:t>
            </a:r>
            <a:endParaRPr lang="en-CA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251520" y="6334780"/>
            <a:ext cx="4764061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CA" sz="2800" dirty="0" smtClean="0"/>
              <a:t>Trees lose their leaves in winter</a:t>
            </a:r>
            <a:endParaRPr lang="en-CA" sz="2800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http://www.nature.com/scitable/content/ne0000/ne0000/ne0000/ne0000/13307845/forseth_figure1_ks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92696"/>
            <a:ext cx="9144000" cy="622473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Temperature, Precipitation and Climate</a:t>
            </a:r>
            <a:endParaRPr lang="en-CA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8130" name="Picture 2" descr="http://daac.ornl.gov/BOREAS/bhs/Maps/Canada_Forest_Map3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canadafishingonline.net/Great%20Bear%20Lake%20Fishin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1212995">
            <a:off x="457200" y="274638"/>
            <a:ext cx="5943600" cy="1143000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Canada’s Water Systems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33400" y="1905000"/>
            <a:ext cx="8351519" cy="138499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dirty="0" smtClean="0"/>
              <a:t>Canada’s water system is made up of an interconnected </a:t>
            </a:r>
            <a:r>
              <a:rPr lang="en-US" sz="2800" dirty="0"/>
              <a:t>network of lakes </a:t>
            </a:r>
            <a:r>
              <a:rPr lang="en-US" sz="2800" dirty="0" smtClean="0"/>
              <a:t>rivers, wetlands </a:t>
            </a:r>
            <a:r>
              <a:rPr lang="en-US" sz="2800" dirty="0"/>
              <a:t>and underground waterways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8600" y="3505200"/>
            <a:ext cx="8839200" cy="95410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u="sng" dirty="0" smtClean="0"/>
              <a:t>Runoff:</a:t>
            </a:r>
            <a:r>
              <a:rPr lang="en-US" sz="2800" dirty="0" smtClean="0"/>
              <a:t> All of the water that collects in, and moves </a:t>
            </a:r>
          </a:p>
          <a:p>
            <a:r>
              <a:rPr lang="en-US" sz="2800" dirty="0" smtClean="0"/>
              <a:t>through the water system after falling from the atmosphere</a:t>
            </a:r>
            <a:endParaRPr lang="en-US" sz="2800" b="1" u="sng" dirty="0"/>
          </a:p>
        </p:txBody>
      </p:sp>
      <p:sp>
        <p:nvSpPr>
          <p:cNvPr id="8" name="TextBox 7"/>
          <p:cNvSpPr txBox="1"/>
          <p:nvPr/>
        </p:nvSpPr>
        <p:spPr>
          <a:xfrm>
            <a:off x="533400" y="5715000"/>
            <a:ext cx="8346131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b="1" u="sng" dirty="0" smtClean="0"/>
              <a:t>Ground Water:</a:t>
            </a:r>
            <a:r>
              <a:rPr lang="en-US" sz="2800" dirty="0" smtClean="0"/>
              <a:t> Water that filters down through the soil </a:t>
            </a:r>
            <a:endParaRPr lang="en-US" sz="2800" b="1" u="sng" dirty="0"/>
          </a:p>
        </p:txBody>
      </p:sp>
      <p:sp>
        <p:nvSpPr>
          <p:cNvPr id="9" name="TextBox 8"/>
          <p:cNvSpPr txBox="1"/>
          <p:nvPr/>
        </p:nvSpPr>
        <p:spPr>
          <a:xfrm flipH="1">
            <a:off x="533399" y="4646271"/>
            <a:ext cx="8351519" cy="95410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/>
              <a:t>Canada has a lot of runoff because the cold climate restricts evaporation</a:t>
            </a:r>
            <a:endParaRPr lang="en-US" sz="2800" dirty="0"/>
          </a:p>
        </p:txBody>
      </p:sp>
    </p:spTree>
    <p:extLst>
      <p:ext uri="{BB962C8B-B14F-4D97-AF65-F5344CB8AC3E}">
        <p14:creationId xmlns="" xmlns:p14="http://schemas.microsoft.com/office/powerpoint/2010/main" val="375439586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statcan.gc.ca/ads-annonces/11-509-x/images/basin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3432" y="0"/>
            <a:ext cx="9144000" cy="691243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334000" cy="1143000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 smtClean="0"/>
              <a:t>Canada’s </a:t>
            </a:r>
            <a:r>
              <a:rPr lang="en-US" dirty="0"/>
              <a:t>D</a:t>
            </a:r>
            <a:r>
              <a:rPr lang="en-US" dirty="0" smtClean="0"/>
              <a:t>rainage Basins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36034" y="1565701"/>
            <a:ext cx="8431604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b="1" u="sng" dirty="0" smtClean="0"/>
              <a:t>Drainage Basin: </a:t>
            </a:r>
            <a:r>
              <a:rPr lang="en-US" sz="2400" dirty="0" smtClean="0"/>
              <a:t>The area of land from which all water received as </a:t>
            </a:r>
          </a:p>
          <a:p>
            <a:r>
              <a:rPr lang="en-US" sz="2400" dirty="0" smtClean="0"/>
              <a:t>precipitation flows to a particular ocean 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236034" y="2590800"/>
            <a:ext cx="6934200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u="sng" dirty="0" smtClean="0"/>
              <a:t>Watersheds: </a:t>
            </a:r>
            <a:r>
              <a:rPr lang="en-US" sz="2400" dirty="0" smtClean="0"/>
              <a:t>The area that a particular lake or river is responsible for draining, usually named after the river or lake.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93234" y="4038600"/>
            <a:ext cx="8517203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b="1" u="sng" dirty="0" smtClean="0"/>
              <a:t>Drainage Divides: </a:t>
            </a:r>
            <a:r>
              <a:rPr lang="en-US" sz="2400" dirty="0" smtClean="0"/>
              <a:t>Areas of highland that separates drainage basins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3025281" y="4659868"/>
            <a:ext cx="3555397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Canada’s 5 Drainage Basins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2657136" y="6083441"/>
            <a:ext cx="1763944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Arctic Ocean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3735236" y="5322101"/>
            <a:ext cx="2002984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Atlantic Ocean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618784" y="5353696"/>
            <a:ext cx="2004844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Gulf of Mexico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6800933" y="5353696"/>
            <a:ext cx="1661737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Hudson Bay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4902738" y="6083441"/>
            <a:ext cx="1898195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Pacific Ocean</a:t>
            </a:r>
            <a:endParaRPr lang="en-US" sz="2400" dirty="0"/>
          </a:p>
        </p:txBody>
      </p:sp>
    </p:spTree>
    <p:extLst>
      <p:ext uri="{BB962C8B-B14F-4D97-AF65-F5344CB8AC3E}">
        <p14:creationId xmlns="" xmlns:p14="http://schemas.microsoft.com/office/powerpoint/2010/main" val="313857390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http://www.lakelocal.org/teacher/ms/Mrs-Grubb/Lists/Photos/pencil-n-pap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4315930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1.bp.blogspot.com/--oq7qUk35Uk/TxMMKYCyP-I/AAAAAAAAC0I/McoVuuSw5lg/s1600/HandsSoilPlan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7948"/>
            <a:ext cx="9144000" cy="693805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1116525">
            <a:off x="128097" y="416675"/>
            <a:ext cx="5715000" cy="1143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Canada’s Soil System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888330" y="2133600"/>
            <a:ext cx="3128805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b="1" u="sng" dirty="0" smtClean="0"/>
              <a:t>All life depends on soil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261601" y="2787134"/>
            <a:ext cx="3389454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Soil is important because:</a:t>
            </a:r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2888330" y="3462997"/>
            <a:ext cx="4572000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en-US" sz="2400" dirty="0" smtClean="0"/>
              <a:t>It allows </a:t>
            </a:r>
            <a:r>
              <a:rPr lang="en-US" sz="2400" dirty="0"/>
              <a:t>plants to grow which provide us with clean </a:t>
            </a:r>
            <a:r>
              <a:rPr lang="en-US" sz="2400" dirty="0" smtClean="0"/>
              <a:t>air</a:t>
            </a:r>
            <a:endParaRPr lang="en-US" sz="2400" dirty="0"/>
          </a:p>
        </p:txBody>
      </p:sp>
      <p:sp>
        <p:nvSpPr>
          <p:cNvPr id="10" name="Rectangle 9"/>
          <p:cNvSpPr/>
          <p:nvPr/>
        </p:nvSpPr>
        <p:spPr>
          <a:xfrm>
            <a:off x="2888330" y="4524157"/>
            <a:ext cx="4572000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en-US" sz="2400" dirty="0" smtClean="0"/>
              <a:t>The plants that grow out of it can be eaten</a:t>
            </a:r>
            <a:endParaRPr lang="en-US" sz="2400" dirty="0"/>
          </a:p>
        </p:txBody>
      </p:sp>
      <p:sp>
        <p:nvSpPr>
          <p:cNvPr id="11" name="Rectangle 10"/>
          <p:cNvSpPr/>
          <p:nvPr/>
        </p:nvSpPr>
        <p:spPr>
          <a:xfrm>
            <a:off x="2888330" y="5609825"/>
            <a:ext cx="1872431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dirty="0" smtClean="0"/>
              <a:t>It filters water</a:t>
            </a:r>
            <a:endParaRPr lang="en-US" sz="2400" dirty="0"/>
          </a:p>
        </p:txBody>
      </p:sp>
    </p:spTree>
    <p:extLst>
      <p:ext uri="{BB962C8B-B14F-4D97-AF65-F5344CB8AC3E}">
        <p14:creationId xmlns="" xmlns:p14="http://schemas.microsoft.com/office/powerpoint/2010/main" val="418642847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CropDust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87" y="0"/>
            <a:ext cx="921488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Humans influence Soil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59229" y="1905000"/>
            <a:ext cx="8296374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b="1" u="sng" dirty="0" smtClean="0"/>
              <a:t>Fertilizers: </a:t>
            </a:r>
            <a:r>
              <a:rPr lang="en-US" sz="2400" dirty="0" smtClean="0"/>
              <a:t>Nutrients that are artificially added to soils by farmers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3962400"/>
            <a:ext cx="8138959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b="1" u="sng" dirty="0" smtClean="0"/>
              <a:t>Pesticides: </a:t>
            </a:r>
            <a:r>
              <a:rPr lang="en-US" sz="2400" dirty="0" smtClean="0"/>
              <a:t>Chemicals that are added to the soil to kill pests that</a:t>
            </a:r>
          </a:p>
          <a:p>
            <a:r>
              <a:rPr lang="en-US" sz="2400" dirty="0" smtClean="0"/>
              <a:t> compete with farm crops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674588" y="2510135"/>
            <a:ext cx="6072240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Fertilizers are used to increase farm production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685474" y="3110299"/>
            <a:ext cx="7639079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They can have some negative effects on the natural systems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685474" y="4953000"/>
            <a:ext cx="6248400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Some pesticides are dangerous as they work their way into the food chain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663702" y="5943600"/>
            <a:ext cx="7215950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Pesticides often kill species other than their intended pest. This hurts the ecosystem</a:t>
            </a:r>
            <a:endParaRPr lang="en-US" sz="2400" dirty="0"/>
          </a:p>
        </p:txBody>
      </p:sp>
    </p:spTree>
    <p:extLst>
      <p:ext uri="{BB962C8B-B14F-4D97-AF65-F5344CB8AC3E}">
        <p14:creationId xmlns="" xmlns:p14="http://schemas.microsoft.com/office/powerpoint/2010/main" val="298847282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informedfarmers.com/wp-content/uploads/2010/12/texture-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382" y="0"/>
            <a:ext cx="9150182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1427591">
            <a:off x="24288" y="175151"/>
            <a:ext cx="6938279" cy="1143000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The Composition of Soil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3400" y="1491343"/>
            <a:ext cx="2505751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Soil has four parts: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3195230" y="1537509"/>
            <a:ext cx="5409686" cy="83099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457200" indent="-457200">
              <a:buAutoNum type="arabicPeriod"/>
            </a:pPr>
            <a:r>
              <a:rPr lang="en-US" sz="2400" dirty="0" smtClean="0"/>
              <a:t>Air: </a:t>
            </a:r>
            <a:r>
              <a:rPr lang="en-CA" sz="2400" dirty="0" smtClean="0"/>
              <a:t>necessary </a:t>
            </a:r>
            <a:r>
              <a:rPr lang="en-CA" sz="2400" dirty="0"/>
              <a:t>because plants need </a:t>
            </a:r>
            <a:r>
              <a:rPr lang="en-CA" sz="2400" dirty="0" smtClean="0"/>
              <a:t>air</a:t>
            </a:r>
          </a:p>
          <a:p>
            <a:r>
              <a:rPr lang="en-CA" sz="2400" dirty="0" smtClean="0"/>
              <a:t>around </a:t>
            </a:r>
            <a:r>
              <a:rPr lang="en-CA" sz="2400" dirty="0"/>
              <a:t>their </a:t>
            </a:r>
            <a:r>
              <a:rPr lang="en-CA" sz="2400" dirty="0" smtClean="0"/>
              <a:t>roots</a:t>
            </a:r>
            <a:endParaRPr lang="en-CA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3179499" y="2598003"/>
            <a:ext cx="5909631" cy="83099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2. Water: </a:t>
            </a:r>
            <a:r>
              <a:rPr lang="en-CA" sz="2400" dirty="0"/>
              <a:t>Plants need water to grow, and also </a:t>
            </a:r>
            <a:endParaRPr lang="en-CA" sz="2400" dirty="0" smtClean="0"/>
          </a:p>
          <a:p>
            <a:r>
              <a:rPr lang="en-CA" sz="2400" dirty="0" smtClean="0"/>
              <a:t>to help break down the minerals and humus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79499" y="3733800"/>
            <a:ext cx="5298502" cy="83099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3. Humus: </a:t>
            </a:r>
            <a:r>
              <a:rPr lang="en-CA" sz="2400" dirty="0"/>
              <a:t>Decayed remains of plant and </a:t>
            </a:r>
            <a:endParaRPr lang="en-CA" sz="2400" dirty="0" smtClean="0"/>
          </a:p>
          <a:p>
            <a:r>
              <a:rPr lang="en-CA" sz="2400" dirty="0" smtClean="0"/>
              <a:t>animal </a:t>
            </a:r>
            <a:r>
              <a:rPr lang="en-CA" sz="2400" dirty="0"/>
              <a:t>life</a:t>
            </a:r>
            <a:r>
              <a:rPr lang="en-CA" sz="2400" dirty="0" smtClean="0"/>
              <a:t>.</a:t>
            </a:r>
            <a:endParaRPr lang="en-CA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3195230" y="4876800"/>
            <a:ext cx="5721118" cy="120032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4. Minerals: </a:t>
            </a:r>
            <a:r>
              <a:rPr lang="en-CA" sz="2400" dirty="0"/>
              <a:t>Broken down rock particles </a:t>
            </a:r>
            <a:r>
              <a:rPr lang="en-CA" sz="2400" dirty="0" smtClean="0"/>
              <a:t>that</a:t>
            </a:r>
          </a:p>
          <a:p>
            <a:r>
              <a:rPr lang="en-CA" sz="2400" dirty="0" smtClean="0"/>
              <a:t> </a:t>
            </a:r>
            <a:r>
              <a:rPr lang="en-CA" sz="2400" dirty="0"/>
              <a:t>form either sand, loam or clay. They </a:t>
            </a:r>
            <a:r>
              <a:rPr lang="en-CA" sz="2400" dirty="0" smtClean="0"/>
              <a:t>contain</a:t>
            </a:r>
          </a:p>
          <a:p>
            <a:r>
              <a:rPr lang="en-CA" sz="2400" dirty="0" smtClean="0"/>
              <a:t> </a:t>
            </a:r>
            <a:r>
              <a:rPr lang="en-CA" sz="2400" dirty="0"/>
              <a:t>the </a:t>
            </a:r>
            <a:r>
              <a:rPr lang="en-CA" sz="2400" u="sng" dirty="0">
                <a:solidFill>
                  <a:srgbClr val="FF0000"/>
                </a:solidFill>
              </a:rPr>
              <a:t>nutrients</a:t>
            </a:r>
            <a:r>
              <a:rPr lang="en-CA" sz="2400" u="sng" dirty="0"/>
              <a:t> </a:t>
            </a:r>
            <a:r>
              <a:rPr lang="en-CA" sz="2400" dirty="0"/>
              <a:t>that plants need to grow</a:t>
            </a:r>
            <a:r>
              <a:rPr lang="en-CA" sz="2400" dirty="0" smtClean="0"/>
              <a:t>.</a:t>
            </a:r>
            <a:endParaRPr lang="en-CA" sz="2400" dirty="0"/>
          </a:p>
        </p:txBody>
      </p:sp>
    </p:spTree>
    <p:extLst>
      <p:ext uri="{BB962C8B-B14F-4D97-AF65-F5344CB8AC3E}">
        <p14:creationId xmlns="" xmlns:p14="http://schemas.microsoft.com/office/powerpoint/2010/main" val="329968359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urbanext.illinois.edu/worms/images/with/soil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1771"/>
            <a:ext cx="9144000" cy="6934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0882753">
            <a:off x="77888" y="526694"/>
            <a:ext cx="3733800" cy="114300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Soil Profile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90600" y="1981200"/>
            <a:ext cx="8001000" cy="138499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u="sng" dirty="0" smtClean="0"/>
              <a:t>Soil Profile:</a:t>
            </a:r>
            <a:r>
              <a:rPr lang="en-US" sz="2800" dirty="0" smtClean="0"/>
              <a:t> A cross-section of different layers in the soil and rock below the soil and their physical, chemical, and biological characteristics.</a:t>
            </a:r>
            <a:endParaRPr lang="en-US" sz="2800" b="1" u="sng" dirty="0"/>
          </a:p>
        </p:txBody>
      </p:sp>
      <p:pic>
        <p:nvPicPr>
          <p:cNvPr id="2052" name="Picture 4" descr="http://esask.uregina.ca/management/app/assets/img/enc2/selectedbig/51F187F4-1560-95DA-43DFADB7FF2FC8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028" y="3366194"/>
            <a:ext cx="2383971" cy="353704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t1.gstatic.com/images?q=tbn:ANd9GcSxvR3Qzo9Xa0B0q84ie1HtS97ZjzoUZHfh3v7sfj1stZim4g-jjFNaBUH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2493" y="3412672"/>
            <a:ext cx="2258707" cy="33942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soils.usda.gov/technical/classification/orders/images/inceptisol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8514" y="3398852"/>
            <a:ext cx="1915566" cy="372040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0618540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landfood.ubc.ca/soil200/images/horizons_cor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0"/>
            <a:ext cx="3581400" cy="680466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-14472" y="152400"/>
            <a:ext cx="5602559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u="sng" dirty="0" smtClean="0"/>
              <a:t>O Horizon: Organic material: </a:t>
            </a:r>
            <a:r>
              <a:rPr lang="en-US" sz="2400" dirty="0" smtClean="0"/>
              <a:t>Where plant and animal material decompose 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25488" y="2802165"/>
            <a:ext cx="5562600" cy="12003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u="sng" dirty="0" smtClean="0"/>
              <a:t>B Horizon: Subsoil: </a:t>
            </a:r>
            <a:r>
              <a:rPr lang="en-US" sz="2400" dirty="0" smtClean="0"/>
              <a:t>Area of the soil </a:t>
            </a:r>
          </a:p>
          <a:p>
            <a:r>
              <a:rPr lang="en-US" sz="2400" dirty="0" smtClean="0"/>
              <a:t>where minerals from the upper layers mix with minerals from the lower layers of soil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36373" y="4114800"/>
            <a:ext cx="5537112" cy="12003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u="sng" dirty="0" smtClean="0"/>
              <a:t>C Horizon:  </a:t>
            </a:r>
            <a:r>
              <a:rPr lang="en-US" sz="2400" dirty="0" smtClean="0"/>
              <a:t>Parent Material: Area where rock is weathered away. Very little life</a:t>
            </a:r>
            <a:r>
              <a:rPr lang="en-US" sz="2400" dirty="0"/>
              <a:t> </a:t>
            </a:r>
            <a:r>
              <a:rPr lang="en-US" sz="2400" dirty="0" smtClean="0"/>
              <a:t>is found here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25488" y="5829579"/>
            <a:ext cx="5558883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u="sng" dirty="0" smtClean="0"/>
              <a:t>D Horizon: </a:t>
            </a:r>
            <a:r>
              <a:rPr lang="en-US" sz="2400" dirty="0" smtClean="0"/>
              <a:t>Bedrock: The solid rock </a:t>
            </a:r>
            <a:r>
              <a:rPr lang="en-US" sz="2400" dirty="0" err="1" smtClean="0"/>
              <a:t>thatis</a:t>
            </a:r>
            <a:r>
              <a:rPr lang="en-US" sz="2400" dirty="0" smtClean="0"/>
              <a:t> found under all soils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25488" y="1143000"/>
            <a:ext cx="5562600" cy="156966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u="sng" dirty="0" smtClean="0"/>
              <a:t>A Horizon: Topsoil: Humus layer: </a:t>
            </a:r>
            <a:r>
              <a:rPr lang="en-US" sz="2400" dirty="0" smtClean="0"/>
              <a:t>Rich with minerals from the O horizon. Usually the most fertile area of the soil. This layer is rich in humus</a:t>
            </a:r>
            <a:endParaRPr lang="en-US" sz="2400" dirty="0"/>
          </a:p>
        </p:txBody>
      </p:sp>
      <p:sp>
        <p:nvSpPr>
          <p:cNvPr id="2" name="Right Arrow 1"/>
          <p:cNvSpPr/>
          <p:nvPr/>
        </p:nvSpPr>
        <p:spPr>
          <a:xfrm rot="5400000">
            <a:off x="6275085" y="1725915"/>
            <a:ext cx="3200400" cy="2948970"/>
          </a:xfrm>
          <a:prstGeom prst="rightArrow">
            <a:avLst/>
          </a:prstGeom>
          <a:solidFill>
            <a:srgbClr val="FF0000">
              <a:alpha val="23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Rain Carries Nutrients Downward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439242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6" grpId="0" animBg="1"/>
      <p:bldP spid="2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soilsofcanada.ca/images/Soil_Order_ma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0200" cy="712736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429000" cy="114300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 smtClean="0"/>
              <a:t>Soils of Canada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62000" y="1752600"/>
            <a:ext cx="685800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u="sng" dirty="0" err="1" smtClean="0"/>
              <a:t>Podzol</a:t>
            </a:r>
            <a:r>
              <a:rPr lang="en-US" dirty="0" smtClean="0"/>
              <a:t>: Soils found in areas covered by forests. This soil is acidic and is not very fertile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62000" y="4114800"/>
            <a:ext cx="762000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u="sng" dirty="0" err="1" smtClean="0"/>
              <a:t>Chernozems</a:t>
            </a:r>
            <a:r>
              <a:rPr lang="en-US" dirty="0" smtClean="0"/>
              <a:t>: Thick grassland soil that is rich in humus that covers a large part of the prairie provinces. This is fertile soil that is rich in nutrients.</a:t>
            </a:r>
            <a:endParaRPr lang="en-US" dirty="0"/>
          </a:p>
        </p:txBody>
      </p:sp>
      <p:pic>
        <p:nvPicPr>
          <p:cNvPr id="1028" name="Picture 4" descr="http://sis.agr.gc.ca/cansis/taxa/soil/podzolic/humo-ferric_podzol_bc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0886"/>
            <a:ext cx="4191000" cy="6477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3088118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sis.agr.gc.ca/cansis/taxa/soil/podzolic/humo-ferric_podzol_bc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236023"/>
            <a:ext cx="3581400" cy="553489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866899" y="1276529"/>
            <a:ext cx="1219201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 smtClean="0"/>
              <a:t>Podzol</a:t>
            </a:r>
            <a:endParaRPr lang="en-US" sz="2800" dirty="0"/>
          </a:p>
        </p:txBody>
      </p:sp>
      <p:pic>
        <p:nvPicPr>
          <p:cNvPr id="2050" name="Picture 2" descr="http://sis.agr.gc.ca/cansis/taxa/soil/chernozemic/black_bcs2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291267"/>
            <a:ext cx="3548743" cy="54578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949043" y="1291267"/>
            <a:ext cx="1905000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 smtClean="0"/>
              <a:t>Chernozem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381000" y="76200"/>
            <a:ext cx="8235176" cy="120032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u="sng" dirty="0" smtClean="0"/>
              <a:t>Describe how the two soil profiles are different</a:t>
            </a:r>
            <a:endParaRPr lang="en-US" sz="3600" b="1" u="sng" dirty="0"/>
          </a:p>
        </p:txBody>
      </p:sp>
    </p:spTree>
    <p:extLst>
      <p:ext uri="{BB962C8B-B14F-4D97-AF65-F5344CB8AC3E}">
        <p14:creationId xmlns="" xmlns:p14="http://schemas.microsoft.com/office/powerpoint/2010/main" val="99254822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1174728">
            <a:off x="49264" y="338820"/>
            <a:ext cx="5562600" cy="1143000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Ecological Footprint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 rot="21104006">
            <a:off x="247286" y="1720593"/>
            <a:ext cx="7640361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b="1" u="sng" dirty="0" smtClean="0"/>
              <a:t>Ecological Footprint:</a:t>
            </a:r>
            <a:r>
              <a:rPr lang="en-US" sz="2400" dirty="0" smtClean="0"/>
              <a:t>  Refers to how much damage a human</a:t>
            </a:r>
          </a:p>
          <a:p>
            <a:r>
              <a:rPr lang="en-US" sz="2400" dirty="0" smtClean="0"/>
              <a:t> activity has on the environment</a:t>
            </a:r>
            <a:endParaRPr lang="en-US" sz="2400" b="1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3429000"/>
            <a:ext cx="8480270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Activities with high ecological footprints are more damaging to the</a:t>
            </a:r>
          </a:p>
          <a:p>
            <a:r>
              <a:rPr lang="en-US" sz="2400" dirty="0" smtClean="0"/>
              <a:t> environment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152401" y="4800600"/>
            <a:ext cx="8686800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Activities with low ecological footprints focus on sustainable resource use and protecting the environment</a:t>
            </a:r>
            <a:endParaRPr lang="en-US" sz="2400" dirty="0"/>
          </a:p>
        </p:txBody>
      </p:sp>
    </p:spTree>
    <p:extLst>
      <p:ext uri="{BB962C8B-B14F-4D97-AF65-F5344CB8AC3E}">
        <p14:creationId xmlns="" xmlns:p14="http://schemas.microsoft.com/office/powerpoint/2010/main" val="5701981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9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 descr="http://thetyee.cachefly.net/News/2008/06/24/Footprin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29425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Canada’s Ecological Footprint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066800" y="1600200"/>
            <a:ext cx="7263142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Canada has a low population  and a high need for energy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457200" y="2209800"/>
            <a:ext cx="8506496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This gives us as a country the worlds 8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largest ecological footprint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1143000" y="2971800"/>
            <a:ext cx="6792500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Industries like manufacturing and energy production </a:t>
            </a:r>
          </a:p>
          <a:p>
            <a:r>
              <a:rPr lang="en-US" sz="2400" dirty="0" smtClean="0"/>
              <a:t>have the largest footprints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1447800" y="4343400"/>
            <a:ext cx="5686428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Different provinces have different footprints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2438400" y="5334000"/>
            <a:ext cx="3490699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Alberta is one of the worst</a:t>
            </a:r>
            <a:endParaRPr lang="en-US" sz="2400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8066" name="Picture 2" descr="http://t3.gstatic.com/images?q=tbn:ANd9GcTDFo0oW2yT4NKpPWpf5Y4JBG1yMa13SlLh_RQoNUv8GaoIUwtI63DX5am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301655" cy="6858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cdn.bikyamasr.com/wp-content/uploads/2011/03/climate_change_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9226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0926648">
            <a:off x="457200" y="304800"/>
            <a:ext cx="3200400" cy="1112838"/>
          </a:xfrm>
          <a:effectLst>
            <a:softEdge rad="127000"/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Climate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319530" y="1524000"/>
            <a:ext cx="7291070" cy="138499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u="sng" dirty="0" smtClean="0"/>
              <a:t>Weather: </a:t>
            </a:r>
            <a:r>
              <a:rPr lang="en-US" sz="2800" dirty="0" smtClean="0"/>
              <a:t>The temperature, precipitation, and wind conditions that are experienced daily in an area. 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3060065" y="3119735"/>
            <a:ext cx="3810000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Weather changes daily. 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947057" y="3810000"/>
            <a:ext cx="8153400" cy="95410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u="sng" dirty="0" smtClean="0"/>
              <a:t>Climate</a:t>
            </a:r>
            <a:r>
              <a:rPr lang="en-US" sz="2800" dirty="0" smtClean="0"/>
              <a:t>: The average conditions of temperature and precipitation that an area experiences over time.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1878965" y="4959421"/>
            <a:ext cx="6172200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Climate stays the same for long periods of time</a:t>
            </a:r>
            <a:endParaRPr lang="en-US" sz="2400" dirty="0"/>
          </a:p>
        </p:txBody>
      </p:sp>
    </p:spTree>
    <p:extLst>
      <p:ext uri="{BB962C8B-B14F-4D97-AF65-F5344CB8AC3E}">
        <p14:creationId xmlns="" xmlns:p14="http://schemas.microsoft.com/office/powerpoint/2010/main" val="423500578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0114" name="Picture 2" descr="Image of the North American Commission for Environmental Cooperation (CEC) map layer for use with GoogleEarth™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-12879"/>
            <a:ext cx="7391400" cy="6870879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9090" name="Picture 2" descr="http://www.ec.gc.ca/inrp-npri/1D892B9F-9629-4B33-BFC2-E34C6AC0661C/NPRI-Google%20%20Earth%202008_Mediu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8" name="Picture 6" descr="http://www.mensacalgary.org/wp-content/uploads/2010/08/BurningOi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1295510">
            <a:off x="36076" y="294397"/>
            <a:ext cx="6705600" cy="1112838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Alberta: The Oil Sands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62" name="Picture 2" descr="File:Athabasca Oil Sands map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724400" cy="6902234"/>
          </a:xfrm>
          <a:prstGeom prst="rect">
            <a:avLst/>
          </a:prstGeom>
          <a:noFill/>
        </p:spPr>
      </p:pic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-1"/>
            <a:ext cx="4419600" cy="6878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media.treehugger.com/assets/images/2011/10/tailing-pond-albert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1233990">
            <a:off x="457200" y="274638"/>
            <a:ext cx="5562600" cy="114300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Tailings Ponds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19200" y="1752600"/>
            <a:ext cx="7290457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Tailings ponds are reservoirs for the water that is used in </a:t>
            </a:r>
          </a:p>
          <a:p>
            <a:r>
              <a:rPr lang="en-US" sz="2400" dirty="0" smtClean="0"/>
              <a:t>the processing of tar sands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219200" y="2819400"/>
            <a:ext cx="7764561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They are filled with water that contains a high concentration </a:t>
            </a:r>
          </a:p>
          <a:p>
            <a:r>
              <a:rPr lang="en-US" sz="2400" dirty="0" smtClean="0"/>
              <a:t>of toxic materials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219200" y="3886200"/>
            <a:ext cx="5484835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These ponds are often unlined and leaking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1219200" y="4572000"/>
            <a:ext cx="6216830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This is damaging to the water system of the area</a:t>
            </a:r>
            <a:endParaRPr lang="en-US" sz="2400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oilsands.alberta.ca/images/FS-CES-Tailings-Chart-Seepa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206782"/>
          </a:xfrm>
          <a:prstGeom prst="rect">
            <a:avLst/>
          </a:prstGeom>
          <a:noFill/>
        </p:spPr>
      </p:pic>
      <p:pic>
        <p:nvPicPr>
          <p:cNvPr id="1028" name="Picture 4" descr="http://www.cbc.ca/gfx/images/news/topstories/2010/03/02/tp-edm-oil-soaked-bir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3581400"/>
            <a:ext cx="4572001" cy="3276600"/>
          </a:xfrm>
          <a:prstGeom prst="rect">
            <a:avLst/>
          </a:prstGeom>
          <a:noFill/>
        </p:spPr>
      </p:pic>
      <p:pic>
        <p:nvPicPr>
          <p:cNvPr id="1030" name="Picture 6" descr="http://www.celsias.com/media/uploads/admin/oil_duc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600157"/>
            <a:ext cx="4572000" cy="3257843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4" name="Picture 4" descr="http://i.huffpost.com/gen/357028/thumbs/r-KEYSTONE-XL-ALBERTA-REFINERIES-large5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3818023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743200" cy="1143000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Refining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04800" y="4114800"/>
            <a:ext cx="5693225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Refining pumps toxins into the atmosphere  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304800" y="4953000"/>
            <a:ext cx="7346819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These toxins then fall back to earth  through precipitation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304800" y="5791200"/>
            <a:ext cx="8475077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The effects from a refinery can be felt for many kilometers around </a:t>
            </a:r>
          </a:p>
          <a:p>
            <a:r>
              <a:rPr lang="en-US" sz="2400" dirty="0" smtClean="0"/>
              <a:t>the site</a:t>
            </a:r>
            <a:endParaRPr lang="en-US" sz="2400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9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naturallysavvy.com/images/stories/naturally-green/eco-living/ecoprint250by2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8355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n-CA" dirty="0" smtClean="0"/>
              <a:t>Reducing your Ecological Footprint</a:t>
            </a:r>
            <a:endParaRPr lang="en-CA" dirty="0"/>
          </a:p>
        </p:txBody>
      </p:sp>
      <p:sp>
        <p:nvSpPr>
          <p:cNvPr id="4" name="TextBox 3"/>
          <p:cNvSpPr txBox="1"/>
          <p:nvPr/>
        </p:nvSpPr>
        <p:spPr>
          <a:xfrm>
            <a:off x="755576" y="1484784"/>
            <a:ext cx="1489703" cy="52322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CA" sz="2800" b="1" u="sng" dirty="0" smtClean="0"/>
              <a:t>At Home</a:t>
            </a:r>
            <a:endParaRPr lang="en-CA" sz="2800" b="1" u="sng" dirty="0"/>
          </a:p>
        </p:txBody>
      </p:sp>
      <p:sp>
        <p:nvSpPr>
          <p:cNvPr id="5" name="Rectangle 4"/>
          <p:cNvSpPr/>
          <p:nvPr/>
        </p:nvSpPr>
        <p:spPr>
          <a:xfrm>
            <a:off x="827584" y="2204864"/>
            <a:ext cx="1368901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CA" sz="2400" dirty="0" smtClean="0">
                <a:solidFill>
                  <a:schemeClr val="tx1"/>
                </a:solidFill>
              </a:rPr>
              <a:t>Recycling</a:t>
            </a:r>
            <a:endParaRPr lang="en-CA" sz="24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27584" y="2852936"/>
            <a:ext cx="2690288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CA" sz="2400" dirty="0" smtClean="0">
                <a:solidFill>
                  <a:schemeClr val="tx1"/>
                </a:solidFill>
              </a:rPr>
              <a:t>Water conservation</a:t>
            </a:r>
            <a:endParaRPr lang="en-CA" sz="24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99592" y="3501008"/>
            <a:ext cx="1455014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CA" sz="2400" dirty="0" smtClean="0">
                <a:solidFill>
                  <a:schemeClr val="tx1"/>
                </a:solidFill>
              </a:rPr>
              <a:t>Outdoors </a:t>
            </a:r>
            <a:endParaRPr lang="en-CA" sz="2400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04048" y="1556792"/>
            <a:ext cx="2092368" cy="52322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CA" sz="2800" b="1" u="sng" dirty="0" smtClean="0"/>
              <a:t>On </a:t>
            </a:r>
            <a:r>
              <a:rPr lang="en-CA" sz="2800" b="1" u="sng" dirty="0"/>
              <a:t>T</a:t>
            </a:r>
            <a:r>
              <a:rPr lang="en-CA" sz="2800" b="1" u="sng" dirty="0" smtClean="0"/>
              <a:t>he Road</a:t>
            </a:r>
            <a:endParaRPr lang="en-CA" sz="2800" b="1" u="sng" dirty="0"/>
          </a:p>
        </p:txBody>
      </p:sp>
      <p:sp>
        <p:nvSpPr>
          <p:cNvPr id="9" name="Rectangle 8"/>
          <p:cNvSpPr/>
          <p:nvPr/>
        </p:nvSpPr>
        <p:spPr>
          <a:xfrm>
            <a:off x="4788024" y="2204864"/>
            <a:ext cx="3567002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CA" sz="2400" dirty="0" smtClean="0">
                <a:solidFill>
                  <a:schemeClr val="tx1"/>
                </a:solidFill>
              </a:rPr>
              <a:t>Buy a fuel-efficient vehicle</a:t>
            </a:r>
            <a:endParaRPr lang="en-CA" sz="240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788024" y="2780928"/>
            <a:ext cx="2203295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CA" sz="2400" dirty="0" smtClean="0">
                <a:solidFill>
                  <a:schemeClr val="tx1"/>
                </a:solidFill>
              </a:rPr>
              <a:t>Travelling green</a:t>
            </a:r>
            <a:endParaRPr lang="en-CA" sz="240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788024" y="3429000"/>
            <a:ext cx="1773242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CA" sz="2400" dirty="0" smtClean="0">
                <a:solidFill>
                  <a:schemeClr val="tx1"/>
                </a:solidFill>
              </a:rPr>
              <a:t>Use less fuel</a:t>
            </a:r>
            <a:endParaRPr lang="en-CA" sz="240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059832" y="4869160"/>
            <a:ext cx="2131096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CA" sz="2400" dirty="0" smtClean="0">
                <a:solidFill>
                  <a:schemeClr val="tx1"/>
                </a:solidFill>
              </a:rPr>
              <a:t>Go on Stand By</a:t>
            </a:r>
            <a:endParaRPr lang="en-CA" sz="2400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347864" y="4149080"/>
            <a:ext cx="1584280" cy="52322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CA" sz="2800" b="1" u="sng" dirty="0" smtClean="0"/>
              <a:t>At School</a:t>
            </a:r>
            <a:endParaRPr lang="en-CA" sz="2800" b="1" u="sng" dirty="0"/>
          </a:p>
        </p:txBody>
      </p:sp>
      <p:sp>
        <p:nvSpPr>
          <p:cNvPr id="14" name="TextBox 13"/>
          <p:cNvSpPr txBox="1"/>
          <p:nvPr/>
        </p:nvSpPr>
        <p:spPr>
          <a:xfrm>
            <a:off x="2843808" y="5517232"/>
            <a:ext cx="2457852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CA" sz="2400" dirty="0" smtClean="0">
                <a:solidFill>
                  <a:schemeClr val="tx1"/>
                </a:solidFill>
              </a:rPr>
              <a:t>Reduce Packaging</a:t>
            </a:r>
            <a:endParaRPr lang="en-CA" sz="2400" dirty="0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915816" y="6165304"/>
            <a:ext cx="2522422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CA" sz="2400" dirty="0" smtClean="0">
                <a:solidFill>
                  <a:schemeClr val="tx1"/>
                </a:solidFill>
              </a:rPr>
              <a:t>Turn out the lights</a:t>
            </a:r>
            <a:endParaRPr lang="en-CA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Life on the Tundra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are very few areas of settlement in the tundra, due to its low temperatures and remote locations</a:t>
            </a:r>
          </a:p>
          <a:p>
            <a:r>
              <a:rPr lang="en-US" dirty="0" smtClean="0"/>
              <a:t>most </a:t>
            </a:r>
            <a:r>
              <a:rPr lang="en-US" dirty="0"/>
              <a:t>folks making their livelihoods from such economic activities as mining, fishing, hunting and nomadic </a:t>
            </a:r>
            <a:r>
              <a:rPr lang="en-US" dirty="0" smtClean="0"/>
              <a:t>herding</a:t>
            </a:r>
          </a:p>
          <a:p>
            <a:r>
              <a:rPr lang="en-US" dirty="0" smtClean="0"/>
              <a:t>Tourists come to the tundra to experience the unique biome that is present there.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68416288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Threats to the Tundra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The melting of the permafrost as a result of global warming could radically change the landscape and what species are able to live there.</a:t>
            </a:r>
          </a:p>
          <a:p>
            <a:r>
              <a:rPr lang="en-US" dirty="0"/>
              <a:t>Ozone depletion at the North and South Poles means stronger ultraviolet rays that will harm the tundra.</a:t>
            </a:r>
          </a:p>
          <a:p>
            <a:r>
              <a:rPr lang="en-US" dirty="0"/>
              <a:t>Air pollution can cause smog clouds that contaminate lichen, a significant food source for many animals.</a:t>
            </a:r>
          </a:p>
          <a:p>
            <a:r>
              <a:rPr lang="en-US" dirty="0"/>
              <a:t>Exploration of oil, gas, and minerals and construction of pipelines and roads can cause physical disturbances and habitat fragmentation.</a:t>
            </a:r>
          </a:p>
          <a:p>
            <a:r>
              <a:rPr lang="en-US" dirty="0"/>
              <a:t>Oil spills can kill wildlife and significantly damage tundra ecosystems.</a:t>
            </a:r>
          </a:p>
          <a:p>
            <a:r>
              <a:rPr lang="en-US" dirty="0"/>
              <a:t>Buildings and roads put heat and pressure on the permafrost, causing it to melt.</a:t>
            </a:r>
          </a:p>
          <a:p>
            <a:r>
              <a:rPr lang="en-US" dirty="0"/>
              <a:t>Invasive species push aside native vegetation and reduce diversity of plant cover.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97590454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studentsforliberty.org/wp-content/uploads/2012/09/Global-Climate-Change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2657"/>
            <a:ext cx="9144000" cy="685480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1240182">
            <a:off x="270793" y="331238"/>
            <a:ext cx="6400800" cy="1143000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Influences on Climate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 rot="21133585">
            <a:off x="884116" y="1599465"/>
            <a:ext cx="6549930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There are 7 factors that impact climate in Canada</a:t>
            </a:r>
          </a:p>
        </p:txBody>
      </p:sp>
      <p:sp>
        <p:nvSpPr>
          <p:cNvPr id="6" name="TextBox 5"/>
          <p:cNvSpPr txBox="1"/>
          <p:nvPr/>
        </p:nvSpPr>
        <p:spPr>
          <a:xfrm rot="21078682">
            <a:off x="1380538" y="2156867"/>
            <a:ext cx="5557085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Their names form the anagram J. Blower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3347195" y="2774013"/>
            <a:ext cx="2286000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/>
              <a:t>1. </a:t>
            </a:r>
            <a:r>
              <a:rPr lang="en-US" sz="2800" b="1" u="sng" dirty="0" smtClean="0"/>
              <a:t>J</a:t>
            </a:r>
            <a:r>
              <a:rPr lang="en-US" sz="2800" dirty="0" smtClean="0"/>
              <a:t>et Stream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3347195" y="3319004"/>
            <a:ext cx="2877326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/>
              <a:t>2. </a:t>
            </a:r>
            <a:r>
              <a:rPr lang="en-US" sz="2800" b="1" u="sng" dirty="0" smtClean="0"/>
              <a:t>B</a:t>
            </a:r>
            <a:r>
              <a:rPr lang="en-US" sz="2800" dirty="0" smtClean="0"/>
              <a:t>odies of Water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3347195" y="3842224"/>
            <a:ext cx="1828800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/>
              <a:t>3. </a:t>
            </a:r>
            <a:r>
              <a:rPr lang="en-US" sz="2800" b="1" u="sng" dirty="0" smtClean="0"/>
              <a:t>L</a:t>
            </a:r>
            <a:r>
              <a:rPr lang="en-US" sz="2800" dirty="0" smtClean="0"/>
              <a:t>atitude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3336309" y="4365444"/>
            <a:ext cx="2850811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/>
              <a:t>4. </a:t>
            </a:r>
            <a:r>
              <a:rPr lang="en-US" sz="2800" b="1" u="sng" dirty="0" smtClean="0"/>
              <a:t>O</a:t>
            </a:r>
            <a:r>
              <a:rPr lang="en-US" sz="2800" dirty="0" smtClean="0"/>
              <a:t>cean Currents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3336309" y="4873643"/>
            <a:ext cx="3831772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/>
              <a:t>5. </a:t>
            </a:r>
            <a:r>
              <a:rPr lang="en-US" sz="2800" b="1" u="sng" dirty="0" smtClean="0"/>
              <a:t>W</a:t>
            </a:r>
            <a:r>
              <a:rPr lang="en-US" sz="2800" dirty="0" smtClean="0"/>
              <a:t>inds and Air Masses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3336309" y="5435997"/>
            <a:ext cx="2133600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/>
              <a:t>6. </a:t>
            </a:r>
            <a:r>
              <a:rPr lang="en-US" sz="2800" b="1" u="sng" dirty="0" smtClean="0"/>
              <a:t>E</a:t>
            </a:r>
            <a:r>
              <a:rPr lang="en-US" sz="2800" dirty="0" smtClean="0"/>
              <a:t>levation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3327795" y="5959217"/>
            <a:ext cx="1600200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/>
              <a:t>7. </a:t>
            </a:r>
            <a:r>
              <a:rPr lang="en-US" sz="2800" b="1" u="sng" dirty="0" smtClean="0"/>
              <a:t>R</a:t>
            </a:r>
            <a:r>
              <a:rPr lang="en-US" sz="2800" dirty="0" smtClean="0"/>
              <a:t>elief</a:t>
            </a:r>
            <a:endParaRPr lang="en-US" sz="2800" dirty="0"/>
          </a:p>
        </p:txBody>
      </p:sp>
    </p:spTree>
    <p:extLst>
      <p:ext uri="{BB962C8B-B14F-4D97-AF65-F5344CB8AC3E}">
        <p14:creationId xmlns="" xmlns:p14="http://schemas.microsoft.com/office/powerpoint/2010/main" val="197968168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6" presetClass="entr" presetSubtype="16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8000"/>
                            </p:stCondLst>
                            <p:childTnLst>
                              <p:par>
                                <p:cTn id="28" presetID="6" presetClass="entr" presetSubtype="16" fill="hold" grpId="0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3500"/>
                            </p:stCondLst>
                            <p:childTnLst>
                              <p:par>
                                <p:cTn id="32" presetID="6" presetClass="entr" presetSubtype="16" fill="hold" grpId="0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9000"/>
                            </p:stCondLst>
                            <p:childTnLst>
                              <p:par>
                                <p:cTn id="36" presetID="6" presetClass="entr" presetSubtype="16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6000"/>
                            </p:stCondLst>
                            <p:childTnLst>
                              <p:par>
                                <p:cTn id="40" presetID="6" presetClass="entr" presetSubtype="16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3000"/>
                            </p:stCondLst>
                            <p:childTnLst>
                              <p:par>
                                <p:cTn id="44" presetID="6" presetClass="entr" presetSubtype="16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Solutions</a:t>
            </a:r>
            <a:endParaRPr lang="en-US" dirty="0"/>
          </a:p>
          <a:p>
            <a:r>
              <a:rPr lang="en-US" dirty="0"/>
              <a:t>Switch to alternative energy uses to minimize human-made global warming.</a:t>
            </a:r>
          </a:p>
          <a:p>
            <a:r>
              <a:rPr lang="en-US" dirty="0"/>
              <a:t>Establish protected areas and park reserves to restrict human influence.</a:t>
            </a:r>
          </a:p>
          <a:p>
            <a:r>
              <a:rPr lang="en-US" dirty="0"/>
              <a:t>Limit road construction, mining activities, and the building of pipelines in tundra habitat.</a:t>
            </a:r>
          </a:p>
          <a:p>
            <a:r>
              <a:rPr lang="en-US" dirty="0"/>
              <a:t>Limit tourism and respect local cultures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41837414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Life on the Grasslands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63672083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Threats to Grasslands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</a:t>
            </a:r>
            <a:r>
              <a:rPr lang="en-US" dirty="0" smtClean="0"/>
              <a:t>are three major </a:t>
            </a:r>
            <a:r>
              <a:rPr lang="en-US" dirty="0"/>
              <a:t>threats to grasslands - </a:t>
            </a:r>
            <a:r>
              <a:rPr lang="en-US" b="1" dirty="0"/>
              <a:t>conversion to </a:t>
            </a:r>
            <a:r>
              <a:rPr lang="en-US" b="1" dirty="0" smtClean="0"/>
              <a:t>agriculture, Conversion to urban areas,</a:t>
            </a:r>
            <a:r>
              <a:rPr lang="en-US" dirty="0" smtClean="0"/>
              <a:t> </a:t>
            </a:r>
            <a:r>
              <a:rPr lang="en-US" dirty="0"/>
              <a:t>and </a:t>
            </a:r>
            <a:r>
              <a:rPr lang="en-US" b="1" dirty="0"/>
              <a:t>global warming </a:t>
            </a:r>
            <a:r>
              <a:rPr lang="en-US" dirty="0"/>
              <a:t>and its attendant changes in precipitation</a:t>
            </a:r>
          </a:p>
        </p:txBody>
      </p:sp>
    </p:spTree>
    <p:extLst>
      <p:ext uri="{BB962C8B-B14F-4D97-AF65-F5344CB8AC3E}">
        <p14:creationId xmlns="" xmlns:p14="http://schemas.microsoft.com/office/powerpoint/2010/main" val="135763375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soil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92077984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ecological footprint </a:t>
            </a:r>
            <a:r>
              <a:rPr lang="en-US" dirty="0"/>
              <a:t>as a means to quantify the environmental cost of human activity</a:t>
            </a:r>
          </a:p>
        </p:txBody>
      </p:sp>
    </p:spTree>
    <p:extLst>
      <p:ext uri="{BB962C8B-B14F-4D97-AF65-F5344CB8AC3E}">
        <p14:creationId xmlns="" xmlns:p14="http://schemas.microsoft.com/office/powerpoint/2010/main" val="193671517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news.securityorg.net/UserFiles/Image/Earth/jet%20stram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0"/>
            <a:ext cx="6781800" cy="6781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1121222">
            <a:off x="425182" y="608559"/>
            <a:ext cx="7239000" cy="1143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The  Polar Jet Stream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 rot="21199863">
            <a:off x="779919" y="1880627"/>
            <a:ext cx="7086600" cy="138499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u="sng" dirty="0" smtClean="0"/>
              <a:t>Jet Stream: </a:t>
            </a:r>
            <a:r>
              <a:rPr lang="en-US" sz="2800" dirty="0" smtClean="0"/>
              <a:t>A layer of fast moving air that forms an ever changing boundary between cold and warm air masses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 rot="21164759">
            <a:off x="749621" y="3552632"/>
            <a:ext cx="8053487" cy="95410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/>
              <a:t>The Polar Jet stream directs weather systems, pushing</a:t>
            </a:r>
          </a:p>
          <a:p>
            <a:r>
              <a:rPr lang="en-US" sz="2800" dirty="0" smtClean="0"/>
              <a:t> them over the country 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 rot="21203011">
            <a:off x="563064" y="4784531"/>
            <a:ext cx="8426602" cy="95410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/>
              <a:t>The position of the jet stream helps determine what the </a:t>
            </a:r>
          </a:p>
          <a:p>
            <a:r>
              <a:rPr lang="en-US" sz="2800" dirty="0" smtClean="0"/>
              <a:t>Climate is like in a place at that time</a:t>
            </a:r>
            <a:endParaRPr lang="en-US" sz="2800" dirty="0"/>
          </a:p>
        </p:txBody>
      </p:sp>
    </p:spTree>
    <p:extLst>
      <p:ext uri="{BB962C8B-B14F-4D97-AF65-F5344CB8AC3E}">
        <p14:creationId xmlns="" xmlns:p14="http://schemas.microsoft.com/office/powerpoint/2010/main" val="312948168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travlang.com/blog/wp-content/uploads/2010/04/pacific-rim-national-park_a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0111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1248052">
            <a:off x="530574" y="391516"/>
            <a:ext cx="8229600" cy="1143000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Bodies of Water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 rot="21248052">
            <a:off x="1631092" y="1519134"/>
            <a:ext cx="6823086" cy="95410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800" dirty="0" smtClean="0"/>
              <a:t>Bodies of water heat up and cool down more </a:t>
            </a:r>
          </a:p>
          <a:p>
            <a:pPr algn="ctr"/>
            <a:r>
              <a:rPr lang="en-US" sz="2800" dirty="0" smtClean="0"/>
              <a:t>slowly than land masses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 rot="21248052">
            <a:off x="2471602" y="2586043"/>
            <a:ext cx="5334000" cy="95410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They have a moderating effect on climate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 rot="21248052">
            <a:off x="1323091" y="3684212"/>
            <a:ext cx="7439088" cy="95410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800" dirty="0" smtClean="0"/>
              <a:t>Places nearer to large bodies of water  experience</a:t>
            </a:r>
          </a:p>
          <a:p>
            <a:pPr algn="ctr"/>
            <a:r>
              <a:rPr lang="en-US" sz="2800" dirty="0" smtClean="0"/>
              <a:t> cooler summers and warmer winters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 rot="21269320">
            <a:off x="2914832" y="4830930"/>
            <a:ext cx="4876800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Places along the ocean coasts have a maritime climate (cool and wet)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 rot="21311221">
            <a:off x="2421308" y="5656111"/>
            <a:ext cx="5863849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Places in the middle of the country have a </a:t>
            </a:r>
          </a:p>
          <a:p>
            <a:r>
              <a:rPr lang="en-US" sz="2400" dirty="0" smtClean="0"/>
              <a:t>continental climate ( Extreme cold and warm)</a:t>
            </a:r>
            <a:endParaRPr lang="en-US" sz="2400" dirty="0"/>
          </a:p>
        </p:txBody>
      </p:sp>
    </p:spTree>
    <p:extLst>
      <p:ext uri="{BB962C8B-B14F-4D97-AF65-F5344CB8AC3E}">
        <p14:creationId xmlns="" xmlns:p14="http://schemas.microsoft.com/office/powerpoint/2010/main" val="233275566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folk.uib.no/gbsag/Arctic_iceberg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5" y="0"/>
            <a:ext cx="9161447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1109129">
            <a:off x="2654290" y="472187"/>
            <a:ext cx="3505200" cy="1143000"/>
          </a:xfrm>
          <a:ln cmpd="thinThick"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Latitude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 rot="21050541">
            <a:off x="780564" y="1734605"/>
            <a:ext cx="7622087" cy="95410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800" dirty="0" smtClean="0"/>
              <a:t>Canada is a northern country, located closer to the </a:t>
            </a:r>
          </a:p>
          <a:p>
            <a:pPr algn="ctr"/>
            <a:r>
              <a:rPr lang="en-US" sz="2800" dirty="0" smtClean="0"/>
              <a:t>pole than the equator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 rot="21050541">
            <a:off x="251253" y="2938607"/>
            <a:ext cx="8680710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800" dirty="0" smtClean="0"/>
              <a:t>The further north you are the colder and drier the climate </a:t>
            </a:r>
            <a:endParaRPr lang="en-US" sz="2800" dirty="0"/>
          </a:p>
        </p:txBody>
      </p:sp>
      <p:sp>
        <p:nvSpPr>
          <p:cNvPr id="8" name="Cloud Callout 7"/>
          <p:cNvSpPr/>
          <p:nvPr/>
        </p:nvSpPr>
        <p:spPr>
          <a:xfrm rot="20602683" flipH="1">
            <a:off x="5530672" y="3509844"/>
            <a:ext cx="3474210" cy="1678258"/>
          </a:xfrm>
          <a:prstGeom prst="cloudCallout">
            <a:avLst>
              <a:gd name="adj1" fmla="val 23197"/>
              <a:gd name="adj2" fmla="val -8744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rtlCol="0" anchor="ctr"/>
          <a:lstStyle/>
          <a:p>
            <a:pPr algn="ctr"/>
            <a:r>
              <a:rPr lang="en-US" dirty="0" smtClean="0"/>
              <a:t>Cooler Air does not hold as much water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 rot="21050541">
            <a:off x="2301106" y="3647008"/>
            <a:ext cx="5278525" cy="95410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The Subarctic is Canada’s largest climate region</a:t>
            </a:r>
          </a:p>
        </p:txBody>
      </p:sp>
      <p:sp>
        <p:nvSpPr>
          <p:cNvPr id="7" name="TextBox 6"/>
          <p:cNvSpPr txBox="1"/>
          <p:nvPr/>
        </p:nvSpPr>
        <p:spPr>
          <a:xfrm rot="21050541">
            <a:off x="2038909" y="4974941"/>
            <a:ext cx="5105400" cy="95410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Most of </a:t>
            </a:r>
            <a:r>
              <a:rPr lang="en-US" sz="2800" dirty="0"/>
              <a:t>C</a:t>
            </a:r>
            <a:r>
              <a:rPr lang="en-US" sz="2800" dirty="0" smtClean="0"/>
              <a:t>anada has short cool summers and long cold winters</a:t>
            </a:r>
            <a:endParaRPr lang="en-US" sz="2800" dirty="0"/>
          </a:p>
        </p:txBody>
      </p:sp>
    </p:spTree>
    <p:extLst>
      <p:ext uri="{BB962C8B-B14F-4D97-AF65-F5344CB8AC3E}">
        <p14:creationId xmlns="" xmlns:p14="http://schemas.microsoft.com/office/powerpoint/2010/main" val="223706427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8" grpId="0" animBg="1"/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576</TotalTime>
  <Words>2423</Words>
  <Application>Microsoft Office PowerPoint</Application>
  <PresentationFormat>On-screen Show (4:3)</PresentationFormat>
  <Paragraphs>345</Paragraphs>
  <Slides>64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64</vt:i4>
      </vt:variant>
    </vt:vector>
  </HeadingPairs>
  <TitlesOfParts>
    <vt:vector size="65" baseType="lpstr">
      <vt:lpstr>Office Theme</vt:lpstr>
      <vt:lpstr>Slide 1</vt:lpstr>
      <vt:lpstr>Natural and Human Systems Interact</vt:lpstr>
      <vt:lpstr> </vt:lpstr>
      <vt:lpstr>Slide 4</vt:lpstr>
      <vt:lpstr>Climate</vt:lpstr>
      <vt:lpstr>Influences on Climate</vt:lpstr>
      <vt:lpstr>The  Polar Jet Stream</vt:lpstr>
      <vt:lpstr>Bodies of Water</vt:lpstr>
      <vt:lpstr>Latitude</vt:lpstr>
      <vt:lpstr>Slide 10</vt:lpstr>
      <vt:lpstr>Why Does Latitude Influence Temperature?</vt:lpstr>
      <vt:lpstr>Temperature and Latitude</vt:lpstr>
      <vt:lpstr>Ocean Currents</vt:lpstr>
      <vt:lpstr>Canada’s Ocean Currents</vt:lpstr>
      <vt:lpstr>Winds and Air Masses</vt:lpstr>
      <vt:lpstr>Elevation</vt:lpstr>
      <vt:lpstr>Relief</vt:lpstr>
      <vt:lpstr>Slide 18</vt:lpstr>
      <vt:lpstr>Slide 19</vt:lpstr>
      <vt:lpstr>How Does Climate Influence Human Systems?</vt:lpstr>
      <vt:lpstr>How Humans Influence Climate?</vt:lpstr>
      <vt:lpstr>Slide 22</vt:lpstr>
      <vt:lpstr>It’s no wonder when you consider this!!</vt:lpstr>
      <vt:lpstr>The Link To CO2</vt:lpstr>
      <vt:lpstr>Vegetation</vt:lpstr>
      <vt:lpstr>Biomes</vt:lpstr>
      <vt:lpstr>Canada’s Seven Biomes</vt:lpstr>
      <vt:lpstr>Slide 28</vt:lpstr>
      <vt:lpstr>Tundra</vt:lpstr>
      <vt:lpstr>Grasslands</vt:lpstr>
      <vt:lpstr>Boreal Coniferous Forest</vt:lpstr>
      <vt:lpstr>Mixed Forest</vt:lpstr>
      <vt:lpstr>Temperate Rainforest</vt:lpstr>
      <vt:lpstr>Mountain Forest</vt:lpstr>
      <vt:lpstr>Deciduous Forest</vt:lpstr>
      <vt:lpstr>Temperature, Precipitation and Climate</vt:lpstr>
      <vt:lpstr>Slide 37</vt:lpstr>
      <vt:lpstr>Canada’s Water Systems</vt:lpstr>
      <vt:lpstr>Canada’s Drainage Basins</vt:lpstr>
      <vt:lpstr>Canada’s Soil System</vt:lpstr>
      <vt:lpstr>How do Humans influence Soil</vt:lpstr>
      <vt:lpstr>The Composition of Soil</vt:lpstr>
      <vt:lpstr>Soil Profile</vt:lpstr>
      <vt:lpstr>Slide 44</vt:lpstr>
      <vt:lpstr>Soils of Canada</vt:lpstr>
      <vt:lpstr>Slide 46</vt:lpstr>
      <vt:lpstr>Ecological Footprint</vt:lpstr>
      <vt:lpstr>Canada’s Ecological Footprint</vt:lpstr>
      <vt:lpstr>Slide 49</vt:lpstr>
      <vt:lpstr>Slide 50</vt:lpstr>
      <vt:lpstr>Slide 51</vt:lpstr>
      <vt:lpstr>Alberta: The Oil Sands</vt:lpstr>
      <vt:lpstr>Slide 53</vt:lpstr>
      <vt:lpstr>Tailings Ponds</vt:lpstr>
      <vt:lpstr>Slide 55</vt:lpstr>
      <vt:lpstr>Refining</vt:lpstr>
      <vt:lpstr>Reducing your Ecological Footprint</vt:lpstr>
      <vt:lpstr>Life on the Tundra</vt:lpstr>
      <vt:lpstr>Threats to the Tundra</vt:lpstr>
      <vt:lpstr>Solutions</vt:lpstr>
      <vt:lpstr>Life on the Grasslands</vt:lpstr>
      <vt:lpstr>Threats to Grasslands</vt:lpstr>
      <vt:lpstr>Slide 63</vt:lpstr>
      <vt:lpstr>Slide 64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 Tucker</dc:creator>
  <cp:lastModifiedBy>rtucker</cp:lastModifiedBy>
  <cp:revision>62</cp:revision>
  <dcterms:created xsi:type="dcterms:W3CDTF">2006-08-16T00:00:00Z</dcterms:created>
  <dcterms:modified xsi:type="dcterms:W3CDTF">2012-11-02T12:38:58Z</dcterms:modified>
</cp:coreProperties>
</file>