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9" r:id="rId51"/>
    <p:sldId id="307" r:id="rId52"/>
    <p:sldId id="308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canadianbiodiversity.mcgill.ca/english/ecozones/%22../species/mammals/mammalpages/ant_ame.htm" TargetMode="External"/><Relationship Id="rId3" Type="http://schemas.openxmlformats.org/officeDocument/2006/relationships/hyperlink" Target="http://canadianbiodiversity.mcgill.ca/english/ecozones/%22../species/mammals/mammalpages/urs_ame.htm" TargetMode="External"/><Relationship Id="rId7" Type="http://schemas.openxmlformats.org/officeDocument/2006/relationships/hyperlink" Target="http://canadianbiodiversity.mcgill.ca/english/species/mammals/mammalpages/odo_vir.htm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nadianbiodiversity.mcgill.ca/english/ecozones/%22../species/mammals/mammalpages/vul_vul.htm" TargetMode="External"/><Relationship Id="rId5" Type="http://schemas.openxmlformats.org/officeDocument/2006/relationships/hyperlink" Target="http://canadianbiodiversity.mcgill.ca/english/ecozones/%22../species/mammals/mammalpages/tax_tax.htm" TargetMode="External"/><Relationship Id="rId10" Type="http://schemas.openxmlformats.org/officeDocument/2006/relationships/hyperlink" Target="http://canadianbiodiversity.mcgill.ca/english/ecozones/%22../species/mammals/mammalpages/alc_alc.htm" TargetMode="External"/><Relationship Id="rId4" Type="http://schemas.openxmlformats.org/officeDocument/2006/relationships/hyperlink" Target="http://canadianbiodiversity.mcgill.ca/english/ecozones/%22../species/mammals/mammalpages/can_lat.htm" TargetMode="External"/><Relationship Id="rId9" Type="http://schemas.openxmlformats.org/officeDocument/2006/relationships/hyperlink" Target="http://canadianbiodiversity.mcgill.ca/english/ecozones/%22../species/mammals/mammalpages/cer_ela.htm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canadianbiodiversity.mcgill.ca/english/species/mammals/mammalpages/lyn_ruf.htm" TargetMode="External"/><Relationship Id="rId13" Type="http://schemas.openxmlformats.org/officeDocument/2006/relationships/hyperlink" Target="http://canadianbiodiversity.mcgill.ca/english/species/mammals/mammalpages/ond_zib.htm" TargetMode="External"/><Relationship Id="rId18" Type="http://schemas.openxmlformats.org/officeDocument/2006/relationships/hyperlink" Target="http://canadianbiodiversity.mcgill.ca/english/species/mammals/mammalpages/ran_tar.htm" TargetMode="External"/><Relationship Id="rId26" Type="http://schemas.openxmlformats.org/officeDocument/2006/relationships/hyperlink" Target="http://canadianbiodiversity.mcgill.ca/english/species/mammals/mammalpages/mar_fla.htm" TargetMode="External"/><Relationship Id="rId3" Type="http://schemas.openxmlformats.org/officeDocument/2006/relationships/image" Target="../media/image47.jpeg"/><Relationship Id="rId21" Type="http://schemas.openxmlformats.org/officeDocument/2006/relationships/hyperlink" Target="http://canadianbiodiversity.mcgill.ca/english/species/mammals/mammalpages/alc_alc.htm" TargetMode="External"/><Relationship Id="rId7" Type="http://schemas.openxmlformats.org/officeDocument/2006/relationships/hyperlink" Target="http://canadianbiodiversity.mcgill.ca/english/species/mammals/mammalpages/lyn_lyn.htm" TargetMode="External"/><Relationship Id="rId12" Type="http://schemas.openxmlformats.org/officeDocument/2006/relationships/hyperlink" Target="http://canadianbiodiversity.mcgill.ca/english/species/mammals/mammalpages/gul_gul.htm" TargetMode="External"/><Relationship Id="rId17" Type="http://schemas.openxmlformats.org/officeDocument/2006/relationships/hyperlink" Target="http://canadianbiodiversity.mcgill.ca/english/species/mammals/mammalpages/mep_mep.htm" TargetMode="External"/><Relationship Id="rId25" Type="http://schemas.openxmlformats.org/officeDocument/2006/relationships/hyperlink" Target="http://canadianbiodiversity.mcgill.ca/english/species/mammals/mammalpages/mar_cal.htm" TargetMode="External"/><Relationship Id="rId33" Type="http://schemas.openxmlformats.org/officeDocument/2006/relationships/hyperlink" Target="http://canadianbiodiversity.mcgill.ca/english/species/mammals/mammalpages/och_pri.htm" TargetMode="External"/><Relationship Id="rId2" Type="http://schemas.openxmlformats.org/officeDocument/2006/relationships/hyperlink" Target="http://montcordillera.webs.com/apps/photos/photo?photoid=122964810" TargetMode="External"/><Relationship Id="rId16" Type="http://schemas.openxmlformats.org/officeDocument/2006/relationships/hyperlink" Target="http://canadianbiodiversity.mcgill.ca/english/species/mammals/mammalpages/ant_pal.htm" TargetMode="External"/><Relationship Id="rId20" Type="http://schemas.openxmlformats.org/officeDocument/2006/relationships/hyperlink" Target="http://canadianbiodiversity.mcgill.ca/english/species/mammals/mammalpages/odo_vir.htm" TargetMode="External"/><Relationship Id="rId29" Type="http://schemas.openxmlformats.org/officeDocument/2006/relationships/hyperlink" Target="http://canadianbiodiversity.mcgill.ca/english/species/mammals/mammalpages/cit_lat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nadianbiodiversity.mcgill.ca/english/species/mammals/mammalpages/can_lup.htm" TargetMode="External"/><Relationship Id="rId11" Type="http://schemas.openxmlformats.org/officeDocument/2006/relationships/hyperlink" Target="http://canadianbiodiversity.mcgill.ca/english/species/mammals/mammalpages/mar_ame.htm" TargetMode="External"/><Relationship Id="rId24" Type="http://schemas.openxmlformats.org/officeDocument/2006/relationships/hyperlink" Target="http://canadianbiodiversity.mcgill.ca/english/species/mammals/mammalpages/cer_ela.htm" TargetMode="External"/><Relationship Id="rId32" Type="http://schemas.openxmlformats.org/officeDocument/2006/relationships/hyperlink" Target="http://canadianbiodiversity.mcgill.ca/english/species/mammals/mammalpages/syn_bor.htm" TargetMode="External"/><Relationship Id="rId5" Type="http://schemas.openxmlformats.org/officeDocument/2006/relationships/hyperlink" Target="http://canadianbiodiversity.mcgill.ca/english/species/mammals/mammalpages/urs_arc.htm" TargetMode="External"/><Relationship Id="rId15" Type="http://schemas.openxmlformats.org/officeDocument/2006/relationships/hyperlink" Target="http://canadianbiodiversity.mcgill.ca/english/species/mammals/mammalpages/mus_vis.htm" TargetMode="External"/><Relationship Id="rId23" Type="http://schemas.openxmlformats.org/officeDocument/2006/relationships/hyperlink" Target="http://canadianbiodiversity.mcgill.ca/english/species/mammals/mammalpages/ovi_can.htm" TargetMode="External"/><Relationship Id="rId28" Type="http://schemas.openxmlformats.org/officeDocument/2006/relationships/hyperlink" Target="http://canadianbiodiversity.mcgill.ca/english/species/mammals/mammalpages/cas_can.htm" TargetMode="External"/><Relationship Id="rId10" Type="http://schemas.openxmlformats.org/officeDocument/2006/relationships/hyperlink" Target="http://canadianbiodiversity.mcgill.ca/english/species/mammals/mammalpages/vul_vul.htm" TargetMode="External"/><Relationship Id="rId19" Type="http://schemas.openxmlformats.org/officeDocument/2006/relationships/hyperlink" Target="http://canadianbiodiversity.mcgill.ca/english/species/mammals/mammalpages/odo_hem.htm" TargetMode="External"/><Relationship Id="rId31" Type="http://schemas.openxmlformats.org/officeDocument/2006/relationships/hyperlink" Target="http://canadianbiodiversity.mcgill.ca/english/species/mammals/mammalpages/eut_ruf.htm" TargetMode="External"/><Relationship Id="rId4" Type="http://schemas.openxmlformats.org/officeDocument/2006/relationships/hyperlink" Target="http://canadianbiodiversity.mcgill.ca/english/species/mammals/mammalpages/urs_ame.htm" TargetMode="External"/><Relationship Id="rId9" Type="http://schemas.openxmlformats.org/officeDocument/2006/relationships/hyperlink" Target="http://canadianbiodiversity.mcgill.ca/english/species/mammals/mammalpages/can_lat.htm" TargetMode="External"/><Relationship Id="rId14" Type="http://schemas.openxmlformats.org/officeDocument/2006/relationships/hyperlink" Target="http://canadianbiodiversity.mcgill.ca/english/species/mammals/mammalpages/tax_tax.htm" TargetMode="External"/><Relationship Id="rId22" Type="http://schemas.openxmlformats.org/officeDocument/2006/relationships/hyperlink" Target="http://canadianbiodiversity.mcgill.ca/english/species/mammals/mammalpages/ore_ame.htm" TargetMode="External"/><Relationship Id="rId27" Type="http://schemas.openxmlformats.org/officeDocument/2006/relationships/hyperlink" Target="http://canadianbiodiversity.mcgill.ca/english/ecozones/montanecordillera/s%22../species/mammals/mammalpages/spe_col.htm" TargetMode="External"/><Relationship Id="rId30" Type="http://schemas.openxmlformats.org/officeDocument/2006/relationships/hyperlink" Target="http://canadianbiodiversity.mcgill.ca/english/species/mammals/mammalpages/eut_amo.htm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montcordillera.webs.com/apps/photos/photo?photoid=122038716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www.oocities.org/geography_rocks/ecomap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4885"/>
            <a:ext cx="8001000" cy="664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6057" y="5344886"/>
            <a:ext cx="4575291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Canadian Geography 1202</a:t>
            </a:r>
          </a:p>
          <a:p>
            <a:r>
              <a:rPr lang="en-US" sz="3200" dirty="0" smtClean="0"/>
              <a:t>Unit 1: Part Two </a:t>
            </a:r>
            <a:r>
              <a:rPr lang="en-US" sz="3200" dirty="0" err="1" smtClean="0"/>
              <a:t>Ecozones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7290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886"/>
            <a:ext cx="9144000" cy="14176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Canada’s Diverse </a:t>
            </a:r>
            <a:r>
              <a:rPr lang="en-US" dirty="0" err="1" smtClean="0"/>
              <a:t>Ecozones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4255"/>
            <a:ext cx="9144000" cy="548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7442" y="1600199"/>
            <a:ext cx="321382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Canada has 20 </a:t>
            </a:r>
            <a:r>
              <a:rPr lang="en-US" sz="2400" dirty="0" err="1" smtClean="0"/>
              <a:t>ecozones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12967" y="2286000"/>
            <a:ext cx="351769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15 terrestrial and 5 marine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64286" y="2971800"/>
            <a:ext cx="256871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Terrestrial: On land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426940" y="2971800"/>
            <a:ext cx="275581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Marine: In the water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10073" y="3883966"/>
            <a:ext cx="240578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We talk about six: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154468" y="4556648"/>
            <a:ext cx="181729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Boreal Shield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426940" y="5397749"/>
            <a:ext cx="245951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/>
              <a:t>Mixedwood</a:t>
            </a:r>
            <a:r>
              <a:rPr lang="en-US" sz="2400" dirty="0" smtClean="0"/>
              <a:t> Plains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426940" y="6008914"/>
            <a:ext cx="313944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err="1" smtClean="0"/>
              <a:t>Montane</a:t>
            </a:r>
            <a:r>
              <a:rPr lang="en-US" sz="2400" dirty="0" smtClean="0"/>
              <a:t> Cordillera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154468" y="5334000"/>
            <a:ext cx="152971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The Prairie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426940" y="4567535"/>
            <a:ext cx="289766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The Southern Arctic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154468" y="6019800"/>
            <a:ext cx="167276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The Atlantic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593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Shawbridge area, Quebe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63246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Boreal Shield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3882479"/>
            <a:ext cx="262437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1. Landforms</a:t>
            </a:r>
            <a:endParaRPr lang="en-US" sz="3600" dirty="0"/>
          </a:p>
        </p:txBody>
      </p:sp>
      <p:sp>
        <p:nvSpPr>
          <p:cNvPr id="19" name="Rectangle 18"/>
          <p:cNvSpPr/>
          <p:nvPr/>
        </p:nvSpPr>
        <p:spPr>
          <a:xfrm>
            <a:off x="533400" y="1828800"/>
            <a:ext cx="7772400" cy="1815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/>
              <a:t>Location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The </a:t>
            </a:r>
            <a:r>
              <a:rPr lang="en-US" sz="2800" dirty="0" smtClean="0"/>
              <a:t>Boreal Shield can be found from </a:t>
            </a:r>
            <a:r>
              <a:rPr lang="en-US" sz="2800" dirty="0"/>
              <a:t>Alberta to Newfoundland</a:t>
            </a:r>
            <a:r>
              <a:rPr lang="en-US" sz="2800" dirty="0" smtClean="0"/>
              <a:t>, between the </a:t>
            </a:r>
            <a:r>
              <a:rPr lang="en-US" sz="2800" dirty="0"/>
              <a:t>Taiga Shield and </a:t>
            </a:r>
            <a:r>
              <a:rPr lang="en-US" sz="2800" dirty="0" smtClean="0"/>
              <a:t>the </a:t>
            </a:r>
            <a:r>
              <a:rPr lang="en-US" sz="2800" dirty="0"/>
              <a:t>Boreal </a:t>
            </a:r>
            <a:r>
              <a:rPr lang="en-US" sz="2800" dirty="0" smtClean="0"/>
              <a:t>Plains.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427494" y="4609866"/>
            <a:ext cx="182197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Rolling hills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1600200" y="5437181"/>
            <a:ext cx="458446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Evidence of glacial weathering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427494" y="6281448"/>
            <a:ext cx="291590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Old Mountains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>
          <a:xfrm>
            <a:off x="4299856" y="4609866"/>
            <a:ext cx="266355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/>
              <a:t>E</a:t>
            </a:r>
            <a:r>
              <a:rPr lang="en-US" sz="2800" dirty="0" smtClean="0"/>
              <a:t>xposed </a:t>
            </a:r>
            <a:r>
              <a:rPr lang="en-US" sz="2800" dirty="0"/>
              <a:t>bedrock</a:t>
            </a:r>
          </a:p>
        </p:txBody>
      </p:sp>
    </p:spTree>
    <p:extLst>
      <p:ext uri="{BB962C8B-B14F-4D97-AF65-F5344CB8AC3E}">
        <p14:creationId xmlns:p14="http://schemas.microsoft.com/office/powerpoint/2010/main" val="10743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9" grpId="0" animBg="1"/>
      <p:bldP spid="20" grpId="0" animBg="1"/>
      <p:bldP spid="21" grpId="0" animBg="1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heemo La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6"/>
            <a:ext cx="906468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15628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Boreal Shield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195585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2.Water forms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1177490" y="3679371"/>
            <a:ext cx="6622519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/>
              <a:t>These depression form millions </a:t>
            </a:r>
            <a:r>
              <a:rPr lang="en-US" sz="2800" dirty="0"/>
              <a:t>of lakes and </a:t>
            </a:r>
            <a:endParaRPr lang="en-US" sz="2800" dirty="0" smtClean="0"/>
          </a:p>
          <a:p>
            <a:r>
              <a:rPr lang="en-US" sz="2800" dirty="0" smtClean="0"/>
              <a:t>wetlands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219200" y="2819400"/>
            <a:ext cx="7492885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Glaciers left behind many depressions in the earth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350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aguenay Fjord, Quebe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2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434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Boreal Shield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752600"/>
            <a:ext cx="185800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/>
              <a:t>3</a:t>
            </a:r>
            <a:r>
              <a:rPr lang="en-US" sz="3200" dirty="0" smtClean="0"/>
              <a:t>. Climate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59229" y="2604700"/>
            <a:ext cx="491788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Average summer temperature of 13°C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59229" y="3302168"/>
            <a:ext cx="656320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Nearness to oceans moderates winter temperature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59229" y="4097494"/>
            <a:ext cx="873482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Places near the ocean have milder winters average temperature -1°C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4876800"/>
            <a:ext cx="70636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Places far away from the ocean have cold winters -20°C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59229" y="5562600"/>
            <a:ext cx="6261009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Precipitation in the west 400mm per year, in the </a:t>
            </a:r>
          </a:p>
          <a:p>
            <a:r>
              <a:rPr lang="en-US" sz="2400" dirty="0" smtClean="0"/>
              <a:t>east 1600mm per year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350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urentians, Quebe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34" y="0"/>
            <a:ext cx="91561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3886201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The Boreal Shield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99899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4. Soil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362200"/>
            <a:ext cx="7069371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Glaciers have created areas of depressions and </a:t>
            </a:r>
          </a:p>
          <a:p>
            <a:r>
              <a:rPr lang="en-US" sz="2800" dirty="0" smtClean="0"/>
              <a:t>deposits within the Boreal Shield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69069" y="3505200"/>
            <a:ext cx="6863867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Most areas have thin acidic soils but there are</a:t>
            </a:r>
          </a:p>
          <a:p>
            <a:r>
              <a:rPr lang="en-US" sz="2800" dirty="0" smtClean="0"/>
              <a:t> some area with thick acidic soil</a:t>
            </a:r>
            <a:endParaRPr lang="en-US" sz="2800" dirty="0"/>
          </a:p>
        </p:txBody>
      </p:sp>
      <p:pic>
        <p:nvPicPr>
          <p:cNvPr id="2052" name="Picture 4" descr="http://ernestchi.tripod.com/sitebuildercontent/sitebuilderpictures/soilprofil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05200"/>
            <a:ext cx="3702672" cy="317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50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ear Shawbridge, Quebe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957" y="0"/>
            <a:ext cx="4513252" cy="686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2902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Boreal Shield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600200"/>
            <a:ext cx="183357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5. Vegetation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802888" y="4876800"/>
            <a:ext cx="6841505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Forest fires create a patchwork of forest types in different stages of </a:t>
            </a:r>
            <a:r>
              <a:rPr lang="en-US" sz="2400" dirty="0" smtClean="0">
                <a:solidFill>
                  <a:prstClr val="black"/>
                </a:solidFill>
              </a:rPr>
              <a:t>recovery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762000" y="2307401"/>
            <a:ext cx="5105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Trees to the north are coniferous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762000" y="2968463"/>
            <a:ext cx="497716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B</a:t>
            </a:r>
            <a:r>
              <a:rPr lang="en-US" sz="2400" dirty="0" smtClean="0">
                <a:solidFill>
                  <a:prstClr val="black"/>
                </a:solidFill>
              </a:rPr>
              <a:t>roadleaf </a:t>
            </a:r>
            <a:r>
              <a:rPr lang="en-US" sz="2400" dirty="0">
                <a:solidFill>
                  <a:prstClr val="black"/>
                </a:solidFill>
              </a:rPr>
              <a:t>trees appear further south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762000" y="3733800"/>
            <a:ext cx="6858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Bogs and other wetlands, some of the most diverse and productive areas in the Boreal Shield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448504" y="6248398"/>
            <a:ext cx="184845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White </a:t>
            </a:r>
            <a:r>
              <a:rPr lang="en-US" sz="2400" dirty="0">
                <a:solidFill>
                  <a:prstClr val="black"/>
                </a:solidFill>
              </a:rPr>
              <a:t>spruce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2384855" y="6260508"/>
            <a:ext cx="174278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Black </a:t>
            </a:r>
            <a:r>
              <a:rPr lang="en-US" sz="2400" dirty="0">
                <a:solidFill>
                  <a:prstClr val="black"/>
                </a:solidFill>
              </a:rPr>
              <a:t>spruce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525071" y="6248399"/>
            <a:ext cx="142378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Balsam </a:t>
            </a:r>
            <a:r>
              <a:rPr lang="en-US" sz="2400" dirty="0">
                <a:solidFill>
                  <a:prstClr val="black"/>
                </a:solidFill>
              </a:rPr>
              <a:t>fir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6251913" y="6248400"/>
            <a:ext cx="167238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P</a:t>
            </a:r>
            <a:r>
              <a:rPr lang="en-US" sz="2400" dirty="0" smtClean="0">
                <a:solidFill>
                  <a:prstClr val="black"/>
                </a:solidFill>
              </a:rPr>
              <a:t>aper </a:t>
            </a:r>
            <a:r>
              <a:rPr lang="en-US" sz="2400" dirty="0">
                <a:solidFill>
                  <a:prstClr val="black"/>
                </a:solidFill>
              </a:rPr>
              <a:t>birch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350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umeaux, Quebe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20" y="-33454"/>
            <a:ext cx="91325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4106239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The Boreal Shield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144494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6. Wildlife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50321" y="2362200"/>
            <a:ext cx="874470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u="sng" dirty="0" smtClean="0"/>
              <a:t>Herbivores</a:t>
            </a:r>
            <a:r>
              <a:rPr lang="en-US" sz="2400" dirty="0" smtClean="0"/>
              <a:t>: Caribou, Deer, Moose, Raccoon, </a:t>
            </a:r>
            <a:r>
              <a:rPr lang="en-US" sz="2400" dirty="0"/>
              <a:t>Beaver, Snowshoe Hare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50321" y="2890975"/>
            <a:ext cx="544328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u="sng" dirty="0"/>
              <a:t>C</a:t>
            </a:r>
            <a:r>
              <a:rPr lang="en-US" sz="2400" b="1" u="sng" dirty="0" smtClean="0"/>
              <a:t>arnivores</a:t>
            </a:r>
            <a:r>
              <a:rPr lang="en-US" sz="2400" dirty="0" smtClean="0"/>
              <a:t>: Black Bear, Lynx, Bobcat, Wolf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82978" y="3497720"/>
            <a:ext cx="897348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u="sng" dirty="0" smtClean="0"/>
              <a:t>Birds</a:t>
            </a:r>
            <a:r>
              <a:rPr lang="en-US" sz="2400" dirty="0" smtClean="0"/>
              <a:t>: Owls, Hawks, Eagles, Jays, Ravens, Grouse, Canada Geese, Ducks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0321" y="4267200"/>
            <a:ext cx="800296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u="sng" dirty="0"/>
              <a:t>Reptiles and </a:t>
            </a:r>
            <a:r>
              <a:rPr lang="en-US" sz="2400" b="1" u="sng" dirty="0" smtClean="0"/>
              <a:t>Amphibians</a:t>
            </a:r>
            <a:r>
              <a:rPr lang="en-US" sz="2400" dirty="0" smtClean="0"/>
              <a:t>: Frogs, Salamander, Newts, Common</a:t>
            </a:r>
          </a:p>
          <a:p>
            <a:r>
              <a:rPr lang="en-US" sz="2400" dirty="0" smtClean="0"/>
              <a:t> and snapping Turtle, Garter Snake, Red Belly Shake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0321" y="5257800"/>
            <a:ext cx="534415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Many different fish, mollusks, and Insects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350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0" grpId="0" animBg="1"/>
      <p:bldP spid="11" grpId="0" animBg="1"/>
      <p:bldP spid="3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wer Laurentians, Quebe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20" y="0"/>
            <a:ext cx="9270583" cy="689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530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Boreal Shield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00200"/>
            <a:ext cx="254088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7. Human Features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57200" y="2209799"/>
            <a:ext cx="64008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smtClean="0"/>
              <a:t>waterways </a:t>
            </a:r>
            <a:r>
              <a:rPr lang="en-US" sz="2400" dirty="0"/>
              <a:t>in the Boreal Shield </a:t>
            </a:r>
            <a:r>
              <a:rPr lang="en-US" sz="2400" dirty="0" smtClean="0"/>
              <a:t>were once </a:t>
            </a:r>
            <a:r>
              <a:rPr lang="en-US" sz="2400" dirty="0"/>
              <a:t>the roads of the fur trade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3200400"/>
            <a:ext cx="65532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ome </a:t>
            </a:r>
            <a:r>
              <a:rPr lang="en-US" sz="2400" dirty="0"/>
              <a:t>rivers have been </a:t>
            </a:r>
            <a:r>
              <a:rPr lang="en-US" sz="2400" dirty="0" smtClean="0"/>
              <a:t>damaged by mining</a:t>
            </a:r>
            <a:r>
              <a:rPr lang="en-US" sz="2400" dirty="0"/>
              <a:t>, hydroelectric development, and </a:t>
            </a:r>
            <a:r>
              <a:rPr lang="en-US" sz="2400" dirty="0" smtClean="0"/>
              <a:t>logging.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905000" y="5334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Insect control, monoculture tree plantings, control of natural forest fires and acidification of the lakes and soil all affect the natural system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5333999"/>
            <a:ext cx="66294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u="sng" dirty="0"/>
              <a:t>Insect control</a:t>
            </a:r>
            <a:r>
              <a:rPr lang="en-US" sz="2400" dirty="0"/>
              <a:t>, </a:t>
            </a:r>
            <a:r>
              <a:rPr lang="en-US" sz="2400" u="sng" dirty="0"/>
              <a:t>monoculture tree plantings</a:t>
            </a:r>
            <a:r>
              <a:rPr lang="en-US" sz="2400" dirty="0"/>
              <a:t>, </a:t>
            </a:r>
            <a:r>
              <a:rPr lang="en-US" sz="2400" u="sng" dirty="0"/>
              <a:t>control of natural forest fires</a:t>
            </a:r>
            <a:r>
              <a:rPr lang="en-US" sz="2400" dirty="0"/>
              <a:t> and </a:t>
            </a:r>
            <a:r>
              <a:rPr lang="en-US" sz="2400" u="sng" dirty="0"/>
              <a:t>acidification of the lakes and soil</a:t>
            </a:r>
            <a:r>
              <a:rPr lang="en-US" sz="2400" dirty="0"/>
              <a:t> all affect the natural system</a:t>
            </a:r>
          </a:p>
        </p:txBody>
      </p:sp>
    </p:spTree>
    <p:extLst>
      <p:ext uri="{BB962C8B-B14F-4D97-AF65-F5344CB8AC3E}">
        <p14:creationId xmlns:p14="http://schemas.microsoft.com/office/powerpoint/2010/main" val="343754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 animBg="1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et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32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Southern Arctic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3276600"/>
            <a:ext cx="181004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1. Landforms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04800" y="1600200"/>
            <a:ext cx="8534399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The Southern Arctic extends across the northern edge of much of the continental Northwest Territories and Quebec, bordered by the tree line to the south and the Northern Arctic </a:t>
            </a:r>
            <a:r>
              <a:rPr lang="en-US" sz="2400" dirty="0" err="1" smtClean="0"/>
              <a:t>ecozone</a:t>
            </a:r>
            <a:r>
              <a:rPr lang="en-US" sz="2400" dirty="0" smtClean="0"/>
              <a:t> to </a:t>
            </a:r>
            <a:r>
              <a:rPr lang="en-US" sz="2400" dirty="0"/>
              <a:t>the north.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3886200"/>
            <a:ext cx="7717971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Permafrost is found throughout the region, sometimes only a few </a:t>
            </a:r>
            <a:r>
              <a:rPr lang="en-US" sz="2400" dirty="0" smtClean="0"/>
              <a:t>centimeters </a:t>
            </a:r>
            <a:r>
              <a:rPr lang="en-US" sz="2400" dirty="0"/>
              <a:t>below the surface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4876800"/>
            <a:ext cx="7717971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The look of the Southern Arctic is largely the result of glaciers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5867400"/>
            <a:ext cx="772885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As the glaciers expanded and moved south, they carried rocks and earth with them</a:t>
            </a:r>
          </a:p>
        </p:txBody>
      </p:sp>
    </p:spTree>
    <p:extLst>
      <p:ext uri="{BB962C8B-B14F-4D97-AF65-F5344CB8AC3E}">
        <p14:creationId xmlns:p14="http://schemas.microsoft.com/office/powerpoint/2010/main" val="97422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arctic.uoguelph.ca/cpe/environments/land/southarctic/327LP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Southern Arctic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600200"/>
            <a:ext cx="195585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2.Water forms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6741" y="2286000"/>
            <a:ext cx="697659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Ponds, lakes and rivers dot the Southern Arctic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62054" y="2895600"/>
            <a:ext cx="8390117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Nearness to the ocean also provides a moderating effect</a:t>
            </a:r>
          </a:p>
          <a:p>
            <a:r>
              <a:rPr lang="en-US" sz="2800" dirty="0" smtClean="0"/>
              <a:t> on temperatures in the region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65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302"/>
            <a:ext cx="91440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What is an </a:t>
            </a:r>
            <a:r>
              <a:rPr lang="en-US" b="1" u="sng" dirty="0" err="1" smtClean="0"/>
              <a:t>Ecozone</a:t>
            </a:r>
            <a:r>
              <a:rPr lang="en-US" b="1" u="sng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02173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799" y="4724400"/>
            <a:ext cx="8482835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/>
              <a:t>Ecozone</a:t>
            </a:r>
            <a:r>
              <a:rPr lang="en-US" sz="2800" dirty="0" smtClean="0"/>
              <a:t>: A region based on a combination of natural and</a:t>
            </a:r>
          </a:p>
          <a:p>
            <a:r>
              <a:rPr lang="en-US" sz="2800" dirty="0" smtClean="0"/>
              <a:t> human characteristics that are similar everywhere in it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304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arctic.uoguelph.ca/cpe/environments/land/southarctic/303AM0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768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Southern Arctic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143359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  <a:r>
              <a:rPr lang="en-US" sz="2400" dirty="0" smtClean="0"/>
              <a:t>. Climate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54227" y="2438400"/>
            <a:ext cx="366093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ummers </a:t>
            </a:r>
            <a:r>
              <a:rPr lang="en-US" sz="2400" dirty="0"/>
              <a:t>are short and cool</a:t>
            </a:r>
          </a:p>
        </p:txBody>
      </p:sp>
      <p:sp>
        <p:nvSpPr>
          <p:cNvPr id="6" name="Rectangle 5"/>
          <p:cNvSpPr/>
          <p:nvPr/>
        </p:nvSpPr>
        <p:spPr>
          <a:xfrm>
            <a:off x="654227" y="3581400"/>
            <a:ext cx="415831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/>
              <a:t>W</a:t>
            </a:r>
            <a:r>
              <a:rPr lang="en-US" sz="2400" dirty="0" smtClean="0"/>
              <a:t>inters </a:t>
            </a:r>
            <a:r>
              <a:rPr lang="en-US" sz="2400" dirty="0"/>
              <a:t>are long, cold, and dark</a:t>
            </a:r>
          </a:p>
        </p:txBody>
      </p:sp>
      <p:sp>
        <p:nvSpPr>
          <p:cNvPr id="7" name="Rectangle 6"/>
          <p:cNvSpPr/>
          <p:nvPr/>
        </p:nvSpPr>
        <p:spPr>
          <a:xfrm>
            <a:off x="1832329" y="2971800"/>
            <a:ext cx="291797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/>
              <a:t>Summers average 5ºC</a:t>
            </a:r>
          </a:p>
        </p:txBody>
      </p:sp>
      <p:sp>
        <p:nvSpPr>
          <p:cNvPr id="8" name="Rectangle 7"/>
          <p:cNvSpPr/>
          <p:nvPr/>
        </p:nvSpPr>
        <p:spPr>
          <a:xfrm>
            <a:off x="1890798" y="4114800"/>
            <a:ext cx="6034002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W</a:t>
            </a:r>
            <a:r>
              <a:rPr lang="en-US" sz="2400" dirty="0" smtClean="0"/>
              <a:t>inters </a:t>
            </a:r>
            <a:r>
              <a:rPr lang="en-US" sz="2400" dirty="0"/>
              <a:t>vary between an average of -28ºC near the Mackenzie Delta to -18ºC in northern Quebec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5486400"/>
            <a:ext cx="54864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Precipitation in the west is low, approximately </a:t>
            </a:r>
            <a:r>
              <a:rPr lang="en-US" sz="2400" dirty="0" smtClean="0"/>
              <a:t>250mm-500 mm </a:t>
            </a:r>
            <a:r>
              <a:rPr lang="en-US" sz="2400" dirty="0"/>
              <a:t>per year</a:t>
            </a:r>
          </a:p>
        </p:txBody>
      </p:sp>
    </p:spTree>
    <p:extLst>
      <p:ext uri="{BB962C8B-B14F-4D97-AF65-F5344CB8AC3E}">
        <p14:creationId xmlns:p14="http://schemas.microsoft.com/office/powerpoint/2010/main" val="416365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t1.gstatic.com/images?q=tbn:ANd9GcRVrQ8xQq36s-XT0ETVoEy7lqcp9UVpYTgves9_IuUM_bCDAmEM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006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Southern Arctic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752600"/>
            <a:ext cx="99899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4. Soil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810000"/>
            <a:ext cx="725172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Glaciers carried away most of the soil in the area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4495800"/>
            <a:ext cx="8240076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We now see thin soils and exposed bedrock  over most </a:t>
            </a:r>
          </a:p>
          <a:p>
            <a:r>
              <a:rPr lang="en-US" sz="2800" dirty="0" smtClean="0"/>
              <a:t>of the area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14761" y="5715000"/>
            <a:ext cx="8548239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This soil profile shows thin organic and topsoil horizons with a thicker subsoil.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4295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rctic.uoguelph.ca/cpe/environments/land/southarctic/7LP0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20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The Southern Arctic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183357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5. Vegetation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28600" y="2286000"/>
            <a:ext cx="82296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/>
              <a:t>The southern edge of the Southern Arctic is the tree line.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04800" y="3581400"/>
            <a:ext cx="81534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/>
              <a:t>The low temperatures, low precipitation, and high winds in most of the ecozone encourages low plants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1" y="4724400"/>
            <a:ext cx="82296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Shrubs, Lichens, and dwarfed trees are common in this ecozone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983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t1.gstatic.com/images?q=tbn:ANd9GcTYbCzgX0OTxNDnUZm-RdsAIeOdxWSJrNJOuC0NKrfZFjoaXFY2M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66"/>
            <a:ext cx="9143275" cy="684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Southern Arctic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600200"/>
            <a:ext cx="144494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6. Wildlife</a:t>
            </a:r>
            <a:endParaRPr lang="en-US" sz="2400" dirty="0"/>
          </a:p>
        </p:txBody>
      </p:sp>
      <p:sp>
        <p:nvSpPr>
          <p:cNvPr id="5" name="AutoShape 2" descr="data:image/jpeg;base64,/9j/4AAQSkZJRgABAQAAAQABAAD/2wCEAAkGBhQSEBQUEhQUFRUUFBUUFBUWFhQUFRUUFRQVFBUVFBYXHSYfFxkjGRQUHy8gIycpLCwsFR8xNTAqNSYrLCkBCQoKDgwOFA8PGikcFBwpKSkpKSkpLCkpKSksKTUsKSkpKSkpLCkpKSkpKSwpKSkpKSkpKSkpKSwpKSkpKSkpKf/AABEIAKcBLQMBIgACEQEDEQH/xAAbAAABBQEBAAAAAAAAAAAAAAAEAAECAwUGB//EAEcQAAECAgYGBgcFBQcFAAAAAAEAAgMRBBITITFBBVFhcYGRBiJSobHRFDJCcpLB8BUWU4KyI2LS4fEHJDNDY5PCc4Oio+L/xAAaAQEBAQEBAQEAAAAAAAAAAAABAAIDBAUG/8QAJxEBAAEEAQQCAgIDAAAAAAAAAAECERITUQMUIUEEMWHwkeFSsdH/2gAMAwEAAhEDEQA/AOIhM6rfdb+kKyopwW9Vvut/SFYGL9nTHiHw6p8ypDFKorhDT1FuzN1IYnDFeGJ7NNhdQGp6ivs09mkXUhieorxDUhCSLh7NIQ0SIakISlcLUT2aKsk9kkZBRDTiGibNSs0i4YQ0hDRQhqQhJGQWyT2SKENPZpGQWyT2SKs09mpXCWSVii7NPZpFwlklYouzSs1WVwtklZIqzTiGqyyCWSRgouzSsk2WQMwk1mjTCUbJVlcHZJGGjLJMYSjcEYSazRtkmMJFlkDEJWCEiBCUxCTCyZMGH1W+639IVghq6jweq33W/pCuEJeWn6h0qnzIYQ1IQkSIScQlpm4YQlKyRVknEJIuGEJSEJEiEpCElXC2alZIkQlIQk2AYQk9miRDUrJasAohp7NFWScQlILZJWaLsk9ikBbJOISKEJSslIJZJxCRdknEJKuEsk9ki7FOIKrgGISlZIuxSslXhXCWaeyRVknslZQglknskVZJWasoQSySskXZJWSskDs0rNFmGkYackDskxhIww1GzVdBLNMYSLMJMYaiFEJTbCV9mpiGq9gy4MGTW+60cmhWCEr4ELqt91v6QrRDXmp+odJ+wohJxBRYhp7JaAYQlIQkTZpxCSA4hJxCRVkpCEm4uFEJSEJFCEpCErJXCWSexRdkpCEjMAxCUrJF2acQkZoHYqQhIsQlIQkbEDEJPZIyxUrFGxArJSs0bYpxAWdgBCEnskaIKcQUbECskrJHWCcQEbEAsk9ijrBPYo2K0gLFPYo8QU1irarSAsUrFH2KaxVsQAwkxhLQMJNZJ2Jn2SYwkeYKiYKdiA2SiYKOskxhLWZAiErWwkQISsbDVNasyIEKTWyvk1oG4NACuENTgw+qNw16hrVohrES6THlSIacQ1fZqQYnIWUCEpCErwxSDFZKygQ1IQ0SIakISzNaxDCEnEJFCEpCGs5rEKISkIaJs04Ys5rEOIScQkQGKQYjM2D2SkISvDFIMWc1ioEJOISIDFKzWZrWIYQlIQkQGJ7NZzWIeyT2SJqJ6iM1YNZJxCRIanqhZzVg1klYosMSMhmAjYbBbFKxUomkITcXt4TPghX6dhDtHcPNZnrRH3LcdKufqJXWSVkgX9Im5MPEgKl2nycGN5krPc0R7dI+L1J9NMwlEwllHTTz2Rw81WdKPPtHgB8lmfl0w6R8Ov8ADYslFzAPqSw3Utxxc7vVDo23msz83iHSPhcy3y5vaHMKJc3tN5hc46PtHNNbHejvKuD2dPLpKze03mE9o3tDmPNcuYj5iq0S9omcwMqoGJ4hFNJ1dxV3lXC7OnlTA02A1oqOMmtBwxAA1lXs03/pv7lyjXPlc0m4HDYCE4jPHsuHADxks931Ib7eh1R6QN7DuYUPvCOweY8lzraZMXxGt3uE+U04pAlfEHMeau76nJ7eh0f3g1M71Junj2BzXPMpAlid83TPJTdSobRMnmX+Su76g7eh0I0+7sjmU/267U3vXNN0kx3quadxf3q000ZlvcPEq7rqfsHt6HRt00/UOA/mpv0vE9lk993yK52FpASkHNuzDhPuVrqQSLr/AIu+5HddT9g9v02s7TdI/BZ/ugD9E0naVpH+gcfbiHD/ALd6xG2h/DG9z+8VgjqDSXw3Ak0VwHsvhueDhlXV3df4Xb0ComlaT2oA1H9pffLMBU/a9InIx6M06pPMhln8luwulrhKUChiQkJQnYbL8FezpxGGEOjjaITh/wA1nu61Hx6eGVRokV3r0tjTqh0eJEEuJvWhAorzjSoxH7lCfjxmjR0+j9iF8J/iVB6bUl94LG35MF/xTWZ+V1J/f6Xb0wkdCvI6tLpPGhunKWcmKyjdGYk+tSqURLKihm+94WdH6R0hxvjPG4hvhJCRKc5/rve6/wBpxPC8o7nqW+/9f8MfHp4dX9gQAP2lMjt990CGf0ICmwaEy702lO/6ZY7vs5d650xWqoUtlbrkAATvIEzf3LG7qf5S3HRoj0141MogwiaQdvfDbPfIKh9PgZClfmpThzkxZFM0nCZfWab8JjDYBes+kdI4eDAXHWGk533Ya8UbepzP8taqOIbEW90xFjgSwt3OHM3pmGXtxDviRD81jw9KR3Xsori3KsQ3iSQByVn97cPVgw9pdWPdMdyp6tc+5Wuj1DaFLdhWdLYSqzN2R71hO0LSHGcSlEbGB/cBJWw9Bsbi+NE2OeQ3fJZmqZ+5aiIj6hqPiNbi5ollnwCe0ncGneeqDzPyVDKM1nqMaN0hzlmmlw3AT5lZKYc7tMb7rS48yZT4K6G8ZBzjtIH1yVIhszPAu8laxzQOq0Dn5KK8BxlMNA5n5KUh9fyQrqRL680m0nb4KQkuCaaFZEJmBPkpyMryhLXM3S3Kt9GZiavcFWYQzmdpxUDR2dlp3iaUg6iQ3G+XMnwTM0ezKfxEKwNAIlUAzFUDdfkpiKdfgm4s87h2pum07wHeM1czRkY3gD8sNp5GqospbmXCNFG6qMtaLhaYiZ0iPwcD4L0zXR6iHCIn2eFoekn2njfJvheiR0eiSm6PEOxoiHyTQ9KOzjUg/Wu5FM0sw+vCivnmYkQnlWAWNk+rfw1jyFfodrReaW47qo5lyGiGCzGDF/PF+QcrabQ2RH12visIlJpZMD/2HwQraK5tbqQnk3ViHtcB+W48UZ1cnGERpqAMIDTydfxJU2dIZDqwQNtVjfko+hRDLIamxC0cpKyHoZs/8MHfFP8ACs3qn2bQg7pQ9xl1m7Zn/iiqLpaGSbSOWjZBiRDxFZquh6PY3/JhcXE+LVeGtH+VCHH/AOUeSVH0nRZzNKizn7ND44mMivtei1gbWluF5P8Ad4Qx1ftd2KGAJwEMfF5KL4QPrCCcrzFPzCJTTo3SWjD1jTCJmVSDR2nG6ZdEPglG6V0efUbTRqDm0U37TWwWb6EzCyo42yinxeqomiRkIQ2ta7xLkWVx7+lkL8Okm68F0AcqoKjD6XwJSMOlA6xFg+FkgYOjS2X+E7XWEu6siWNlKfow/LP/AJKsl8XpVBdKrRqWZXzNIhgG8H2YOxZ1I0rHe4iCx7QTcHPBq3dqq0SRjgCbnwB7sIHxKeG1wwME7XQRMz/MUxCUUbR1LdKtGY1s8ogJHAC/mimdGoGMWK5ztc58ppRIcR5HXg3dmGW+CiaFSAOqYYGy48yE4/lXa8DRdHhSLWM3v6x8kSNLQxcHM4SHgsA+ljJjuLT4kIKk6Uig9doadsOW++ckxRM/SmqHUO0q3GsNk0O7TbciOIzXLjSU8WsdzHgVbD0yRdVEv3XSPeFrVUNkOlh6QmK1YDO5s9+SHfpgk3NntcA0cJXkLAfpMAdVxmZ3ESHEzUBSYzxNtR35ge6exYmmYMVXasaJEcZWoZPstm7hPBXQKLCHWiRIj3fvGc7tTVlwKPHzhz2hzZcgU8b0puENoB1NvltvQm6IzG+q2rquvw585K2DTCbrz3LnWU2L2g2cheyX0Va2mRJ3vJ3OA4kADWqxu6INmRPDVKamCPq5YzdIsleHHbOczuKn6ZBnlM6wUWV2ta7ZblG12oEVHYTlsmmNFZ2eaMTcS9w35qPpQGMwdxxQ0ShNyA5lZ9IgFoxE53etdwnenEXbDNIA6+SIFImBIDfIX9y5xlGivbe2YOZbI8OrdzUIujXXXAY3fsz4gpxhXBtDRqw1BTEdoz7wmGj2HLvKm3RbZ3XcEAxpWo98/kq/S3H2T3+SMbo7Ue5XQ6ERq7r1XXll+lETNTmXeSmymPODG83LWbAGz/xUnPaPaH1uVcgYZccQ3k5XMh7t0lP03UAbtqRiuJyTdHdR55ePJQdC2fJTL5DXtE1B9DLu18lIzgzMd6aFDa7CWrEqbdGDsYazJGQKKAMB49yroN6CThLjepDRziMWjfNHuecOqBsmFW7YAeGvei6Z32KAZksO8HzVw0dLAQfhJRdQYm4zUoZ4/WtV0E9CiZOhjc1JtAi5Ob3+SMfSqpkJYb9STaUScbhL5oulcOhRhiGnjJEQ4MTOHyc3zU4bwc+aua8jAc9ar3J4bXZsA/MPkrXUcH1mAyMxnymgjak+szKQIcVc2HHddWbL3PCZQUKd0cgxusYbobr72zqu94DxXKaY0DFgXuBqn1XAzae6Y4ruqJouLOZedfst7lqt0cHNLHCvPG6c+JMl2p6sx4n6YqoiXjTYxGsrX0JTIFoLZzoQ/EaCS05VmYOC7SN/ZxBJmIkQTlNtVpkNWO9CRf7OBM1YpHvsb4grtspn25YVR6aNFdQ4rQ0RaPOXrMdZuJ1lrgL1fE0FVbNprDEZz4gyXC6d6NGjuAL4b59kyI3tOCzodIez1Hvbuc4fNGi/mJO23iYdvStEnNp5H5LPjaFBykdYmPFYkHpDSW4RX8SHeKMb0vpUvXB3sZ5I0VHbSOGg773D8zhcrvslgOLXbpBZf3vj52f+21P97IubIJ/J5FGitbKWo+jSuEpe95KtziMAcN/jvQA6WPzhQT+V38SX3rd+DA5P/iVorWykTXd+7zl3KESN7JHHHDehj0pd+DB5O/iUXdJ3fhQfhd/ErRWttI6E1oMwBwn5IhrASbgd9/eVj/el4whwh+QnxJUXdLI2VQbobPJMfGqn2N1KUEawfr67kVDhgZEnOQM75a1Q6lAXucBhykqImksp8JjgvNMuo2O2WDTqvICH65nIEfWtDmkTvJlv8lIUtkvXO4NPimKZn6hTMR9iBRHEYHmFbBocj1hwmO9Z5pzRhWO8geE033gq4NZvkXeJXTTW57KWnEg8MOSTYQ1uPIc1jROksSVzpbgB8kJE0w84vdzWtM+5GyHWQ4AIkWy2ucEhEDZdeGBvF2tcW+nk5z3qHpa1HRjkbJ4doaZDzijgD5KEbSkAYPedzZLjDStpUfSVqOjSzsl1sXTjAOpWy9aRVTukGzvXLekJW5W9dHAzqdOOkGpjd98+8pn9I3dlnJczblPbLUdOjhnKrlvu0+/U0bgFWNOvBnMdxWLa7E9qNS1FFPAyq5bg6RxMny4DyU/vHG/EPd5LBMVNXTjTwLzy3jp+N+I7uUh0ij/iv5rAB2pq+0pxjgXnl0P3jj/jRPiTO6QRzjGifEfkuftTrUhGOtWNPBvVy3DpqL+LE+NyrOknn23H8xWSI21OYqbRH0zMyPMYHGZ5pCIFn2qYxkjy0bUJ7QLMt9qf0jam6tLRL01ZZ/pO1L0k6wq6tI8uUS5BeknWomkHWq5xkaXqBiBBGOVExUXWI0vCgXoW3St03g4tR8KPddDd+aWqVxV4bEDJVBM5tcDIZiWtWWb+GvLLzVjGPOoGchMi/VgvkRNpu9sghRXdkpokB8vVI4FaTXuzq/WSsZFv8ivV3H4cdTnokM5z71UYZXUNdtv2yI2KswAby1nES4K3RwtcuZdCKgYZXUnR0M+zI34GXJCRNFs1kb71qOrSMKnPmGU1mug+wHkTAnvBHioHQcTsj4mrWdPImKo9MGzT2S3XaEidnkQq3aJePYPd5pyp5Hlj2SVktd2j3jFjuXkqnw6uLSN6cqeR54ZtiU4hFaVS6Zad8jJMAFrwPLPsinDCjwwFPYpF5Z9UppFaNmmsk2F2fIppFaBgqJghVlcEmJRZgKJgKNwk0i5EmAougbFK8KJpqyuMFQMJRvCuaasp2aazQ0jWTVlKoolqySD09dQqpVVXlJVk1ZRklJVylNKsoSTqLrQ+UgCMBe6sZXZSuTtaJggsBllPD6A5J/RGyvZORIJxbO8XHeCoehQ5ggXj952FYjWvn4y7XWiUry0jOc+4y2pMex+FnLMi8pGjtwqasJ5a78UmUdl/V5AbceKsRdJsETxac7m7PFW12jEZZ4cs1Q+jAzJnMbOORRVG0UYj7mGeZPVa0dpxnJoVirqGOZeRmO6cyLxuUnRNwGwA7U8OpWc1pa8iQIbhfeCJ5ZoptHdL1cZ5Tv2SVibhbUEzrzykBq+SmHkYG7LCeXciLGsZOyEjcBKU85qQozXAdWYOFzdpnrVirqRSLuMhrlx3FSEQ4yEjtAwmrHUe/Bt5OZmbpZJejAgSBkDjPHHXt8FWF1hYJGTQZylMm6W7WqnUZpvLGk5GUuassgQPWwvnjM+GKf0Ubbhx1zlxVZXUxNHwiZ2Xjr1TkojREKcywgj3vOSJZRwMjqnPWrRDDcuJJwljcqyAP0OwiUrveaDzqzS+78MgXcnzJWo5kj4Y5zTnWRlkNm7ctXq5VmP92Bk5w5H5JDosZ+uZbgte7UeE778lMuIOd2OzXPyWtlXLOFPDFPRgy9fuHjNUnou/tNF+1dA189ZnrHFSqmU5GWE961tqGulzJ6NRNbe/yVR6PxJ3VTxI8Qutc4yzUgMLvPinbUtdLj3dHY05VR8QCg/QMUeyPjb5rs31R4TJkqnsbPLxw3q3VM6qXHHQkXGrPcQVWdERfw3dy7Z4EsML7gmEDCQ7hkndUtUODfo5+bHfCVS+ikYtPIr0UuOGOfFMBjdft/qtbp4Gr8vNzBCgYC9KdRWnFrds2z8UK7REI4wmHVJobzkmOtzC1zy8+MBQMFd6/o/BP+XLcSFWejEHsu+Mp20jCXCGAomCu3f0WhTuD9t8+9V/diETg74kbaTjLijCSsl2h6Kwtbvi/kq3dEGTue4DgfknZSsZDfaAMt4wJ11QZHf3KTI8yJuDQQLgDmbifo4p0l4Zl3NEpUpS1433ykJSu2pjSz6rZiRMjM7MeaSSEtdElXFYuIM5jAtEwSK14xEgmNNPWBc6TgJ1TIENmRWGeRSSUrqmEVg5om4g9Y+sRKVUGfzCJZayngQLzWN+rLG9JJMQZkbYOaJ1wJgvLQCR1TI5X+tPmn+06oADZm+8k4zDR9YJJJRCnZYXnfKQM8FP0gA3Ak3EEGUrr+XzSSQl1qG31iDLInDWZDHmpwntnO9wkTIk4ykO8BJJRgLEpzAWib5uaCJyLZnEXSOM1a2I4gEFmYlJ3O/aJJJLE1SLJRHv6pJv9kYgDOWrNOSZesd0hdv1pJLUTdGfGqnEywwBvwuv1lSYyZxlr5pJLSTh0id0zjLnxVzYuRM5Tl60sUkkJbaCXrOndcLpbjwScQdZ1Txv2pJLUCVRo7bs9pUxBErv677kkloGqavq5JpJz70klIx38NdyRN31wTJJCTwfoqBZM4XY/wBEklJEMGIH9TsTnHPLP5J0k2SD4V2Jw1y3KswbricJ5ZAa0kkWRg0g3E/PxVrnndz+RSSWrC7/2Q=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QSEBQUEhQUFRUUFBUUFBUWFhQUFRUUFRQVFBUVFBYXHSYfFxkjGRQUHy8gIycpLCwsFR8xNTAqNSYrLCkBCQoKDgwOFA8PGikcFBwpKSkpKSkpLCkpKSksKTUsKSkpKSkpLCkpKSkpKSwpKSkpKSkpKSkpKSwpKSkpKSkpKf/AABEIAKcBLQMBIgACEQEDEQH/xAAbAAABBQEBAAAAAAAAAAAAAAAEAAECAwUGB//EAEcQAAECAgYGBgcFBQcFAAAAAAEAAgMRBBITITFBBVFhcYGRBiJSobHRFDJCcpLB8BUWU4KyI2LS4fEHJDNDY5PCc4Oio+L/xAAaAQEBAQEBAQEAAAAAAAAAAAABAAIDBAUG/8QAJxEBAAEEAQQCAgIDAAAAAAAAAAECERITUQMUIUEEMWHwkeFSsdH/2gAMAwEAAhEDEQA/AOIhM6rfdb+kKyopwW9Vvut/SFYGL9nTHiHw6p8ypDFKorhDT1FuzN1IYnDFeGJ7NNhdQGp6ivs09mkXUhieorxDUhCSLh7NIQ0SIakISlcLUT2aKsk9kkZBRDTiGibNSs0i4YQ0hDRQhqQhJGQWyT2SKENPZpGQWyT2SKs09mpXCWSVii7NPZpFwlklYouzSs1WVwtklZIqzTiGqyyCWSRgouzSsk2WQMwk1mjTCUbJVlcHZJGGjLJMYSjcEYSazRtkmMJFlkDEJWCEiBCUxCTCyZMGH1W+639IVghq6jweq33W/pCuEJeWn6h0qnzIYQ1IQkSIScQlpm4YQlKyRVknEJIuGEJSEJEiEpCElXC2alZIkQlIQk2AYQk9miRDUrJasAohp7NFWScQlILZJWaLsk9ikBbJOISKEJSslIJZJxCRdknEJKuEsk9ki7FOIKrgGISlZIuxSslXhXCWaeyRVknslZQglknskVZJWasoQSySskXZJWSskDs0rNFmGkYackDskxhIww1GzVdBLNMYSLMJMYaiFEJTbCV9mpiGq9gy4MGTW+60cmhWCEr4ELqt91v6QrRDXmp+odJ+wohJxBRYhp7JaAYQlIQkTZpxCSA4hJxCRVkpCEm4uFEJSEJFCEpCErJXCWSexRdkpCEjMAxCUrJF2acQkZoHYqQhIsQlIQkbEDEJPZIyxUrFGxArJSs0bYpxAWdgBCEnskaIKcQUbECskrJHWCcQEbEAsk9ijrBPYo2K0gLFPYo8QU1irarSAsUrFH2KaxVsQAwkxhLQMJNZJ2Jn2SYwkeYKiYKdiA2SiYKOskxhLWZAiErWwkQISsbDVNasyIEKTWyvk1oG4NACuENTgw+qNw16hrVohrES6THlSIacQ1fZqQYnIWUCEpCErwxSDFZKygQ1IQ0SIakISzNaxDCEnEJFCEpCGs5rEKISkIaJs04Ys5rEOIScQkQGKQYjM2D2SkISvDFIMWc1ioEJOISIDFKzWZrWIYQlIQkQGJ7NZzWIeyT2SJqJ6iM1YNZJxCRIanqhZzVg1klYosMSMhmAjYbBbFKxUomkITcXt4TPghX6dhDtHcPNZnrRH3LcdKufqJXWSVkgX9Im5MPEgKl2nycGN5krPc0R7dI+L1J9NMwlEwllHTTz2Rw81WdKPPtHgB8lmfl0w6R8Ov8ADYslFzAPqSw3Utxxc7vVDo23msz83iHSPhcy3y5vaHMKJc3tN5hc46PtHNNbHejvKuD2dPLpKze03mE9o3tDmPNcuYj5iq0S9omcwMqoGJ4hFNJ1dxV3lXC7OnlTA02A1oqOMmtBwxAA1lXs03/pv7lyjXPlc0m4HDYCE4jPHsuHADxks931Ib7eh1R6QN7DuYUPvCOweY8lzraZMXxGt3uE+U04pAlfEHMeau76nJ7eh0f3g1M71Junj2BzXPMpAlid83TPJTdSobRMnmX+Su76g7eh0I0+7sjmU/267U3vXNN0kx3quadxf3q000ZlvcPEq7rqfsHt6HRt00/UOA/mpv0vE9lk993yK52FpASkHNuzDhPuVrqQSLr/AIu+5HddT9g9v02s7TdI/BZ/ugD9E0naVpH+gcfbiHD/ALd6xG2h/DG9z+8VgjqDSXw3Ak0VwHsvhueDhlXV3df4Xb0ComlaT2oA1H9pffLMBU/a9InIx6M06pPMhln8luwulrhKUChiQkJQnYbL8FezpxGGEOjjaITh/wA1nu61Hx6eGVRokV3r0tjTqh0eJEEuJvWhAorzjSoxH7lCfjxmjR0+j9iF8J/iVB6bUl94LG35MF/xTWZ+V1J/f6Xb0wkdCvI6tLpPGhunKWcmKyjdGYk+tSqURLKihm+94WdH6R0hxvjPG4hvhJCRKc5/rve6/wBpxPC8o7nqW+/9f8MfHp4dX9gQAP2lMjt990CGf0ICmwaEy702lO/6ZY7vs5d650xWqoUtlbrkAATvIEzf3LG7qf5S3HRoj0141MogwiaQdvfDbPfIKh9PgZClfmpThzkxZFM0nCZfWab8JjDYBes+kdI4eDAXHWGk533Ya8UbepzP8taqOIbEW90xFjgSwt3OHM3pmGXtxDviRD81jw9KR3Xsori3KsQ3iSQByVn97cPVgw9pdWPdMdyp6tc+5Wuj1DaFLdhWdLYSqzN2R71hO0LSHGcSlEbGB/cBJWw9Bsbi+NE2OeQ3fJZmqZ+5aiIj6hqPiNbi5ollnwCe0ncGneeqDzPyVDKM1nqMaN0hzlmmlw3AT5lZKYc7tMb7rS48yZT4K6G8ZBzjtIH1yVIhszPAu8laxzQOq0Dn5KK8BxlMNA5n5KUh9fyQrqRL680m0nb4KQkuCaaFZEJmBPkpyMryhLXM3S3Kt9GZiavcFWYQzmdpxUDR2dlp3iaUg6iQ3G+XMnwTM0ezKfxEKwNAIlUAzFUDdfkpiKdfgm4s87h2pum07wHeM1czRkY3gD8sNp5GqospbmXCNFG6qMtaLhaYiZ0iPwcD4L0zXR6iHCIn2eFoekn2njfJvheiR0eiSm6PEOxoiHyTQ9KOzjUg/Wu5FM0sw+vCivnmYkQnlWAWNk+rfw1jyFfodrReaW47qo5lyGiGCzGDF/PF+QcrabQ2RH12visIlJpZMD/2HwQraK5tbqQnk3ViHtcB+W48UZ1cnGERpqAMIDTydfxJU2dIZDqwQNtVjfko+hRDLIamxC0cpKyHoZs/8MHfFP8ACs3qn2bQg7pQ9xl1m7Zn/iiqLpaGSbSOWjZBiRDxFZquh6PY3/JhcXE+LVeGtH+VCHH/AOUeSVH0nRZzNKizn7ND44mMivtei1gbWluF5P8Ad4Qx1ftd2KGAJwEMfF5KL4QPrCCcrzFPzCJTTo3SWjD1jTCJmVSDR2nG6ZdEPglG6V0efUbTRqDm0U37TWwWb6EzCyo42yinxeqomiRkIQ2ta7xLkWVx7+lkL8Okm68F0AcqoKjD6XwJSMOlA6xFg+FkgYOjS2X+E7XWEu6siWNlKfow/LP/AJKsl8XpVBdKrRqWZXzNIhgG8H2YOxZ1I0rHe4iCx7QTcHPBq3dqq0SRjgCbnwB7sIHxKeG1wwME7XQRMz/MUxCUUbR1LdKtGY1s8ogJHAC/mimdGoGMWK5ztc58ppRIcR5HXg3dmGW+CiaFSAOqYYGy48yE4/lXa8DRdHhSLWM3v6x8kSNLQxcHM4SHgsA+ljJjuLT4kIKk6Uig9doadsOW++ckxRM/SmqHUO0q3GsNk0O7TbciOIzXLjSU8WsdzHgVbD0yRdVEv3XSPeFrVUNkOlh6QmK1YDO5s9+SHfpgk3NntcA0cJXkLAfpMAdVxmZ3ESHEzUBSYzxNtR35ge6exYmmYMVXasaJEcZWoZPstm7hPBXQKLCHWiRIj3fvGc7tTVlwKPHzhz2hzZcgU8b0puENoB1NvltvQm6IzG+q2rquvw585K2DTCbrz3LnWU2L2g2cheyX0Va2mRJ3vJ3OA4kADWqxu6INmRPDVKamCPq5YzdIsleHHbOczuKn6ZBnlM6wUWV2ta7ZblG12oEVHYTlsmmNFZ2eaMTcS9w35qPpQGMwdxxQ0ShNyA5lZ9IgFoxE53etdwnenEXbDNIA6+SIFImBIDfIX9y5xlGivbe2YOZbI8OrdzUIujXXXAY3fsz4gpxhXBtDRqw1BTEdoz7wmGj2HLvKm3RbZ3XcEAxpWo98/kq/S3H2T3+SMbo7Ue5XQ6ERq7r1XXll+lETNTmXeSmymPODG83LWbAGz/xUnPaPaH1uVcgYZccQ3k5XMh7t0lP03UAbtqRiuJyTdHdR55ePJQdC2fJTL5DXtE1B9DLu18lIzgzMd6aFDa7CWrEqbdGDsYazJGQKKAMB49yroN6CThLjepDRziMWjfNHuecOqBsmFW7YAeGvei6Z32KAZksO8HzVw0dLAQfhJRdQYm4zUoZ4/WtV0E9CiZOhjc1JtAi5Ob3+SMfSqpkJYb9STaUScbhL5oulcOhRhiGnjJEQ4MTOHyc3zU4bwc+aua8jAc9ar3J4bXZsA/MPkrXUcH1mAyMxnymgjak+szKQIcVc2HHddWbL3PCZQUKd0cgxusYbobr72zqu94DxXKaY0DFgXuBqn1XAzae6Y4ruqJouLOZedfst7lqt0cHNLHCvPG6c+JMl2p6sx4n6YqoiXjTYxGsrX0JTIFoLZzoQ/EaCS05VmYOC7SN/ZxBJmIkQTlNtVpkNWO9CRf7OBM1YpHvsb4grtspn25YVR6aNFdQ4rQ0RaPOXrMdZuJ1lrgL1fE0FVbNprDEZz4gyXC6d6NGjuAL4b59kyI3tOCzodIez1Hvbuc4fNGi/mJO23iYdvStEnNp5H5LPjaFBykdYmPFYkHpDSW4RX8SHeKMb0vpUvXB3sZ5I0VHbSOGg773D8zhcrvslgOLXbpBZf3vj52f+21P97IubIJ/J5FGitbKWo+jSuEpe95KtziMAcN/jvQA6WPzhQT+V38SX3rd+DA5P/iVorWykTXd+7zl3KESN7JHHHDehj0pd+DB5O/iUXdJ3fhQfhd/ErRWttI6E1oMwBwn5IhrASbgd9/eVj/el4whwh+QnxJUXdLI2VQbobPJMfGqn2N1KUEawfr67kVDhgZEnOQM75a1Q6lAXucBhykqImksp8JjgvNMuo2O2WDTqvICH65nIEfWtDmkTvJlv8lIUtkvXO4NPimKZn6hTMR9iBRHEYHmFbBocj1hwmO9Z5pzRhWO8geE033gq4NZvkXeJXTTW57KWnEg8MOSTYQ1uPIc1jROksSVzpbgB8kJE0w84vdzWtM+5GyHWQ4AIkWy2ucEhEDZdeGBvF2tcW+nk5z3qHpa1HRjkbJ4doaZDzijgD5KEbSkAYPedzZLjDStpUfSVqOjSzsl1sXTjAOpWy9aRVTukGzvXLekJW5W9dHAzqdOOkGpjd98+8pn9I3dlnJczblPbLUdOjhnKrlvu0+/U0bgFWNOvBnMdxWLa7E9qNS1FFPAyq5bg6RxMny4DyU/vHG/EPd5LBMVNXTjTwLzy3jp+N+I7uUh0ij/iv5rAB2pq+0pxjgXnl0P3jj/jRPiTO6QRzjGifEfkuftTrUhGOtWNPBvVy3DpqL+LE+NyrOknn23H8xWSI21OYqbRH0zMyPMYHGZ5pCIFn2qYxkjy0bUJ7QLMt9qf0jam6tLRL01ZZ/pO1L0k6wq6tI8uUS5BeknWomkHWq5xkaXqBiBBGOVExUXWI0vCgXoW3St03g4tR8KPddDd+aWqVxV4bEDJVBM5tcDIZiWtWWb+GvLLzVjGPOoGchMi/VgvkRNpu9sghRXdkpokB8vVI4FaTXuzq/WSsZFv8ivV3H4cdTnokM5z71UYZXUNdtv2yI2KswAby1nES4K3RwtcuZdCKgYZXUnR0M+zI34GXJCRNFs1kb71qOrSMKnPmGU1mug+wHkTAnvBHioHQcTsj4mrWdPImKo9MGzT2S3XaEidnkQq3aJePYPd5pyp5Hlj2SVktd2j3jFjuXkqnw6uLSN6cqeR54ZtiU4hFaVS6Zad8jJMAFrwPLPsinDCjwwFPYpF5Z9UppFaNmmsk2F2fIppFaBgqJghVlcEmJRZgKJgKNwk0i5EmAougbFK8KJpqyuMFQMJRvCuaasp2aazQ0jWTVlKoolqySD09dQqpVVXlJVk1ZRklJVylNKsoSTqLrQ+UgCMBe6sZXZSuTtaJggsBllPD6A5J/RGyvZORIJxbO8XHeCoehQ5ggXj952FYjWvn4y7XWiUry0jOc+4y2pMex+FnLMi8pGjtwqasJ5a78UmUdl/V5AbceKsRdJsETxac7m7PFW12jEZZ4cs1Q+jAzJnMbOORRVG0UYj7mGeZPVa0dpxnJoVirqGOZeRmO6cyLxuUnRNwGwA7U8OpWc1pa8iQIbhfeCJ5ZoptHdL1cZ5Tv2SVibhbUEzrzykBq+SmHkYG7LCeXciLGsZOyEjcBKU85qQozXAdWYOFzdpnrVirqRSLuMhrlx3FSEQ4yEjtAwmrHUe/Bt5OZmbpZJejAgSBkDjPHHXt8FWF1hYJGTQZylMm6W7WqnUZpvLGk5GUuassgQPWwvnjM+GKf0Ubbhx1zlxVZXUxNHwiZ2Xjr1TkojREKcywgj3vOSJZRwMjqnPWrRDDcuJJwljcqyAP0OwiUrveaDzqzS+78MgXcnzJWo5kj4Y5zTnWRlkNm7ctXq5VmP92Bk5w5H5JDosZ+uZbgte7UeE778lMuIOd2OzXPyWtlXLOFPDFPRgy9fuHjNUnou/tNF+1dA189ZnrHFSqmU5GWE961tqGulzJ6NRNbe/yVR6PxJ3VTxI8Qutc4yzUgMLvPinbUtdLj3dHY05VR8QCg/QMUeyPjb5rs31R4TJkqnsbPLxw3q3VM6qXHHQkXGrPcQVWdERfw3dy7Z4EsML7gmEDCQ7hkndUtUODfo5+bHfCVS+ikYtPIr0UuOGOfFMBjdft/qtbp4Gr8vNzBCgYC9KdRWnFrds2z8UK7REI4wmHVJobzkmOtzC1zy8+MBQMFd6/o/BP+XLcSFWejEHsu+Mp20jCXCGAomCu3f0WhTuD9t8+9V/diETg74kbaTjLijCSsl2h6Kwtbvi/kq3dEGTue4DgfknZSsZDfaAMt4wJ11QZHf3KTI8yJuDQQLgDmbifo4p0l4Zl3NEpUpS1433ykJSu2pjSz6rZiRMjM7MeaSSEtdElXFYuIM5jAtEwSK14xEgmNNPWBc6TgJ1TIENmRWGeRSSUrqmEVg5om4g9Y+sRKVUGfzCJZayngQLzWN+rLG9JJMQZkbYOaJ1wJgvLQCR1TI5X+tPmn+06oADZm+8k4zDR9YJJJRCnZYXnfKQM8FP0gA3Ak3EEGUrr+XzSSQl1qG31iDLInDWZDHmpwntnO9wkTIk4ykO8BJJRgLEpzAWib5uaCJyLZnEXSOM1a2I4gEFmYlJ3O/aJJJLE1SLJRHv6pJv9kYgDOWrNOSZesd0hdv1pJLUTdGfGqnEywwBvwuv1lSYyZxlr5pJLSTh0id0zjLnxVzYuRM5Tl60sUkkJbaCXrOndcLpbjwScQdZ1Txv2pJLUCVRo7bs9pUxBErv677kkloGqavq5JpJz70klIx38NdyRN31wTJJCTwfoqBZM4XY/wBEklJEMGIH9TsTnHPLP5J0k2SD4V2Jw1y3KswbricJ5ZAa0kkWRg0g3E/PxVrnndz+RSSWrC7/2Q=="/>
          <p:cNvSpPr>
            <a:spLocks noChangeAspect="1" noChangeArrowheads="1"/>
          </p:cNvSpPr>
          <p:nvPr/>
        </p:nvSpPr>
        <p:spPr bwMode="auto">
          <a:xfrm>
            <a:off x="215900" y="-3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2286000"/>
            <a:ext cx="7239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u="sng" dirty="0" smtClean="0"/>
              <a:t>Carnivores</a:t>
            </a:r>
            <a:r>
              <a:rPr lang="en-US" sz="2400" dirty="0" smtClean="0"/>
              <a:t>: grizzly bear, black bear,  polar bear, wolves, fox, lynx, coyote, weasel, and wolverine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04800" y="3581400"/>
            <a:ext cx="81534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u="sng" dirty="0" smtClean="0"/>
              <a:t>Herbivores</a:t>
            </a:r>
            <a:r>
              <a:rPr lang="en-US" sz="2400" dirty="0" smtClean="0"/>
              <a:t>: Caribou, Moose, </a:t>
            </a:r>
            <a:r>
              <a:rPr lang="en-US" sz="2400" dirty="0" err="1" smtClean="0"/>
              <a:t>Muskox</a:t>
            </a:r>
            <a:r>
              <a:rPr lang="en-US" sz="2400" dirty="0" smtClean="0"/>
              <a:t>, squirrels, lemmings, </a:t>
            </a:r>
          </a:p>
          <a:p>
            <a:r>
              <a:rPr lang="en-US" sz="2400" dirty="0" smtClean="0"/>
              <a:t>hares, mice, beavers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4953000"/>
            <a:ext cx="8001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u="sng" dirty="0" smtClean="0"/>
              <a:t>Birds</a:t>
            </a:r>
            <a:r>
              <a:rPr lang="en-US" sz="2400" dirty="0" smtClean="0"/>
              <a:t>: The southern arctic is a migratory destination for many species of birds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6019800"/>
            <a:ext cx="762317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This ecozone is too harsh for amphibians and reptiles to live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148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arctic.uoguelph.ca/cpe/environments/land/southarctic/9LP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56" y="0"/>
            <a:ext cx="9164855" cy="687364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Southern Arctic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00200"/>
            <a:ext cx="254088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7. Human Features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81000" y="2362200"/>
            <a:ext cx="74676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/>
              <a:t>Extremely few people (only about 10 000) live here.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381000" y="3505200"/>
            <a:ext cx="74676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/>
              <a:t>Most people live through subsistence activities, such as hunting, trapping and fishing.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381000" y="4724400"/>
            <a:ext cx="70104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/>
              <a:t>Gas and oil exploration provide a living for some.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381000" y="5791200"/>
            <a:ext cx="839063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/>
              <a:t>Tourism is another growing sector in the Southern Arctic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749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anola fie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724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00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The Prairie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3380050"/>
            <a:ext cx="181004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1. Landforms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1324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Canola </a:t>
            </a:r>
            <a:r>
              <a:rPr lang="en-US" dirty="0" err="1" smtClean="0">
                <a:solidFill>
                  <a:schemeClr val="bg1"/>
                </a:solidFill>
              </a:rPr>
              <a:t>Feild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752600"/>
            <a:ext cx="7620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The Prairies cover the south of Alberta, Manitoba and Saskatchewan.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4267200"/>
            <a:ext cx="8040021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Glaciations have  left behind large deposits of fertile soil on the</a:t>
            </a:r>
          </a:p>
          <a:p>
            <a:r>
              <a:rPr lang="en-US" sz="2400" dirty="0" smtClean="0"/>
              <a:t>prairies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5310985"/>
            <a:ext cx="471161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Glaciers have also flattened the land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653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rumheller badla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601218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The Prairie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752600"/>
            <a:ext cx="195585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2.Water forms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457200" y="4212473"/>
            <a:ext cx="83820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Huge numbers of small temporary wetlands form in years with high precipitation.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667000"/>
            <a:ext cx="6476709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Long periods without moisture create a dry</a:t>
            </a:r>
          </a:p>
          <a:p>
            <a:r>
              <a:rPr lang="en-US" sz="2800" dirty="0" smtClean="0"/>
              <a:t>landscape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145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outh Saskatchewan Ri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5806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24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The Prairie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752600"/>
            <a:ext cx="143359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  <a:r>
              <a:rPr lang="en-US" sz="2400" dirty="0" smtClean="0"/>
              <a:t>. Climate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04800" y="2438400"/>
            <a:ext cx="85344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Temperatures are extreme due to the lack of access to the ocean's buffering. and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209800" y="3429000"/>
            <a:ext cx="470224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Winter temperatures average -10ºC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819400" y="4114800"/>
            <a:ext cx="319850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summers average 15ºC.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286000" y="4876800"/>
            <a:ext cx="4572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400" dirty="0" smtClean="0"/>
              <a:t>This is an area of rain shadow. 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828800" y="5562600"/>
            <a:ext cx="54864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The mountains to the west block much of the precipitation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909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Old Man River, Alber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798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672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The Prairie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99899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4. Soil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0652" y="2766536"/>
            <a:ext cx="646734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Glaciers deposited soils  from all over </a:t>
            </a:r>
            <a:r>
              <a:rPr lang="en-US" sz="2400" dirty="0"/>
              <a:t>C</a:t>
            </a:r>
            <a:r>
              <a:rPr lang="en-US" sz="2400" dirty="0" smtClean="0"/>
              <a:t>anada here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57200" y="4036538"/>
            <a:ext cx="64008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These deposits are now the fertile plains that largely define the Breadbasket of Canada.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3114" y="5715000"/>
            <a:ext cx="829175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These Glacial soils are known as </a:t>
            </a:r>
            <a:r>
              <a:rPr lang="en-US" sz="2400" dirty="0" err="1" smtClean="0"/>
              <a:t>Chernozems</a:t>
            </a:r>
            <a:r>
              <a:rPr lang="en-US" sz="2400" dirty="0" smtClean="0"/>
              <a:t>, and are very fertile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Near Camrose, Alber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1"/>
            <a:ext cx="9144000" cy="70866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480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The Prairie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600200"/>
            <a:ext cx="183357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5. Vegetation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81000" y="2514600"/>
            <a:ext cx="8305800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Almost 95% of the Prairies have been converted into farmland, with predictable effects on the original plant populations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5638800"/>
            <a:ext cx="83058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Trees and shrubs are most commonly found in the eastern region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4343400"/>
            <a:ext cx="791652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Grassland is natural vegetation of the Prairie ecozone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745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772" y="0"/>
            <a:ext cx="9165771" cy="13716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Characteristics of </a:t>
            </a:r>
            <a:r>
              <a:rPr lang="en-US" dirty="0" err="1" smtClean="0"/>
              <a:t>Ecozones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79218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61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www.blackfootedferret.org/img/site_specific/uploads/crop_sm_TL_BTPD_SD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The Prairie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0219" y="1604665"/>
            <a:ext cx="144494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6. Wildlife</a:t>
            </a:r>
            <a:endParaRPr lang="en-US" sz="2400" dirty="0"/>
          </a:p>
        </p:txBody>
      </p:sp>
      <p:sp>
        <p:nvSpPr>
          <p:cNvPr id="23554" name="AutoShape 2" descr="data:image/jpeg;base64,/9j/4AAQSkZJRgABAQAAAQABAAD/2wCEAAkGBhQSERUUEhQVFRUUGBcVFhcXFxYZFxgXFxcYGBcYGBcYHCYfGhkkGhgXIC8gIycpLS0sFx4xNTAqNSYrLCkBCQoKDgwOGg8PGi0kHyUsLCwqLCwsKSwsLCwsLCwsLCwpLCwpKSwsLCwsLSwsLCwpLCwpLCwsLCwpLCwsLCwvLP/AABEIAMIBAwMBIgACEQEDEQH/xAAbAAABBQEBAAAAAAAAAAAAAAAEAAECAwUGB//EAD8QAAIBAwIEAwUHAgQGAgMAAAECEQADIRIxBAVBUSJhcQYTMoGRFEKhscHR8FLhByMz8RUWYnKSoiSCc8Li/8QAGgEAAwEBAQEAAAAAAAAAAAAAAAECAwQFBv/EADYRAAICAAQDAgwGAwEAAAAAAAABAhEDEiExBEHwE1EFFCIyUmFxgZGhwdEVQkOCseEGI5Iz/9oADAMBAAIRAxEAPwDkSKVSIpAV9ceaQIpoqRpjQAxqBFSIpopgQinW3J7U8VfwxgyRMHaYobAIHI30asR5j9YicUVwfJTAclQBByd5P4evlVNnmJtFoMhpxOJjy6g1Pied6rRWIYxkHsMny+VZPOytDreAsWVVRrXz1BSRPnH6dalx3D2ijYV9IxBAgrnER36V58eIMQSY9cVo8Hv8WnGTiPSsng1rY7AOLte+M2lJIkt/O8dKzCK6085s2lUqhdiGDyehwOmMfrWRy29bF06wCjKwIO46iCNsj0reMnWxDRl2LOoxIHrUbtoqSDuPMEfIjBFXcQuljBETII7VQxnetAI0qempANSp4pqlodCpqelFQ0FDRSinilFFBQ0U0VKlSoKIEUoqdIClQyGmlprZ5ByE8Q+W0qATO5aNwBPp9a6/kv8Ah/bVy90FlA8Ibv1Ygb46Z79qiUox3Go2ece7xMGJiYMT2nafKkbf416/zLlNtkCe6QomFEDeCBAjoCfqa5i97K3bhhkAVQYMyQOkYqY4kZb6DymJw3IJUFok56/vTUX/AMCvLgFoG2f70q1v1oKA4pqc0jWpmRptNSilFMCBpiKtNoxMGO/89ab3RosCqKcNU3SKjFADGoGpxTEUwIkU63TSNNpoAg5mqyKN4BRrAKhgcQSR9CNj2NGcdwdiG0MyMo+FjMtqIImBHQ/Olmp0FGXxgSF0E7ZkYnrHlQhFaXH8CiAFH1Y8QMSD3EdNv3rOIqo7CZA01SpjQNDUqempDsVKlSpUFiilFd1/hv7CrxZN+9BtW20i2Y/zGABOrPwCRjr6DO17W+xdhbNxrPDhH1EDTAEDqqdusD8a55cRBTycy8rqzyuKUUTd4B1ElTGMwYzkemM5qlUnauiiCsmnivW/Yf2etpwcvbFxr0OQ6A9BA6ggESP3qjm/+GPvrutFXh7ZADBIA1TJKpEdY+U965fGYKTTLyujhvZ3nS2TDCJIhxBIEyRnYHv513Ps9zYt7xnMyYBOPCNoGAT5iuA51yM8M+kkOAYJEjz26A/P1PUbgNbOqJJM+FR1PpWk8OOIrQk2j19LrMO4q7XpGR09Ko5DauBFN0BQN03jp8U5qXOeLkmMD9K82vKo0BWvZ6/z50qw7vMhJzSroyMVnJxTGpxTEV3GJCnp4pRTAYE96aanFNFAEnuCBiD1zvVempBK2eW8ntXN7sAb7LAHUsxjacZ7z0MuSitRmMOHbSWCkqMFoOkHoC2wNVlI3r27grFpENlQhElnhQAxO+qME96wOd+zfDXUcrCMASoUjTI/6fzNckeLTdNFuB5kQp6R88fL+9E8vsK06nCL1ME9R0G/WqGtwSOowfWq2Fdj1Mzf4nmtiVWxbgKMM25bqYJ6x379TWGeBuMGdUYrlienU/TBqpaNs81ZUKLMMCrbZXoJM/w0lHLsVuT5Vct24dxqbPhxBHoVjeOvesbiyCzFQACSQB0FX3bxIj50KxzVxWtksqimipxS01ZJCmipRRfA8OplnyqwSJiZxn+dqT0GgKKkizgVO9Z0n8v5/c1FfKgZ7V7Arat8Gq27bI7Q10tMl4hpntp6YrR43ii2O2K4T2Z9r2Qi3deSJ1OTkk5H0xnrXQDmcOcnadt/nXj4mFJTbZtm0Ok4PlY0jCmZLDGdx18jt5muT9p/ZiwXF46V0GbiKqgFc/eUTIkGTO0YrQ4Xm7ExJAoyzcXOoyx/nWojnhK7HaZdyLjlFoKsnTjIwANgPTarOYc8C7in1KDAgCM/pXN80Ek5hf50qIxUpWyro4X2r4gXLxCT1neGmOnYAVp+x1q3aAuPaOvox0wBEiAdjn+dDrnAgBmCkDLajj0AOOtV8u5WLzfGBp+IEQT+OK9FzThl5Gda2dFd9o0Iwwnp5Vz3Nua6pFH/APKVnzWOgYlTuZM9c/lQfOuW20Qld6ygoJ6DZy9zmqAmZ+lKg7nMDJgNHnM0q7sqIsNimirIpopGZCKYLVkUoosCvTS01aFpwlFjKtNTtmCD2zU/d1fe4C4gBe3cQEwC6MoJyYBYDMAmPKlaALs+0N5ZAcwfTz/eus5F7FXeLsrcvXGtSZQADUVMZ3kY1Y3yK4azhgYmCDB652r1bk3MHHCq7NJO/YE7CI+vnXFxLcUsmjNIVzCOa+ynDDh1tNaRiAVVwoDrv8LbiO23lXk/N/Zm9YEuh0TAuAeE+v8ATPY/jXq632uqCTLCJAjaN47VdxPObdpIbI2IA1T5EbftXNg4s8LTcuSUjws2opfZ206oOmYmMSOldN7R+5u3J4e3p6QqmDt93p8u9YxLRp6Dp69+5r1oztWY0ZbLmq2sEmtWxyt7j6UVmY9AO1dVb/wvvmwHlReYiLJGwJg6nmAw3gAjETmQTxoQ85jytnAfZ6g9uu1uf4ecWLmg2xMavjWCoMHMxv0xvXNcx5c1q4ysCCpIyIMjy+Y+tOGLGezE4tbmctma3PZzli39VuWBOTBG2w33E0DwtrJkAjBzIgDciD5jvXU8otBLq3AEhWgkjxAkgSIJ8P8AJpYk6Q0jF9ovZVuHAaZUmB+Melc+BXoXtlztJNsqr4J9DsCPOvPyM08GUpRuQpBPCXtL+IZE/X0rpeX+0yKAGA7b6j6nzrkWOf4a1f8Al5xYF4sok4Ugye0HYzinOMX5wI6bgPaHUXxAU9P3rWscalzKsAF6nH1rzNeKcKVBIEyfX1pvtbf1H6/Ksnw6ew8x6xd5oNMggz1FZF5muGBOdq4Sxza4ghWIHatTh/axlEEE9yf0qPF3HYeY7bjeFjhnV2yQFHYR2iuS4bizbbwjqQTHij1oke0i3EgDP3p/TvWJxHMlLHt8xRh4bVpjbNc85uMhKdCTk79Yrm+K53dc5aPKoHmJ26UGxny9K3jBRJsk14kySaVQimqwOlilFSAp9NZkFcU4WpxVlvtjPkPwO4+VABvLvZziLxHu7NxpjOkhc7EsQBEZ3rruX/4XNvfuCY+FJwc/fK5Gx2770T7E+0Nxvd2lsl0A0s41QpAIHTSBCiRuTOeldpxd+FmN68rH4nFUsq0OmMI1Zztn2F4dblu6E+Ag6ASVYqPCSGkzIB7Yz1rX4+3rGm4sqwjS0MDO8/X8KivMMijb11GXpJ2jpXHKUm05al0q0PM/aD2Gez/mWRrt7lc6lIknHVIjqT671Ra5s/2bQFKWw0gqraScgjWQVkSuJ7V6G3FlCA0GDuZk0a/HAjdYPQjB9a6fGJUlJWRkR55yPmot2grAhdJ8UwARkAdcg/2q+xyg3W96x0lh8JEEjvHbY12d/lNu6gTSqoDq8MCTMmI2nyo2xwfT7sf7AVMuJW6Wo1BmFw3slb90VYnU/wB4fdkQYDSJjGanb9jeHshdCgaSGLT4yQQQCTJK/Fietad86Zz/AD0rPv33cYBPQ7RHlWSnN8ytFyMXh7SHj7u0yGgjoVkxECCxkkzkfXpftoIILCZMftVHBcIYkz2Pf5YqnjLOwVAumfn5fWqk1J0JaB9vmUghmgx+XauD9puC4Z9d24GlEaAhA1tsmox0n/1HSrfa7j7tpdaugJMEDJhwSMTKiA2/auH4rmjvI1QDk/Lt+FdfD4D85MznPkdLyz2Z90tt3fThSdI0trbdTO6giZ/3Mj7Ne8W4yEJkifCAY6lR59owRvFc8/N7gtqhckEBgSZg9h5Hf5mtOx7UBrWljpYCPIzn+bV0yjib2SmjluccE1tyGIPnMz3rPt25O8VucRetNBaJk43wf13+orCfyrsg20QyBo+3zMsw94zaQIgE9KANNVtWTYXxXGqV0210qcmTJJoKaeo0JUFimkTSpMaYCDmmJpUqAEN87UzU4FPppUOyFKl7xe4+opU8rFZ1MU+mtXm3s3e4YxcXBkhlOpcb5G0ecVnEVyqSkrQ2qK9NX8LZ1NEj5mJ8p6etVU4piPZ7HN0REVNIUARoHhAA6eVBcXzwGdUnsAf1rzHheZPbPhY+YOQfkfzrpOWcfbukAyHPTpI88x86818Koam3aN6G3Z44GaN5feVSCxBA7/hihl5YXAhAPPapf8KVcG4Qeoj9azlleg1ZbxfHanw2OwGPxq4lWXcj5YPzrPvWQh8F0/MDrQvFcSSP9QGP5tQoXVDutzRt8aytAONp8qMt8ycqQG2865McaZ3Pypr3OfdfFKnt/areDYlI27puE5IzOAc/zFWcKWXAJxuDWNyjnFsuS9wicACMHvtt86o9pede6Gm1cMk+Rx1prDbeULW5v8dzpzgQsdutY1r230sVcFswCDMjpIMRXHvz26QQWmaz/tBmZM9/SumPCqqZDmaftTzH3t4sNsRsfxG/9hWC7VZcaqWNdkIqKpGbdkSagxqRpjVhZUxqBFXFaY26YFJFRirilNopgUFaWmrtFR0U7AqimirdFNooEV1ILPlVq2x1n5UVYtWjGouM74iPQUmxpGh7OcBYukB1ZmycmFjpInP9q7Th+U2Bb937pCPQb+sTiuT9nLWpviChdoA1EGcCD9TXSpwDbBwOskmuHGdy3NImjpHXPnP9qVBNaIx74fQfvT1hXrLNG1z26WCsJkEAsNgR0MYkfWub5hyJ7Y1RK9dIws5GP6Y6jHpW1a4oufCqyvXAj50bw7ODr1aRiO4PkBnpQnk2J33OFK1K1wzN8IJgTj+fhXVcdy+wUuXm3MwEhfFETBxvn1muWMiumM8y0M2qKga0+RcYtq8rsTA3jzx2/mKzSaU1UlaoSdHqLc9tMFKEmOx/MVicdx7M0ya4ktUzxr/1tHqa548Oo7FudnV6v6zvVie5xJjvOf1rjxxbT8bdt5x863LNm1etHdSAFVhMFoB8QODkkbz4d6coUCdmrwXOEW5pUp31EYAB71p82eywi5peNozmI222PXyrj+M9mriAnUGxPVSdyRnGMdczWMLpXbFLsYydxY81aMJ5lwbWmiGCmSs7x5+eRQqWXcwAx+sfXYUTpa7lnX0ZlB+n61vez3EWLdk+8K69WTrXPbA2xj61tKTiu9kpWznbvJbwiU3E7r+MHB8jWdctkGDvXor8back2ioYdC6x021H+TWRxXJE+0e9kMgJZ1cAAnO0CCuxiPWZqYY3pIbj3HGkVWRXQcy4LhidVp9KxlRJz/0zt6benXK4iwo+Ez8v5/Px6IzshoD00tNXe7ojhuXu7KqqSz4URknyqswgaxwjOwVAWZiAqiMk4AzgZ6nFdfzf/DRrVpWS8HfGpNOnJI+FtRwM77x0rb5J7Grw4V7wRrilXksw0n7qjpKkEzn8MbvGcwtGJOciBkz2gb9K8/E4qTkuz2N44enlHnVj2LX7K153b3mdFtNJzsBcnMzOAceuKo4T2GuvGp7dsGJ1EkglZ2GDBxMj511PMOboUZbRXSmSB3bOcev5VynE+0FyNK3DjfC/gYntW0J4srJeVBh/w7bVHv0650Hp5avy/GsTnvs83DMAWV1IwyzE4kGdjnHetAe0l7EkeZgfl3FEWOfNcMOQJncYidsTGKtPFTt6oXkvY5u3wilZ1Qex2371O/wdoKCtySRlSDg42/H6Vvcz4JHU3FKKy7CCs9cTGc4xXPNZxMj0zPrtWsZZtRPQFFurLXCs3YDuYA+tbdrkZFhna2QcMGLAQu/wzJJE9Jz0rIZKpTvYRCy+lgeo267VdxHMLj/Ex9OlS4fgi/wkT1HWO4HWiv8AgZMwy7TBkE+Xr+HnQ3G9RqwAcc4++31pVF7RBIO4xSp0hHc8u5hcskjQxDbjQ2PkVEGrOZcUzAKiackkmBOMAADFDHmCMcsx+Zk/QUbwtlY1e7Yjszbn/t6iuB6O2iwXllksf81CVH9WoR3Aim47lc+K2Dn7okwPU+f59K1TxZOHAWTv1iruI92imLhZjsAdI8oiZOPKpztMKs4/iuEa22lxpYdD+/WqdNbjrcZi6o3gwSATA3gn0zmqeI4pXGbQx1Bg/MgZrdTZFGQUPbereH5fcuf6aM3TAxnz2ostbI8YuT0OoGB0EMNqGBK/CWHoSJ+lXb5CKLnDsvxKw6ZBGfnRtjnLKiqFXw/Cd4kknymTQjqetR00NJ7hsadzn9+4NGqdRAwBMkwAKo43kr2QPfSjNkKQTj1BwfIxRPs5dVLwZl1kDwjTqhsQ0dx0PQ5rqOOL3Gm5atjScknUZg9Mgx6VhKeSVJaFpZlZ58LRPwyQDExjyk7D61FlIwa6bnthbviUTcEAsICkYAx8+g29BULXsqHeFfH3iQPDicwc/L9K1WMqt6E5XyOZIpy5iJMDpOPpXU/8sWpj3jHxRI04Ge/WsvmfIzbdtEtbGzEHbzIEb4nY9PJxxYydA4tGNprqeA9jFayHuXCrk4RdJAX/AKmznfFZvBLbUEXBOQYAIOJwHGR/PWta97QqBCK3qYn61GJKb0iOKW7AOM9lSilluAkEBUI8THf0AAj/ALjO1E+yy+7ve8aBcEhVaQdoP4EjIqFvn75kDO2/03qyzw1y+RqYKs7gK0R1G2Om/wCtS3LK1Maq9DoL3GXCZIXeZn9we9C3eahBAZFEZOZ3MR4RmszieTKAf887mAR+J8XqKw71ggxj5Gs4YcZcynJov5zdtsym2W66yZ8RMHVBxJyfnVlnn2lQptggCMgH8+u9BJaPQZPlJohuCuJGB4oIggnrGxxXTUapkW9zNvISSSIkk7RuenSreC4P3jqg3YwNt6Kv27jDU0kDGem/SreX3FQgsGkGRpONuoqnLTQXM6HjfYy06RaVldQPHqZlJA8WsEnHmoEemK5LmvKGsPpJBHQjrgTiZEHGd4rp7ftKE/01YHr8OZ9Bihb/AD7VIKSOxg/p5n6mubDlixeuqNJZXsc3bDMQpcgHEktpHkfKr7vKAAPGNR6brHcMPyiiOLuqwAFsLExGN/zoT3VdKb9hFA97hSkTv5VWzN3P1rUtu5nzEE6Zx2NQTlpbMgZzMADzjf8ACnnrcMvcZZU0q1m5KZ+O1/5R+BWaVHaR7wys3xx7YCaxPkQB57D8qtYsAfGZ3GI/MbVSoAzB/PO+KmtyJgDruCf/ANsV8/8Ai/CcpfJ/Y6/FsXuB72pYbUZ8yDn0jaabhrRd9TyRvk7meuD57URdUHc/QfWB2k753qtOGjr8oP8AP961XhXhK8/5P7EeLYt7GrZ5mESApj5tnvk42/CgOJ49XOUgbGFUHuc+c9Ip27eGPIGM4E9+o61HQDO2PTH1FKPhDhL89fEbwcXuB0NsZ0T0npHaJGara6AREkDABAgdutF+7j+n+fKnNknoo+f8/hrZeEOGf6i/6RDwMTufwMi6smpWOFBIkgCYOcx1/atFuGJG35fz9qh9hPTPoK28dwGtJr4ojsZ9zJ27SLBF0+EyAFgxPVhBn5d6s4nmRAMFiT3J270OvCn+kj5H8qm6ACAh9SM/LERQsXDf5r+AZZLkDXeL1DYj0Zt+8bVULjZ8Rzvk0W/DSfhPoB+y/pUhwZ/oY+Wlo+tU+Jwo7tfEXZyZSeMcCNIXz0wSPU79DUG4lojUZ8oEeW3p2ox+GdtwT6n9zUvsbmJmBtkY9I2rnlx/Cx3nH/pGiwcR8n8DKZGbfMbnP4yamOXYJ1rt01H5fDWqeXkmWP8A7H8yKYcrzOr8J/WsZeGeEj+ovdr/ABZa4TFf5TIHCwYO386Vf7hJwTHTvt1Md/KtV+CDDJ+kCknLkHSfU/tFcsv8g4Vc2/YvvRouAxTIu2l+7q+cf2qoWZ2FdB9mQbKMbYH60Dc5ohurYssvvfiIKsRABJQwVKMRBmDEHGCKzj4fjNN4cHp30v4svxCS3aBrNogYUz3kg/KD/Iqx+FZplJJ6nUT8j/f5Vo8NfFwEqNjBnoYBg+cEH51OD/D+k1w4n+RYik12aT9b/pGy4Bd5jjlJ8vwqQ5U38j961ih8vwqHuj5fz5Vi/wDIuIfKPz+5XiEPWApyodT8sfvVi8AOyx5gH8TNFi350hb9foaxfh/in6Pwf3LXBQQCeXz0T6f2qI5f/wDj/H9qP9z603uh5/hS/HeK718P7H4nAE+zQDkEmYySB8o3qk8L3b6A/rRzWB5/Wonhh5/z+fhR+NcT6XyQeKR7vmAfYh/Wf/H/APqlR/ufP8qVL8a4r0/kvsHikO75mPbdgDMFQV+EDKtjIkwNWYyI7HFSHFMF8TARpJ6REa2IgQANUDcwB1E1WizAOTmW2mInSFKgSWIK7AgQwOFExeAQDhmcSNQOZ0xKiBBIPhmAdorLKr1RdhKcU2nPhViBLFQdoMAbMGn4o+E+UuONJiCPFEEkREjxADJIB1dN+kGhnd2MkR4MHM7hhgTGJwQWhoyZBV8kA5JTCmDBLSJUkNqB+OdugCgkArIgthqcc0TkgeHyknIwYwCJ9cE1P37bBTg6ds+XWIG0iZ0+WBEVRGr4plVEYIZIggwSSBneIzuautJHTcZ+IgQBjLE5JUyYxEDc1m4xKtl320gZiRtJMMADhcSPhMyCRPnmdriQVlpjbrkxEmNup/tQrJqIkEsSSpnXpWVPwjE+I9c9xMGIcgKwyGYR4dTEAwSZAhQFIMyI6gSAuzTQZmaI4kDBOVAJ3677noTEHPTB2l7+OpMjG0QIHXzPTfO43x14sKRrmYgBhpZ5C6ZBGrdjAE9ZOQKI0BDNxoHbwhQfDqgyJwQMATpqHhJbjU7NFeInI7gRmdp7ZwOm+as99GAY+ffb5/nWaLulPEoXSDhzpbVC4lumox2ifSqk4kzp3IjAxqMgljJAVYMhZAGrao7BMeejYPEHod8Y7kHad/7ZjrJb8ienf65mfhOM/uKy0v5WNOZWNQksEVoGcwAdh8+6XiNQnM5jaCoxJxMZJz9KnsEV2hqm/wCnf8v3B6DO/QyFydo6j1Pr54/Kslr7CcnJ2hlkKCTBaegM7bDIJIFxvRMkSdTAEQwAXTBVczAiN/ORUvBGph+sYGM7YzPY+fl5UjeG8T/f8uvmcUKLo2Bn4fMQwA3GACMT65FL7REeLctGZkCZ6naD5742Jjsx5gzUPITt0+6D1+n9qQuztB6jO/WR5ZH1oASAsYOSGhdMgAiQOskHp1x0qn7TOB4pjGRAOMHVH3ZBkDfIiS1g2Gcq9pOeta0paBNxwWJEwltficnYfPtjJFcMTcv30VXKPedbZMnCsBkrOYH3cfCPWu64vhBdiTocSFcaSQrL4gQcOrKxBBHXvEec8hNxOKsOyt/qIDJwJHizkFlUkkbjSQRIgfQcBjQhw8oQisy5871+XXt48ZNytvQ9Z4LhLdq2qW1hFEATkjJJJ6kmWJ6kk1erDt0npncfz1rOscSTt5aesgYBJM4JK9/xzNLhIyZyZgHMTO3oRHmTHSvn5Ybbbk9TsUlyNCf9sdP70widz8s/j/OtBqWAAxP3s9QJ6DaY/KM01zidMse09TAAJJMSQI7z2jGI7JvYrMGkCNz+38/GowD1J3PTuQY/GgxeAxO0ee0jpmNx28HrC9/ssnYNtPQDp02+vkafZMWdBxTPU+f7fX+RUGQdv1/XzoS5cIxJE7SJwcCJ2z188iJNRt31OQwMkDc4M4HrOMx0+YsNjzIL935fX/f+T3piM/3Hy6xQbcQNIYE6SJ7SM7gj55/vTG/iCQQMEiSB3x8iM4xucxfZsWZBf2cnPfyX9TSoVbw6G4f+1Cw9AesbUqeR9IMxzyXR4HAYgZDElcqutF2woG8QARkgAinNqbesEA6wxLaYAAh10oZbePhMhWOOlS8drB+EqAU3ChmVfFDEpp0qtw9Auo9agF8SEi2rEvIViBB+BRgZ8SiRjGTkx6+U47LeH4xmJJMW0ZlyBrJCAxOkBdMqTIAmMTlbbXFBockAa1ABB94za2UAiQAAMAbQTAwCwRuXGVg6/G1xkDkE4MeGcARMEAE4ABkij7jKAWQ6dRlZQMoZfF4CPjbSoUdYGcbqUUthJk73DrqEqAoGnUVyBgykqJJE56gbCKsWyII1FRJEaRLCDsSJKzGSdgOokjXeMUsrAafdEaQCqk4YBZgrOlNec+EERBBs4njNLMhIULBa5oIB8RLeCMgEKB2B2ECc8stEXaCDeFvxsw0gQJVg0idNwsZgeFsZ6nMkVdZYCFKqCAGydShjuBOPeeOTBx5b0G3E6Q7meiBlGB0ySJVfFGDkAqMgxD3hJy5AIa4pXwmAoB0gmZkqu/hJgnINQ4WGY01uRmQfh1aWA+6TpY4gaV9DDTGo6oXLpKuQfF4izHIjfIUjWBKGCSRnahGuqgysaAVaZF3aAoVs5GkZBkFtzkE8Ne14LSIZTLArLBQBpiI+PcQIXuJhxrUq+RZ9qUlSNMscmCYCsFc6h1L+8iIM96fg/hIV5IAGoMSWgiS0Dcyfh9MQRQHDwVOohltsGP8AmRqyAwugHVqiDonAVdsKLF48B1jTDsSgBBdiQgkzABOBOIGACATScOSDN3hNyPEBsBnfJ8a6mhgQxInVvjJnFTNkt7shpDFWggMHMSNWxmMYEAAnP3guB4+Au8jwsRJgavAQZlAdYWYALACZyLrduHQk406lMJBzloEwurGCZznGBxa0BNMJskK2kFjI1EmSIONOGPi1RO2o7ASKf3azEDw+HUVIIJAU6WYzqHjJEz4ozMHMu8aWYm2GYQk7ECGAjIyoLDO5LAnYURf4hvA5XwiSVBSZzpJgeIRuBqkKZ808N2PMi8AGdYHxkYHhgqoLHERkbgjHarLFwiGaCzecGIxBPmpOInUcfDQ6cQQSiAKVnWQY8JOAS0EmMdwCc4pr6A23caQzadymhSu20KIUMYB6nAJII43o+utxWGMA/wAMSSI1Ekg6SWkHcqGmD1jpimOkLpySM4BB1KokgZj4oJ9Tuao4bipAbcyxMk5DYUOCQAPyg7TBmAQwAaVOlSWI0tAWSARJHgyDMkE43OeVp0Vd6lqqQEXAJKkZMxhskZ8OnM/9U4k0Df5ZbIIK6l1G4uWLLcb7xDbHaDv4iBAGCnvZhZJI8MkSXP3vDmSpI2jIwBmlwdmFlWy4xqOT8RWJwqYYkidQIziqTcNbDfQuuXBlwQQATJ6g53EmdKxIM7zPSgECSWwCWJUAwuAAZY5kDaJ0z1JFd21hSdShpLgySoYMYAI1FATBXbUR8PSH2nTdMkmQdIJUNnSRusjAPQZ7zkUe4Tl3h1tgYzpAPiEdFPwxggxIOTuPSmViYUEkyAp8MzOWBB7tAwCIO85HuODpWR4gTLsQArAEjLDMx0nLDBBJlY4xngkqIDkzqAIBEBtoEknMZ9Klw5lWWtw4MDI2ZQ2dJlZbBzLHJGBHSoWUG/xCQYExurAmQVnUC+YAIAAxTX7sBctqAFxeshVUyRBxJkZAn0p7jW9WkkgnpIMgCJC+LIIiR3xtk1rUNCCmIA8RbSZIxMKdTaRnYNtgDoSKkL6sowTI3jENE4Mb5O81VfuaSDuGbwlvEQIwSxwCc4BBBg5iKDNyH1+KVlWWcqRGy5wWbGpROnAky2ihepLlRoOFnUwgmJkHY5mZzBM+gG9U40eLSRpAJPihcSexXEadsR6gJxOU06wcQPER8JZ9A3eJEknIuQMCQ3DBpYljBAOozqJEq4AVfGO0HGoZzWnZtLcjOFP7mfEYPY7+UyO1KovwecK0bDSoIxjp1/XtSo8n0mFvuMa5wnvdBUiwGL6ZVlUKFActL/EYjY/CCJHxB2eORPEJUe8Nq34zIKgjVBYNEElScSuwOVL4G3bYMjllZSwfwlCViYgGEI1gD4oJJMggVRzrlguolu1oQquVKlWbXq0oWRWLNljBg6mkda9BNN5XsYU90F3rmAwa4FVlcy/jY3VuC2oMEeIBDAgQ5K5qjjebODda5OpiqW/6QA5YwZYaZ0At/wBA22JPBcJaILNpLHTlQ6OWX/M0WdAYhQRqnOIJXFC8xBRSXJVEBsKgCFlLFSBa0sCW8IBDADAEmWBiOXNVdeop3Vlx4wW3CgKFRCF0NqGvSNTa1E6y2qJJLEk6tqLa9pKgzbfSlp5Ie3tqBYAbw2nwsCQWnsM2/wAut2bTPcDABhk+Ji2nxKlxSrW1GDuCXPwjTm60BcFt7SqJYhnCqWBIOkm74m3zAQgjp8IKlGLV8uuvaFsve4TbK22QJawZOoAqwIcqFgiCJA3mASc0Tx3Fs9vValQw1Q5aXJ1ER8zJDdNRxisx+BdwbSsNVqTxF7UYUsWOl5YaipXOBuDjU0y4/i9CmyBc8VoLol2ZySUVDMgavCYBgQIGZpZE2q69o82mpbw/GC9eGR7wKZS5q0+8KNllKkIBAg4GB8R3uW+6AKhDjwQF1AQWKlzmVnSIAye06qDSx9m8LaLt7SWvQQotqpQoCmlf+7MfAZ+KS3C8OtyygQawGa60CG0lD7vUJ1EEhCQi9pzTcVvy66Qsz95pLpKHR4YSAVEBZKliUWY8ILlp8RaN91wYtsWQsIBiY0ksuUIggQEKiFbocSJrP5Z/nLbQtFxsMWlptABigViYMiAsFTJBwAKN5fwagtoBwnhcm1rzchGZmYlowdIUYkwJ8UTiopqxp27GfhfdhpcMLuktjwIwDZyu2gREkkkZAIFMt/Dm3JVSqyVJLgQgEgkkn3hJGkk6gMg4sR1JuIpYC4YXRDL01EHQwAYsBgmSRMQJhe4hVvLctSS6ssIIUHXCktOW0nCuMkHrFCu6YttQ65ZCoF0oISCDLS7ESrYDNBk6o2AgDqK9vCDSdTFLiMFUD3YZQV04KKSB4QQIbc6SANafQzIwkJo1W2UAZDqXO2FCtA6RiSRBetnk+7LKbUBRpfYEzAEl3/pjGlo1b1GVx5lWmPwt3SuTDErOnSq6CSPigmCQwAGmC7DqAbn4uCHZgEIKiGFxSAQBCkk6Qusg9SoB7UMOFNpAGRWgarrLqQMDqKKBjUukP8JYKNW27C8Pc94AFYlyVCBjZKrP3mkDOlhMQBHYiXkUra6+3v5CzNaGkbSi3hjqNtQCSxEhdK+KA2nSGPnhj5UWeLALKG8OQNIidSgloEQmnSsEHBAmYJv4wBAPeHUdJYBnVv8ANKmJDHJhY1GFmIPfH4m8RaskAqHJ1w3RILBdXjB96fhEeIbkEmjDjm665A3lNG3KqzMttScgDTgiS4LFYwqzEwNUnxGjbXEqAj6w2WifDEmPCgGQZYADJhMdBg8Fe93pIZQBLAH3gVsgThAoYa0OkMdIPxDUFrSvW7tku2pUNtSdI0L8SxqMqFRFDRuCTvgAExMPWuu77BGRqm9411FtixBAySW1gkZEgyAZyPKKoS4C2lcFtMeKQIEl2JHmJyPhE4g1m2uM0W9LQQCQTEeJDIhpEiDqgqIAGwmp8BzMf5epjogaNSIFKnDAGMxCxmRoPYg5di0nRbmmw37PpMvjAcSGVdRMEicjKgQAcAZUnF68wwBIUSYKNjIaZwCrAHAIkkYmcZ/GcVLOjmVVcBjDDSYjOQR2iIB7VBCxtq4aU292CxusQCrKoHxE+IQAB4oXek8PMvKDNT0Dm1OHEx4QASII0uwGSmkzltXTJ86HK6GMzsQMTIQllCgHUqEDVJ6tczFZnH3WYKWBRSFGqQVUYBwpbWQQMJsQQfKluKQXF0EkeC2WY4QszzJMaX0ZjtLAito4LrQlzN97zAgBlJEeIjcrpEkxk5YjLbbGZqrheLEqwJTAYeMkeLTGlDkdMzAzsWoOxx51OfdtpKsFabbNBcBoEThHBgdMCQZFXGOZBJgMzBSvvApI1y/iEgtpGAGwfPExwuTBz5mnxPDLqGlWJh9RQkFhGVZT1IjMSAUjAiqDxIaWWGZgAEKNvL69RQloLKCYkKAT1oBeKCoA0W2zr1gSpAAULvDsWEnoFY4MzL37aAWCjWCVOnAYaQUOkBQ2kZIBIEbEkVSwnXXXwE5g93jrymFuQBj/AFLwyN4HuTAmYztFKiLdtHGpuIKlpOnJ0ycLJBMAY3pVtS9H5f0RbNm5aCcLduIArq7hXUQwn3cwwyK5bl/+rbXo11pHQwjxI601Kp4fzZF4m6I8nvsqX9LFc29iR/SOnkB9KMuNPE2UOUL2iV+6SLtsAkbEgYpUq3mvKl1yJXmr3nQcJbFw3DcAcpcfQWElY0xpJ2iTEdzWaHOlmkzAz18RUNnzAAPeKVKuKG79xpMv5igi4IELdXSOg0tcCwOkaVj/ALR2onlNoG1YYgE6eHyQCfuLv6Y9KalWbf8Ar9/2EBuoHE24EeO83/2gHV6zmap4i0osIQAC125qgAT42Oe+QD8qVKt4PzevSJfPruDfZDxXb+rxfDvnbi+LA38lUf8A1HareA8S8RqzD3InMQQoj0UkehIpUq58X/1xP2/QuPmr3mRwjkcC0E/6qH5+6s5oNrzfYeHaTq/+SNUmYVUKid4BJI7SaVKu9LX930MOXuJcrvN78pJ0e5uvpk6dS2relo21DoelXFz9nvGTPiM9Z0WTPrJJnzp6VN7r3F8jqOHthuKvhgGEWsESPEXnB7wJ9BWbz9fdsgt+AJZuuoXwhXNq5LKBs3mM0qVebw2uIl6l/BtibP2/UCvsXsEt4v8A5FlM58BJJXP3SQMbYqr2YUG5w5Iz7p89coZz8z9aVKu39KXX5TFecuuZnXlgADA92wgYEe8URHpitu/bBt8SxAlHvaDGVjiFUaT0hQBjoAKVKrxt4+36kQ59d5kczbQqBPCBcuABcADRc2A2+BP/ABXsKq5Teb3FvJzdtzk5n3qn/wBcemKalVzX+rrvHHco4ziXNphqaAxIEmAYu5A+Q+grT5dxDF3lmOnQwkkwxKSR2OTnzpUqvESrrvQuZmuP8u+eoOD1EhCYPTJP1NW2zou8KF8IN4SBgGHYiQN9h9KVKr/L8f4JiaHN/DzDigvhAmAMD/RboPU/U0Xx/h4MsuGDpDDDDTxgVcjOFwOwxSpVwP8AS/b9DfnL3mDzNQlmzoGmbd0HTiRIEGOkEj0NR4i4QeHMn/R79iSPxzSpV3Ll7ZfU53z9wYiB1RnAZmRCWbJJ0jJJyTT0qVZWdB//2Q=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0692" y="2213282"/>
            <a:ext cx="7760308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The </a:t>
            </a:r>
            <a:r>
              <a:rPr lang="en-US" sz="2800" dirty="0" smtClean="0"/>
              <a:t>changing of </a:t>
            </a:r>
            <a:r>
              <a:rPr lang="en-US" sz="2800" dirty="0"/>
              <a:t>the natural habitat has </a:t>
            </a:r>
            <a:r>
              <a:rPr lang="en-US" sz="2800" dirty="0" smtClean="0"/>
              <a:t>caused the loss of population and ranges </a:t>
            </a:r>
            <a:r>
              <a:rPr lang="en-US" sz="2800" dirty="0"/>
              <a:t>of many </a:t>
            </a:r>
            <a:r>
              <a:rPr lang="en-US" sz="2800" dirty="0" smtClean="0"/>
              <a:t>animals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40692" y="3275112"/>
            <a:ext cx="7988908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Prairies contain a disproportionate number of threatened and endangered species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80219" y="4953000"/>
            <a:ext cx="689887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/>
              <a:t>Carnivore: </a:t>
            </a:r>
            <a:r>
              <a:rPr lang="en-US" sz="2800" dirty="0">
                <a:hlinkClick r:id="rId3" action="ppaction://hlinkfile"/>
              </a:rPr>
              <a:t>black </a:t>
            </a:r>
            <a:r>
              <a:rPr lang="en-US" sz="2800" dirty="0" smtClean="0">
                <a:hlinkClick r:id="rId3" action="ppaction://hlinkfile"/>
              </a:rPr>
              <a:t>bear</a:t>
            </a:r>
            <a:r>
              <a:rPr lang="en-US" sz="2800" dirty="0" smtClean="0"/>
              <a:t>, </a:t>
            </a:r>
            <a:r>
              <a:rPr lang="en-US" sz="2800" dirty="0" smtClean="0">
                <a:hlinkClick r:id="rId4" action="ppaction://hlinkfile"/>
              </a:rPr>
              <a:t>coyote</a:t>
            </a:r>
            <a:r>
              <a:rPr lang="en-US" sz="2800" dirty="0"/>
              <a:t>, </a:t>
            </a:r>
            <a:r>
              <a:rPr lang="en-US" sz="2800" dirty="0">
                <a:hlinkClick r:id="rId5" action="ppaction://hlinkfile"/>
              </a:rPr>
              <a:t>badger</a:t>
            </a:r>
            <a:r>
              <a:rPr lang="en-US" sz="2800" dirty="0"/>
              <a:t>, </a:t>
            </a:r>
            <a:r>
              <a:rPr lang="en-US" sz="2800" dirty="0">
                <a:hlinkClick r:id="rId6" action="ppaction://hlinkfile"/>
              </a:rPr>
              <a:t>red fox</a:t>
            </a:r>
            <a:r>
              <a:rPr lang="en-US" sz="2800" dirty="0"/>
              <a:t>,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80219" y="5638800"/>
            <a:ext cx="6544549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/>
              <a:t>Herbivores: </a:t>
            </a:r>
            <a:r>
              <a:rPr lang="en-US" sz="2800" dirty="0" smtClean="0">
                <a:hlinkClick r:id="rId7" action="ppaction://hlinkfile"/>
              </a:rPr>
              <a:t>deer</a:t>
            </a:r>
            <a:r>
              <a:rPr lang="en-US" sz="2800" dirty="0" smtClean="0"/>
              <a:t> </a:t>
            </a:r>
            <a:r>
              <a:rPr lang="en-US" sz="2800" dirty="0">
                <a:hlinkClick r:id="rId8" action="ppaction://hlinkfile"/>
              </a:rPr>
              <a:t>antelope</a:t>
            </a:r>
            <a:r>
              <a:rPr lang="en-US" sz="2800" dirty="0"/>
              <a:t>, </a:t>
            </a:r>
            <a:r>
              <a:rPr lang="en-US" sz="2800" dirty="0">
                <a:hlinkClick r:id="rId9" action="ppaction://hlinkfile"/>
              </a:rPr>
              <a:t>elk</a:t>
            </a:r>
            <a:r>
              <a:rPr lang="en-US" sz="2800" dirty="0"/>
              <a:t>, and </a:t>
            </a:r>
            <a:r>
              <a:rPr lang="en-US" sz="2800" dirty="0">
                <a:hlinkClick r:id="rId10" action="ppaction://hlinkfile"/>
              </a:rPr>
              <a:t>moose</a:t>
            </a:r>
            <a:r>
              <a:rPr lang="en-US" sz="2800" dirty="0"/>
              <a:t>.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297425" y="6172200"/>
            <a:ext cx="761727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/>
              <a:t>Rodents: Squirrels, prairie dogs, chipmunks, mouse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808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4.agr.gc.ca/resources/prod/img/pfra/images/prairie_fa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72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20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The Prairie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524000"/>
            <a:ext cx="254088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7. Human Features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04800" y="2166994"/>
            <a:ext cx="82296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The Prairies are the most altered of the </a:t>
            </a:r>
            <a:r>
              <a:rPr lang="en-US" sz="2800" dirty="0" err="1"/>
              <a:t>ecozones</a:t>
            </a:r>
            <a:r>
              <a:rPr lang="en-US" sz="28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2951946"/>
            <a:ext cx="82296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Agriculture covers almost all of the land, and almost none of the original ecosystems are </a:t>
            </a:r>
            <a:r>
              <a:rPr lang="en-US" sz="2800" dirty="0" smtClean="0"/>
              <a:t>left.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282677" y="4343400"/>
            <a:ext cx="82296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/>
              <a:t>Farming</a:t>
            </a:r>
            <a:r>
              <a:rPr lang="en-US" sz="2800" dirty="0"/>
              <a:t>, farmers comprise less than 10% of the four million </a:t>
            </a:r>
            <a:r>
              <a:rPr lang="en-US" sz="2800" dirty="0" smtClean="0"/>
              <a:t>people.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304800" y="5486400"/>
            <a:ext cx="82296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Mining and services are the employers of most of the population. </a:t>
            </a:r>
          </a:p>
        </p:txBody>
      </p:sp>
    </p:spTree>
    <p:extLst>
      <p:ext uri="{BB962C8B-B14F-4D97-AF65-F5344CB8AC3E}">
        <p14:creationId xmlns:p14="http://schemas.microsoft.com/office/powerpoint/2010/main" val="299972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iagara Falls, Ontari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23" y="304800"/>
            <a:ext cx="9144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5464277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/>
              <a:t>Mixedwood</a:t>
            </a:r>
            <a:r>
              <a:rPr lang="en-US" dirty="0"/>
              <a:t> Plains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3657600"/>
            <a:ext cx="181004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1. Landforms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43348" y="1905000"/>
            <a:ext cx="8291052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The </a:t>
            </a:r>
            <a:r>
              <a:rPr lang="en-US" sz="2800" dirty="0" err="1"/>
              <a:t>Mixedwood</a:t>
            </a:r>
            <a:r>
              <a:rPr lang="en-US" sz="2800" dirty="0"/>
              <a:t> Plains extends along the Quebec City-Windsor corridor, including the densely-populated region of southern Ontario.</a:t>
            </a:r>
          </a:p>
        </p:txBody>
      </p:sp>
      <p:sp>
        <p:nvSpPr>
          <p:cNvPr id="5" name="Rectangle 4"/>
          <p:cNvSpPr/>
          <p:nvPr/>
        </p:nvSpPr>
        <p:spPr>
          <a:xfrm>
            <a:off x="295892" y="4343400"/>
            <a:ext cx="6530699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/>
              <a:t>Plains and gently rolling hills are found here</a:t>
            </a:r>
          </a:p>
        </p:txBody>
      </p:sp>
    </p:spTree>
    <p:extLst>
      <p:ext uri="{BB962C8B-B14F-4D97-AF65-F5344CB8AC3E}">
        <p14:creationId xmlns:p14="http://schemas.microsoft.com/office/powerpoint/2010/main" val="219555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4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anadiangeographic.ca/atlas/Images/Glossary/Mixedwood_Plai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9" y="304800"/>
            <a:ext cx="9157077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2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/>
              <a:t>Mixedwood</a:t>
            </a:r>
            <a:r>
              <a:rPr lang="en-US" dirty="0"/>
              <a:t> Plains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676400"/>
            <a:ext cx="195585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2.Water forms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04800" y="2429470"/>
            <a:ext cx="845820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Several major waterways and lakes, from three of the great lakes to the St. Lawrence river and its tributaries, dominate much of the region</a:t>
            </a:r>
          </a:p>
        </p:txBody>
      </p:sp>
    </p:spTree>
    <p:extLst>
      <p:ext uri="{BB962C8B-B14F-4D97-AF65-F5344CB8AC3E}">
        <p14:creationId xmlns:p14="http://schemas.microsoft.com/office/powerpoint/2010/main" val="185306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arkwardens.com/zone10/images/side_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31"/>
            <a:ext cx="9144000" cy="697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388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/>
              <a:t>Mixedwood</a:t>
            </a:r>
            <a:r>
              <a:rPr lang="en-US" dirty="0"/>
              <a:t> Plains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752600"/>
            <a:ext cx="143359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  <a:r>
              <a:rPr lang="en-US" sz="2400" dirty="0" smtClean="0"/>
              <a:t>. Climate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66135" y="2711214"/>
            <a:ext cx="6095999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C</a:t>
            </a:r>
            <a:r>
              <a:rPr lang="en-US" sz="2800" dirty="0" smtClean="0"/>
              <a:t>ool </a:t>
            </a:r>
            <a:r>
              <a:rPr lang="en-US" sz="2800" dirty="0"/>
              <a:t>winters (average temperature -</a:t>
            </a:r>
            <a:r>
              <a:rPr lang="en-US" sz="2800" dirty="0" smtClean="0"/>
              <a:t>5ºC)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685800" y="3745468"/>
            <a:ext cx="699073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W</a:t>
            </a:r>
            <a:r>
              <a:rPr lang="en-US" sz="2800" dirty="0" smtClean="0"/>
              <a:t>arm </a:t>
            </a:r>
            <a:r>
              <a:rPr lang="en-US" sz="2800" dirty="0"/>
              <a:t>summers (average temperature 17ºC) </a:t>
            </a:r>
          </a:p>
        </p:txBody>
      </p:sp>
      <p:sp>
        <p:nvSpPr>
          <p:cNvPr id="7" name="Rectangle 6"/>
          <p:cNvSpPr/>
          <p:nvPr/>
        </p:nvSpPr>
        <p:spPr>
          <a:xfrm>
            <a:off x="705465" y="4660941"/>
            <a:ext cx="6990735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P</a:t>
            </a:r>
            <a:r>
              <a:rPr lang="en-US" sz="2800" dirty="0" smtClean="0"/>
              <a:t>rone </a:t>
            </a:r>
            <a:r>
              <a:rPr lang="en-US" sz="2800" dirty="0"/>
              <a:t>to highly changeable weather, as the </a:t>
            </a:r>
            <a:r>
              <a:rPr lang="en-US" sz="2800" dirty="0" err="1"/>
              <a:t>ecozone</a:t>
            </a:r>
            <a:r>
              <a:rPr lang="en-US" sz="2800" dirty="0"/>
              <a:t> is in one of the major storm tracks of North America.</a:t>
            </a:r>
          </a:p>
        </p:txBody>
      </p:sp>
    </p:spTree>
    <p:extLst>
      <p:ext uri="{BB962C8B-B14F-4D97-AF65-F5344CB8AC3E}">
        <p14:creationId xmlns:p14="http://schemas.microsoft.com/office/powerpoint/2010/main" val="32711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anadiangeographic.ca/atlas/Images/mixed_OakRidge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7496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768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/>
              <a:t>Mixedwood</a:t>
            </a:r>
            <a:r>
              <a:rPr lang="en-US" dirty="0"/>
              <a:t> Plains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752600"/>
            <a:ext cx="99899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4. Soil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79448" y="2514600"/>
            <a:ext cx="78486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Deposits from ancient water bodies and glaciers make the soil here the most productive in Canada. </a:t>
            </a:r>
          </a:p>
        </p:txBody>
      </p:sp>
      <p:sp>
        <p:nvSpPr>
          <p:cNvPr id="6" name="Rectangle 5"/>
          <p:cNvSpPr/>
          <p:nvPr/>
        </p:nvSpPr>
        <p:spPr>
          <a:xfrm>
            <a:off x="679448" y="4166639"/>
            <a:ext cx="74676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Carbonate-rich Paleozoic bedrock characterizes the geology of the </a:t>
            </a:r>
            <a:r>
              <a:rPr lang="en-US" sz="2800" dirty="0" err="1"/>
              <a:t>Mixedwood</a:t>
            </a:r>
            <a:r>
              <a:rPr lang="en-US" sz="2800" dirty="0"/>
              <a:t> Plains. </a:t>
            </a:r>
          </a:p>
        </p:txBody>
      </p:sp>
    </p:spTree>
    <p:extLst>
      <p:ext uri="{BB962C8B-B14F-4D97-AF65-F5344CB8AC3E}">
        <p14:creationId xmlns:p14="http://schemas.microsoft.com/office/powerpoint/2010/main" val="300142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elegantscripts.ca/wp-content/uploads/2010/11/n48903367_41855323_46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" y="14748"/>
            <a:ext cx="9051601" cy="684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7" y="304800"/>
            <a:ext cx="82296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/>
              <a:t>Mixedwood</a:t>
            </a:r>
            <a:r>
              <a:rPr lang="en-US" dirty="0"/>
              <a:t> Plains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183357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5. Vegetation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20329" y="2974709"/>
            <a:ext cx="808228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A mix of coniferous and deciduous trees are found </a:t>
            </a:r>
            <a:r>
              <a:rPr lang="en-US" sz="2400" dirty="0" smtClean="0"/>
              <a:t>here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4107597"/>
            <a:ext cx="70866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Urbanization and Agriculture have destroyed most of the original forest</a:t>
            </a:r>
          </a:p>
        </p:txBody>
      </p:sp>
    </p:spTree>
    <p:extLst>
      <p:ext uri="{BB962C8B-B14F-4D97-AF65-F5344CB8AC3E}">
        <p14:creationId xmlns:p14="http://schemas.microsoft.com/office/powerpoint/2010/main" val="210512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3.gstatic.com/images?q=tbn:ANd9GcSu3ZFAXuaeECKBuTpXnhqP1FyswhUyQxcQYCnk1zLpzODAr6B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7"/>
            <a:ext cx="9119750" cy="683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/>
              <a:t>Mixedwood</a:t>
            </a:r>
            <a:r>
              <a:rPr lang="en-US" dirty="0"/>
              <a:t> Plains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600200"/>
            <a:ext cx="144494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6. Wildlife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66252" y="2286000"/>
            <a:ext cx="8168148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/>
              <a:t>Carnivores: black </a:t>
            </a:r>
            <a:r>
              <a:rPr lang="en-US" sz="2800" dirty="0"/>
              <a:t>bear, </a:t>
            </a:r>
            <a:r>
              <a:rPr lang="en-US" sz="2800" dirty="0" smtClean="0"/>
              <a:t>wolf,  bobcat, </a:t>
            </a:r>
            <a:r>
              <a:rPr lang="en-US" sz="2800" dirty="0"/>
              <a:t>coyote, muskrat, raccoon, skunk, red fox, and river otter</a:t>
            </a:r>
          </a:p>
        </p:txBody>
      </p:sp>
      <p:sp>
        <p:nvSpPr>
          <p:cNvPr id="6" name="Rectangle 5"/>
          <p:cNvSpPr/>
          <p:nvPr/>
        </p:nvSpPr>
        <p:spPr>
          <a:xfrm>
            <a:off x="344129" y="3703817"/>
            <a:ext cx="814111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/>
              <a:t>Herbivores: moose </a:t>
            </a:r>
            <a:r>
              <a:rPr lang="en-US" sz="2800" dirty="0"/>
              <a:t>and white-tailed </a:t>
            </a:r>
            <a:r>
              <a:rPr lang="en-US" sz="2800" dirty="0" smtClean="0"/>
              <a:t>deer, squirrel, flying squirrel, hares, mouse, </a:t>
            </a:r>
            <a:r>
              <a:rPr lang="en-US" sz="2800" dirty="0" err="1" smtClean="0"/>
              <a:t>groudhogs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316446"/>
            <a:ext cx="5988819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Many birds amphibians reptiles and fish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722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naturewatch.ca/mixedwood/homopter/images/sh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" y="-1"/>
            <a:ext cx="9180720" cy="675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/>
              <a:t>Mixedwood</a:t>
            </a:r>
            <a:r>
              <a:rPr lang="en-US" dirty="0"/>
              <a:t> Plains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600200"/>
            <a:ext cx="254088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7. Human Features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33400" y="2745432"/>
            <a:ext cx="4892365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/>
              <a:t>Half of Canada's population lives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1035" y="3800564"/>
            <a:ext cx="6302431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Pressure from urban expansion and agriculture is</a:t>
            </a:r>
          </a:p>
          <a:p>
            <a:r>
              <a:rPr lang="en-US" sz="2400" dirty="0" smtClean="0"/>
              <a:t> destroying the </a:t>
            </a:r>
            <a:r>
              <a:rPr lang="en-US" sz="2400" dirty="0" err="1" smtClean="0"/>
              <a:t>ecozone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331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asp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39" y="435429"/>
            <a:ext cx="9167039" cy="605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76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err="1"/>
              <a:t>Montane</a:t>
            </a:r>
            <a:r>
              <a:rPr lang="en-US" dirty="0"/>
              <a:t> Cordillera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2819400"/>
            <a:ext cx="181004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1. Landforms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5018" y="1856210"/>
            <a:ext cx="67056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This </a:t>
            </a:r>
            <a:r>
              <a:rPr lang="en-US" sz="2400" dirty="0" err="1"/>
              <a:t>ecozone</a:t>
            </a:r>
            <a:r>
              <a:rPr lang="en-US" sz="2400" dirty="0"/>
              <a:t> covers most of southern British Columbia and some of southwestern Alberta.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4952999"/>
            <a:ext cx="71628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The plains and valleys here often consist of glacial moraine or deposits from ancient lakes. </a:t>
            </a:r>
          </a:p>
        </p:txBody>
      </p:sp>
    </p:spTree>
    <p:extLst>
      <p:ext uri="{BB962C8B-B14F-4D97-AF65-F5344CB8AC3E}">
        <p14:creationId xmlns:p14="http://schemas.microsoft.com/office/powerpoint/2010/main" val="229254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886"/>
            <a:ext cx="9140594" cy="14176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Characteristics of </a:t>
            </a:r>
            <a:r>
              <a:rPr lang="en-US" dirty="0" err="1" smtClean="0"/>
              <a:t>Ecozones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0594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97469" y="3372760"/>
            <a:ext cx="354597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Characteristics of </a:t>
            </a:r>
            <a:r>
              <a:rPr lang="en-US" sz="2400" dirty="0" err="1" smtClean="0"/>
              <a:t>Ecozones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 rot="21158680">
            <a:off x="22380" y="2022591"/>
            <a:ext cx="784253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u="sng" dirty="0" smtClean="0"/>
              <a:t>Multifactor region</a:t>
            </a:r>
            <a:r>
              <a:rPr lang="en-US" sz="2400" dirty="0" smtClean="0"/>
              <a:t>: many factors contribute to the formation </a:t>
            </a:r>
          </a:p>
          <a:p>
            <a:r>
              <a:rPr lang="en-US" sz="2400" dirty="0" smtClean="0"/>
              <a:t>of the region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931621" y="4196637"/>
            <a:ext cx="181004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1. Landforms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58717" y="4817906"/>
            <a:ext cx="195585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2.Water forms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119845" y="5486122"/>
            <a:ext cx="143359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  <a:r>
              <a:rPr lang="en-US" sz="2400" dirty="0" smtClean="0"/>
              <a:t>. Climate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244449" y="4196638"/>
            <a:ext cx="99899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4. Soil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827153" y="4824717"/>
            <a:ext cx="183357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5. Vegetation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021470" y="5486122"/>
            <a:ext cx="144494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6. Wildlife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492718" y="6292334"/>
            <a:ext cx="254088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7. Human Features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505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asp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1854"/>
            <a:ext cx="8105285" cy="684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718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err="1"/>
              <a:t>Montane</a:t>
            </a:r>
            <a:r>
              <a:rPr lang="en-US" dirty="0"/>
              <a:t> Cordillera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524000"/>
            <a:ext cx="195585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2.Water forms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21870" y="2482724"/>
            <a:ext cx="798237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Runoff from the mountain slopes collects in rivers and streams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00099" y="3432796"/>
            <a:ext cx="7571885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Where glaciers have  carved depressions lakes and ponds may form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253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asp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76200"/>
            <a:ext cx="9198293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25498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err="1"/>
              <a:t>Montane</a:t>
            </a:r>
            <a:r>
              <a:rPr lang="en-US" dirty="0"/>
              <a:t> Cordillera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828800"/>
            <a:ext cx="143359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  <a:r>
              <a:rPr lang="en-US" sz="2400" dirty="0" smtClean="0"/>
              <a:t>. Climate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64290" y="2634734"/>
            <a:ext cx="673934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dirty="0" err="1" smtClean="0"/>
              <a:t>Montane</a:t>
            </a:r>
            <a:r>
              <a:rPr lang="en-US" sz="2800" dirty="0" smtClean="0"/>
              <a:t> Cordillera has a diverse climate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64290" y="3390900"/>
            <a:ext cx="6636817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As altitude increases temperature decreases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64290" y="4343400"/>
            <a:ext cx="553735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In the north temperatures are colder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64290" y="5105400"/>
            <a:ext cx="577991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In the south temperatures are warmer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64290" y="5823151"/>
            <a:ext cx="673068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Dry summers and moist winters are common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23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asp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331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480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err="1"/>
              <a:t>Montane</a:t>
            </a:r>
            <a:r>
              <a:rPr lang="en-US" dirty="0"/>
              <a:t> Cordillera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99899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4. Soil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3352800"/>
            <a:ext cx="7270004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On steep mountain slopes there is very little soil.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4419600"/>
            <a:ext cx="759599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In warmer areas where trees grow acidic soils form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410200"/>
            <a:ext cx="758393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The soil of interior plains support grassland growth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2438400"/>
            <a:ext cx="715619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dirty="0" err="1" smtClean="0"/>
              <a:t>Montane</a:t>
            </a:r>
            <a:r>
              <a:rPr lang="en-US" sz="2800" dirty="0" smtClean="0"/>
              <a:t> cordillera has a diverse soil profile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375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  <p:bldP spid="6" grpId="0" animBg="1"/>
      <p:bldP spid="7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montcordillera.webs.com/photos/Mountains-and-Lakes/Moraine_Lake_17092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62755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err="1"/>
              <a:t>Montane</a:t>
            </a:r>
            <a:r>
              <a:rPr lang="en-US" dirty="0"/>
              <a:t> Cordillera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183357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5. Vegetation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331106"/>
            <a:ext cx="6797823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The plants that grow here are influenced by the land </a:t>
            </a:r>
          </a:p>
          <a:p>
            <a:r>
              <a:rPr lang="en-US" sz="2400" dirty="0" smtClean="0"/>
              <a:t>they grow on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78971" y="3429000"/>
            <a:ext cx="7132553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Depending slope of the land, soil depth, and altitude many different forms of vegetation can form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572000"/>
            <a:ext cx="714676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Trees grow on gentle slopes where there is soil for roots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21216" y="5410200"/>
            <a:ext cx="7198784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Shrubs and smaller plants will grow on steeper</a:t>
            </a:r>
          </a:p>
          <a:p>
            <a:r>
              <a:rPr lang="en-US" sz="2400" dirty="0" smtClean="0"/>
              <a:t> slopes and at higher altitudes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259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Fryatt Valley In Jasper National Par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2" y="0"/>
            <a:ext cx="9165771" cy="687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35881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err="1"/>
              <a:t>Montane</a:t>
            </a:r>
            <a:r>
              <a:rPr lang="en-US" dirty="0"/>
              <a:t> Cordillera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144494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6. Wildlife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77104" y="2362200"/>
            <a:ext cx="7271496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Carnivores: </a:t>
            </a:r>
            <a:r>
              <a:rPr lang="en-US" dirty="0">
                <a:hlinkClick r:id="rId4" action="ppaction://hlinkfile"/>
              </a:rPr>
              <a:t>black bear</a:t>
            </a:r>
            <a:r>
              <a:rPr lang="en-US" dirty="0"/>
              <a:t>, </a:t>
            </a:r>
            <a:r>
              <a:rPr lang="en-US" dirty="0">
                <a:hlinkClick r:id="rId5" action="ppaction://hlinkfile"/>
              </a:rPr>
              <a:t>grizzly bear</a:t>
            </a:r>
            <a:r>
              <a:rPr lang="en-US" dirty="0"/>
              <a:t>, </a:t>
            </a:r>
            <a:r>
              <a:rPr lang="en-US" dirty="0">
                <a:hlinkClick r:id="rId6" action="ppaction://hlinkfile"/>
              </a:rPr>
              <a:t>wolf</a:t>
            </a:r>
            <a:r>
              <a:rPr lang="en-US" dirty="0"/>
              <a:t>, </a:t>
            </a:r>
            <a:r>
              <a:rPr lang="en-US" dirty="0">
                <a:hlinkClick r:id="rId7" action="ppaction://hlinkfile"/>
              </a:rPr>
              <a:t>lynx</a:t>
            </a:r>
            <a:r>
              <a:rPr lang="en-US" dirty="0"/>
              <a:t>, </a:t>
            </a:r>
            <a:r>
              <a:rPr lang="en-US" dirty="0">
                <a:hlinkClick r:id="rId8" action="ppaction://hlinkfile"/>
              </a:rPr>
              <a:t>bobcat</a:t>
            </a:r>
            <a:r>
              <a:rPr lang="en-US" dirty="0" smtClean="0"/>
              <a:t>, cougar,</a:t>
            </a:r>
            <a:r>
              <a:rPr lang="en-US" dirty="0" smtClean="0">
                <a:hlinkClick r:id="rId9" action="ppaction://hlinkfile"/>
              </a:rPr>
              <a:t> </a:t>
            </a:r>
            <a:r>
              <a:rPr lang="en-US" dirty="0">
                <a:hlinkClick r:id="rId9" action="ppaction://hlinkfile"/>
              </a:rPr>
              <a:t>coyote</a:t>
            </a:r>
            <a:r>
              <a:rPr lang="en-US" dirty="0"/>
              <a:t>, </a:t>
            </a:r>
            <a:r>
              <a:rPr lang="en-US" dirty="0">
                <a:hlinkClick r:id="rId10" action="ppaction://hlinkfile"/>
              </a:rPr>
              <a:t>red fox</a:t>
            </a:r>
            <a:r>
              <a:rPr lang="en-US" dirty="0"/>
              <a:t>, </a:t>
            </a:r>
            <a:r>
              <a:rPr lang="en-US" dirty="0">
                <a:hlinkClick r:id="rId11" action="ppaction://hlinkfile"/>
              </a:rPr>
              <a:t>marten</a:t>
            </a:r>
            <a:r>
              <a:rPr lang="en-US" dirty="0"/>
              <a:t>, </a:t>
            </a:r>
            <a:r>
              <a:rPr lang="en-US" dirty="0">
                <a:hlinkClick r:id="rId12" action="ppaction://hlinkfile"/>
              </a:rPr>
              <a:t>wolverine</a:t>
            </a:r>
            <a:r>
              <a:rPr lang="en-US" dirty="0"/>
              <a:t>, </a:t>
            </a:r>
            <a:r>
              <a:rPr lang="en-US" dirty="0">
                <a:hlinkClick r:id="rId13" action="ppaction://hlinkfile"/>
              </a:rPr>
              <a:t>muskrat</a:t>
            </a:r>
            <a:r>
              <a:rPr lang="en-US" dirty="0"/>
              <a:t>, </a:t>
            </a:r>
            <a:r>
              <a:rPr lang="en-US" dirty="0">
                <a:hlinkClick r:id="rId14" action="ppaction://hlinkfile"/>
              </a:rPr>
              <a:t>badger</a:t>
            </a:r>
            <a:r>
              <a:rPr lang="en-US" dirty="0"/>
              <a:t>, </a:t>
            </a:r>
            <a:r>
              <a:rPr lang="en-US" dirty="0" smtClean="0">
                <a:hlinkClick r:id="rId11" action="ppaction://hlinkfile"/>
              </a:rPr>
              <a:t>marten</a:t>
            </a:r>
            <a:r>
              <a:rPr lang="en-US" dirty="0" smtClean="0"/>
              <a:t>, </a:t>
            </a:r>
            <a:r>
              <a:rPr lang="en-US" dirty="0">
                <a:hlinkClick r:id="rId15" action="ppaction://hlinkfile"/>
              </a:rPr>
              <a:t>mink</a:t>
            </a:r>
            <a:r>
              <a:rPr lang="en-US" dirty="0"/>
              <a:t>, </a:t>
            </a:r>
            <a:r>
              <a:rPr lang="en-US" dirty="0">
                <a:hlinkClick r:id="rId16" action="ppaction://hlinkfile"/>
              </a:rPr>
              <a:t>pallid bat</a:t>
            </a:r>
            <a:r>
              <a:rPr lang="en-US" dirty="0"/>
              <a:t>, and </a:t>
            </a:r>
            <a:r>
              <a:rPr lang="en-US" dirty="0">
                <a:hlinkClick r:id="rId17" action="ppaction://hlinkfile"/>
              </a:rPr>
              <a:t>striped skunk</a:t>
            </a:r>
            <a:r>
              <a:rPr lang="en-US" dirty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7104" y="3635829"/>
            <a:ext cx="7409657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Herbivores: </a:t>
            </a:r>
            <a:r>
              <a:rPr lang="en-US" dirty="0" smtClean="0">
                <a:hlinkClick r:id="rId18" action="ppaction://hlinkfile"/>
              </a:rPr>
              <a:t>caribou</a:t>
            </a:r>
            <a:r>
              <a:rPr lang="en-US" dirty="0"/>
              <a:t>, </a:t>
            </a:r>
            <a:r>
              <a:rPr lang="en-US" dirty="0">
                <a:hlinkClick r:id="rId19" action="ppaction://hlinkfile"/>
              </a:rPr>
              <a:t>mule deer</a:t>
            </a:r>
            <a:r>
              <a:rPr lang="en-US" dirty="0"/>
              <a:t>, </a:t>
            </a:r>
            <a:r>
              <a:rPr lang="en-US" dirty="0">
                <a:hlinkClick r:id="rId20" action="ppaction://hlinkfile"/>
              </a:rPr>
              <a:t>white-tailed deer</a:t>
            </a:r>
            <a:r>
              <a:rPr lang="en-US" dirty="0"/>
              <a:t>, </a:t>
            </a:r>
            <a:r>
              <a:rPr lang="en-US" dirty="0">
                <a:hlinkClick r:id="rId21" action="ppaction://hlinkfile"/>
              </a:rPr>
              <a:t>moose</a:t>
            </a:r>
            <a:r>
              <a:rPr lang="en-US" dirty="0"/>
              <a:t>, </a:t>
            </a:r>
            <a:r>
              <a:rPr lang="en-US" dirty="0">
                <a:hlinkClick r:id="rId22" action="ppaction://hlinkfile"/>
              </a:rPr>
              <a:t>mountain goat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>
                <a:hlinkClick r:id="rId23" action="ppaction://hlinkfile"/>
              </a:rPr>
              <a:t>California bighorn sheep</a:t>
            </a:r>
            <a:r>
              <a:rPr lang="en-US" dirty="0" smtClean="0"/>
              <a:t>, </a:t>
            </a:r>
            <a:r>
              <a:rPr lang="en-US" dirty="0">
                <a:hlinkClick r:id="rId24" action="ppaction://hlinkfile"/>
              </a:rPr>
              <a:t>American </a:t>
            </a:r>
            <a:r>
              <a:rPr lang="en-US" dirty="0" smtClean="0">
                <a:hlinkClick r:id="rId24" action="ppaction://hlinkfile"/>
              </a:rPr>
              <a:t>elk</a:t>
            </a:r>
            <a:r>
              <a:rPr lang="en-US" dirty="0" smtClean="0"/>
              <a:t>,</a:t>
            </a:r>
            <a:r>
              <a:rPr lang="en-US" dirty="0">
                <a:hlinkClick r:id="rId25" action="ppaction://hlinkfile"/>
              </a:rPr>
              <a:t> hoary marmot</a:t>
            </a:r>
            <a:r>
              <a:rPr lang="en-US" dirty="0"/>
              <a:t>, </a:t>
            </a:r>
            <a:r>
              <a:rPr lang="en-US" dirty="0">
                <a:hlinkClick r:id="rId26" action="ppaction://hlinkfile"/>
              </a:rPr>
              <a:t>yellowbelly marmot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>
                <a:hlinkClick r:id="rId27" action="ppaction://hlinkfile"/>
              </a:rPr>
              <a:t>squirrel</a:t>
            </a:r>
            <a:r>
              <a:rPr lang="en-US" dirty="0"/>
              <a:t>, </a:t>
            </a:r>
            <a:r>
              <a:rPr lang="en-US" dirty="0">
                <a:hlinkClick r:id="rId28" action="ppaction://hlinkfile"/>
              </a:rPr>
              <a:t>beaver</a:t>
            </a:r>
            <a:r>
              <a:rPr lang="en-US" dirty="0"/>
              <a:t>, </a:t>
            </a:r>
            <a:r>
              <a:rPr lang="en-US" dirty="0">
                <a:hlinkClick r:id="rId29" action="ppaction://hlinkfile"/>
              </a:rPr>
              <a:t>golden-mantled squirrel</a:t>
            </a:r>
            <a:r>
              <a:rPr lang="en-US" dirty="0"/>
              <a:t>, </a:t>
            </a:r>
            <a:r>
              <a:rPr lang="en-US" dirty="0">
                <a:hlinkClick r:id="rId30" action="ppaction://hlinkfile"/>
              </a:rPr>
              <a:t>yellow pine chipmunk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 err="1">
                <a:hlinkClick r:id="rId31" action="ppaction://hlinkfile"/>
              </a:rPr>
              <a:t>redtail</a:t>
            </a:r>
            <a:r>
              <a:rPr lang="en-US" dirty="0">
                <a:hlinkClick r:id="rId31" action="ppaction://hlinkfile"/>
              </a:rPr>
              <a:t> chipmunk</a:t>
            </a:r>
            <a:r>
              <a:rPr lang="en-US" dirty="0"/>
              <a:t>, </a:t>
            </a:r>
            <a:r>
              <a:rPr lang="en-US" dirty="0">
                <a:hlinkClick r:id="rId28" action="ppaction://hlinkfile"/>
              </a:rPr>
              <a:t>beaver</a:t>
            </a:r>
            <a:r>
              <a:rPr lang="en-US" dirty="0"/>
              <a:t>, </a:t>
            </a:r>
            <a:r>
              <a:rPr lang="en-US" dirty="0">
                <a:hlinkClick r:id="rId32" action="ppaction://hlinkfile"/>
              </a:rPr>
              <a:t>northern bog lemming</a:t>
            </a:r>
            <a:r>
              <a:rPr lang="en-US" dirty="0"/>
              <a:t>, and </a:t>
            </a:r>
            <a:r>
              <a:rPr lang="en-US" dirty="0" err="1">
                <a:hlinkClick r:id="rId33" action="ppaction://hlinkfile"/>
              </a:rPr>
              <a:t>pika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7104" y="5040868"/>
            <a:ext cx="643195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Birds: Many various of predatory and non predatory birds live here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7104" y="5715000"/>
            <a:ext cx="700788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Fish: Many species of fish live in the waterways, including several species</a:t>
            </a:r>
          </a:p>
          <a:p>
            <a:r>
              <a:rPr lang="en-US" dirty="0" smtClean="0"/>
              <a:t> of salmon that come to these areas to spawn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38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Lac Beauvert in Jasper National Par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475" y="0"/>
            <a:ext cx="92811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528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err="1"/>
              <a:t>Montane</a:t>
            </a:r>
            <a:r>
              <a:rPr lang="en-US" dirty="0"/>
              <a:t> Cordillera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676400"/>
            <a:ext cx="254088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7. Human Features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81000" y="5257800"/>
            <a:ext cx="73152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These human activities are have harmful effects on the ecosystem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00640" y="2711011"/>
            <a:ext cx="369036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/>
              <a:t>Major Human Activities: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254318" y="3450066"/>
            <a:ext cx="221592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Cattle Grazing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673215" y="4114800"/>
            <a:ext cx="1378134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Forestry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976808" y="4114800"/>
            <a:ext cx="120257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Mining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907815" y="3450066"/>
            <a:ext cx="134056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Tourism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170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3.bp.blogspot.com/_hiUJJobB8kc/TCEHv5GYG1I/AAAAAAAABiI/jz3e83IrtNM/s1600/atlantic-ocean_6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582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Atlantic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3581400"/>
            <a:ext cx="181004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1. Landforms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81000" y="1905506"/>
            <a:ext cx="82296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his </a:t>
            </a:r>
            <a:r>
              <a:rPr lang="en-US" sz="2400" dirty="0" err="1"/>
              <a:t>ecozone</a:t>
            </a:r>
            <a:r>
              <a:rPr lang="en-US" sz="2400" dirty="0"/>
              <a:t> only touches land at the southern coast of New Brunswick and Nova Scotia and the eastern coast of Nova Scotia and Newfoundland.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4267200"/>
            <a:ext cx="83058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Most of the </a:t>
            </a:r>
            <a:r>
              <a:rPr lang="en-US" sz="2400" dirty="0" err="1"/>
              <a:t>ecozone</a:t>
            </a:r>
            <a:r>
              <a:rPr lang="en-US" sz="2400" dirty="0"/>
              <a:t> is thousands of </a:t>
            </a:r>
            <a:r>
              <a:rPr lang="en-US" sz="2400" dirty="0" smtClean="0"/>
              <a:t>meters </a:t>
            </a:r>
            <a:r>
              <a:rPr lang="en-US" sz="2400" dirty="0"/>
              <a:t>deep, although the famous Grand Banks off of Newfoundland average only 150 </a:t>
            </a:r>
            <a:r>
              <a:rPr lang="en-US" sz="2400" dirty="0" smtClean="0"/>
              <a:t>meters </a:t>
            </a:r>
            <a:r>
              <a:rPr lang="en-US" sz="2400" dirty="0"/>
              <a:t>over large areas</a:t>
            </a:r>
          </a:p>
        </p:txBody>
      </p:sp>
    </p:spTree>
    <p:extLst>
      <p:ext uri="{BB962C8B-B14F-4D97-AF65-F5344CB8AC3E}">
        <p14:creationId xmlns:p14="http://schemas.microsoft.com/office/powerpoint/2010/main" val="360252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6" grpId="0" animBg="1"/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.thestar.com/images/fb/5b/5b94e78c48fda00bb500944179aa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94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The Atlantic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752600"/>
            <a:ext cx="195585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2.Water forms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678668"/>
            <a:ext cx="623850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This area is heavily influenced by the gulf stream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440150"/>
            <a:ext cx="8219879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The Gulf Stream brings more temperate waters to the shores</a:t>
            </a:r>
          </a:p>
          <a:p>
            <a:r>
              <a:rPr lang="en-US" sz="2400" dirty="0" smtClean="0"/>
              <a:t> of Nova Scotia, New Brunswick and Newfoundland and Labrador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648200"/>
            <a:ext cx="8527591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The Labrador Current also plays a role here, as its cool water come </a:t>
            </a:r>
          </a:p>
          <a:p>
            <a:r>
              <a:rPr lang="en-US" sz="2400" dirty="0" smtClean="0"/>
              <a:t>in from the north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995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dfo-mpo.gc.ca/oceans/publications/fedmpa-zpmfed/images/wh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658"/>
            <a:ext cx="9144000" cy="689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480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The Atlantic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905000"/>
            <a:ext cx="143359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  <a:r>
              <a:rPr lang="en-US" sz="2400" dirty="0" smtClean="0"/>
              <a:t>. Climate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57200" y="2590800"/>
            <a:ext cx="7543800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Winds coming from the </a:t>
            </a:r>
            <a:r>
              <a:rPr lang="en-US" sz="2800" dirty="0" smtClean="0"/>
              <a:t>land and </a:t>
            </a:r>
            <a:r>
              <a:rPr lang="en-US" sz="2800" dirty="0"/>
              <a:t>the warm Gulf </a:t>
            </a:r>
            <a:r>
              <a:rPr lang="en-US" sz="2800" dirty="0" smtClean="0"/>
              <a:t>Stream make </a:t>
            </a:r>
            <a:r>
              <a:rPr lang="en-US" sz="2800" dirty="0"/>
              <a:t>the Atlantic Marine </a:t>
            </a:r>
            <a:r>
              <a:rPr lang="en-US" sz="2800" dirty="0" err="1"/>
              <a:t>ecozone</a:t>
            </a:r>
            <a:r>
              <a:rPr lang="en-US" sz="2800" dirty="0"/>
              <a:t> more temperate than it would otherwise be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5429" y="4311134"/>
            <a:ext cx="758855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There is a lot of fog because warm and cool ocean currents </a:t>
            </a:r>
          </a:p>
          <a:p>
            <a:r>
              <a:rPr lang="en-US" sz="2400" dirty="0" smtClean="0"/>
              <a:t>meet there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314" y="5334000"/>
            <a:ext cx="325896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The Gulf Stream = Warm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5334000"/>
            <a:ext cx="370928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The Labrador Current = Cold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46315" y="6019799"/>
            <a:ext cx="527772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In the spring Ice Burgs can be found here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622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0.tqn.com/d/gocanada/1/0/j/E/-/-/Ocean_Quest_Cave_Adventu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657"/>
            <a:ext cx="9107531" cy="689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766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Atlantic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905000"/>
            <a:ext cx="99899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4. Soil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13657" y="2895600"/>
            <a:ext cx="68580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The soil of the fish banks found in this </a:t>
            </a:r>
            <a:r>
              <a:rPr lang="en-US" sz="2800" dirty="0" err="1" smtClean="0"/>
              <a:t>ecozone</a:t>
            </a:r>
            <a:r>
              <a:rPr lang="en-US" sz="2800" dirty="0" smtClean="0"/>
              <a:t> are rich in nutrients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89737" y="4061507"/>
            <a:ext cx="790466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Fish Bank: Area of water that is less than 250m deep.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48343" y="5029200"/>
            <a:ext cx="7787453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These nutrients are essential for fish to survive and</a:t>
            </a:r>
          </a:p>
          <a:p>
            <a:r>
              <a:rPr lang="en-US" sz="2800" dirty="0" smtClean="0"/>
              <a:t> thrive in the ocean </a:t>
            </a:r>
            <a:r>
              <a:rPr lang="en-US" sz="2800" dirty="0" err="1" smtClean="0"/>
              <a:t>ecozone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707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How do </a:t>
            </a:r>
            <a:r>
              <a:rPr lang="en-US" dirty="0" err="1"/>
              <a:t>E</a:t>
            </a:r>
            <a:r>
              <a:rPr lang="en-US" dirty="0" err="1" smtClean="0"/>
              <a:t>cozones</a:t>
            </a:r>
            <a:r>
              <a:rPr lang="en-US" dirty="0" smtClean="0"/>
              <a:t>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71600"/>
            <a:ext cx="911563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3690" y="2057400"/>
            <a:ext cx="679598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/>
              <a:t>Ecozones</a:t>
            </a:r>
            <a:r>
              <a:rPr lang="en-US" sz="2800" b="1" dirty="0" smtClean="0"/>
              <a:t> are places where systems interact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2859107"/>
            <a:ext cx="6982874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/>
              <a:t>Different combinations of systems will create </a:t>
            </a:r>
          </a:p>
          <a:p>
            <a:r>
              <a:rPr lang="en-US" sz="2800" b="1" dirty="0" smtClean="0"/>
              <a:t>different conditions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5312" y="3962400"/>
            <a:ext cx="855753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/>
              <a:t>Example: low amounts of water will create dry </a:t>
            </a:r>
            <a:r>
              <a:rPr lang="en-US" sz="2800" b="1" dirty="0" err="1" smtClean="0"/>
              <a:t>ecozones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1469" y="4648200"/>
            <a:ext cx="900522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/>
              <a:t>The specific conditions of the natural systems often tell us </a:t>
            </a:r>
          </a:p>
          <a:p>
            <a:r>
              <a:rPr lang="en-US" sz="2800" b="1" dirty="0" smtClean="0"/>
              <a:t>what human activities will be able to happen in an </a:t>
            </a:r>
            <a:r>
              <a:rPr lang="en-US" sz="2800" b="1" dirty="0" err="1" smtClean="0"/>
              <a:t>ecozone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8268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http://2.bp.blogspot.com/-IDp3yB-XG0s/UIQPNOMdkaI/AAAAAAAAAJQ/6_ZFATI25LM/s400/6a00d83452403c69e2013485e9021f970c-800w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26080"/>
            <a:ext cx="9062748" cy="68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528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Atlantic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524000"/>
            <a:ext cx="183357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5. Vegetation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533400" y="2286000"/>
            <a:ext cx="74676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Tiny aquatic organisms called phytoplankton live in the </a:t>
            </a:r>
            <a:r>
              <a:rPr lang="en-US" sz="2800" dirty="0" smtClean="0"/>
              <a:t>ocean.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11628" y="3810000"/>
            <a:ext cx="74676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Giant kelp and seaweed are </a:t>
            </a:r>
            <a:r>
              <a:rPr lang="en-US" sz="2800" dirty="0" smtClean="0"/>
              <a:t>common in </a:t>
            </a:r>
            <a:r>
              <a:rPr lang="en-US" sz="2800" dirty="0"/>
              <a:t>intertidal zones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22514" y="5373707"/>
            <a:ext cx="74676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S</a:t>
            </a:r>
            <a:r>
              <a:rPr lang="en-US" sz="2800" dirty="0" smtClean="0"/>
              <a:t>alt </a:t>
            </a:r>
            <a:r>
              <a:rPr lang="en-US" sz="2800" dirty="0"/>
              <a:t>marshes that are found at the water’s edge contain </a:t>
            </a:r>
            <a:r>
              <a:rPr lang="en-US" sz="2800" dirty="0" smtClean="0"/>
              <a:t>many plant </a:t>
            </a:r>
            <a:r>
              <a:rPr lang="en-US" sz="2800" dirty="0"/>
              <a:t>species </a:t>
            </a:r>
          </a:p>
        </p:txBody>
      </p:sp>
    </p:spTree>
    <p:extLst>
      <p:ext uri="{BB962C8B-B14F-4D97-AF65-F5344CB8AC3E}">
        <p14:creationId xmlns:p14="http://schemas.microsoft.com/office/powerpoint/2010/main" val="341109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 animBg="1"/>
      <p:bldP spid="4" grpId="0" animBg="1"/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fiskeri.no/english/Wolffish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657"/>
            <a:ext cx="9187540" cy="689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766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The Atlantic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144494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6. Wildlife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57200" y="2296333"/>
            <a:ext cx="73152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Marine mammals, </a:t>
            </a:r>
            <a:r>
              <a:rPr lang="en-US" dirty="0" smtClean="0">
                <a:solidFill>
                  <a:schemeClr val="bg1"/>
                </a:solidFill>
              </a:rPr>
              <a:t>like seals, porpoise, dolphins, orca, and many whales are found here.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412671"/>
            <a:ext cx="728494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Birds found in the area include </a:t>
            </a:r>
            <a:r>
              <a:rPr lang="en-US" dirty="0"/>
              <a:t>northern fulmar, greater shearwater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/>
              <a:t>dovekie, </a:t>
            </a:r>
            <a:r>
              <a:rPr lang="en-US" dirty="0" smtClean="0"/>
              <a:t>murre, petrel, </a:t>
            </a:r>
            <a:r>
              <a:rPr lang="en-US" dirty="0"/>
              <a:t>tern, </a:t>
            </a:r>
            <a:r>
              <a:rPr lang="en-US" dirty="0" smtClean="0"/>
              <a:t>eider, kittiwakes</a:t>
            </a:r>
            <a:r>
              <a:rPr lang="en-US" dirty="0"/>
              <a:t>, puffins, cormorants and gulls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790105"/>
            <a:ext cx="694497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Many species of fish including cod, herring, hake, halibut are found here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606925"/>
            <a:ext cx="698351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Many crustaceans and invertebrates can be found in the Atlantic </a:t>
            </a:r>
            <a:r>
              <a:rPr lang="en-US" dirty="0" err="1"/>
              <a:t>E</a:t>
            </a:r>
            <a:r>
              <a:rPr lang="en-US" dirty="0" err="1" smtClean="0"/>
              <a:t>cozone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81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newfoundlandtours.com/images/Hibernia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276" y="-3406"/>
            <a:ext cx="4419600" cy="682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670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The Atlantic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600200"/>
            <a:ext cx="254088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7. Human Features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46314" y="2286000"/>
            <a:ext cx="747848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The Grand Banks lie here off the Newfoundland coast.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46314" y="2841954"/>
            <a:ext cx="812882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European settlers said there was so much fish that boats would </a:t>
            </a:r>
          </a:p>
          <a:p>
            <a:r>
              <a:rPr lang="en-US" sz="2400" smtClean="0"/>
              <a:t>Be slowed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39944" y="3810000"/>
            <a:ext cx="695190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Overfishing has destroyed much of the fish population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39944" y="4491510"/>
            <a:ext cx="413420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In 1992 Cod fishing was banned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39945" y="5142697"/>
            <a:ext cx="576023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Since 1992 other species have been targeted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39945" y="5828498"/>
            <a:ext cx="7129259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Today oil and gas fields are exploited the help meet the </a:t>
            </a:r>
          </a:p>
          <a:p>
            <a:r>
              <a:rPr lang="en-US" sz="2400" dirty="0" smtClean="0"/>
              <a:t>needs of the people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28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162"/>
            <a:ext cx="9144000" cy="1417638"/>
          </a:xfr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Differences between </a:t>
            </a:r>
            <a:r>
              <a:rPr lang="en-US" dirty="0" err="1" smtClean="0"/>
              <a:t>Ecozones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3658" y="1828800"/>
            <a:ext cx="383406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smtClean="0"/>
              <a:t>Ecozone </a:t>
            </a:r>
            <a:r>
              <a:rPr lang="en-US" sz="2800" dirty="0" smtClean="0"/>
              <a:t>vary in terms of: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514599" y="2786390"/>
            <a:ext cx="223804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1. Biodiversity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514599" y="3624237"/>
            <a:ext cx="6225807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2. The variety of ecosystems  within them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4505980"/>
            <a:ext cx="624632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3. Their boundaries and transitional areas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110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886"/>
            <a:ext cx="9140158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015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1447800"/>
            <a:ext cx="7037889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Biodiversity: The variety of life found in an area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2362200"/>
            <a:ext cx="486370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This includes plants and animals</a:t>
            </a:r>
            <a:endParaRPr lang="en-US" sz="2800" dirty="0"/>
          </a:p>
        </p:txBody>
      </p:sp>
      <p:pic>
        <p:nvPicPr>
          <p:cNvPr id="7172" name="Picture 4" descr="http://images.nationalgeographic.com/wpf/media-live/photos/000/001/cache/high-sierra-tundra_190_600x4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0159"/>
            <a:ext cx="4724400" cy="364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thecanadianencyclopedia.com/media/boreal-shield-26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10160"/>
            <a:ext cx="4415758" cy="362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6"/>
          <p:cNvSpPr/>
          <p:nvPr/>
        </p:nvSpPr>
        <p:spPr>
          <a:xfrm>
            <a:off x="2667000" y="3048000"/>
            <a:ext cx="3625625" cy="14097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How might these two areas diverse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741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52776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676400"/>
            <a:ext cx="80772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u="sng" dirty="0" smtClean="0"/>
              <a:t>Ecosystem:  </a:t>
            </a:r>
            <a:r>
              <a:rPr lang="en-US" sz="2800" dirty="0" smtClean="0"/>
              <a:t>A community of plants and animals that interact with one another and with their environment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409700" y="3581400"/>
            <a:ext cx="61722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Different </a:t>
            </a:r>
            <a:r>
              <a:rPr lang="en-US" sz="2800" dirty="0" err="1" smtClean="0"/>
              <a:t>ecozones</a:t>
            </a:r>
            <a:r>
              <a:rPr lang="en-US" sz="2800" dirty="0" smtClean="0"/>
              <a:t> will have different groups of plants and animals interacting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994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Boundaries and 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53976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1172" y="1471587"/>
            <a:ext cx="877163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u="sng" dirty="0" smtClean="0"/>
              <a:t>Boundaries:</a:t>
            </a:r>
            <a:r>
              <a:rPr lang="en-US" sz="2400" dirty="0" smtClean="0"/>
              <a:t> The line on a map that separates one area from another</a:t>
            </a:r>
            <a:endParaRPr lang="en-US" sz="24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055350" y="2590800"/>
            <a:ext cx="7043275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In reality there are no lines that mark the regions there</a:t>
            </a:r>
          </a:p>
          <a:p>
            <a:r>
              <a:rPr lang="en-US" sz="2400" dirty="0" smtClean="0"/>
              <a:t> are transition zones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35478" y="4232701"/>
            <a:ext cx="8727326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u="sng" dirty="0" smtClean="0"/>
              <a:t>Transition Zone:</a:t>
            </a:r>
            <a:r>
              <a:rPr lang="en-US" sz="2400" b="1" dirty="0" smtClean="0"/>
              <a:t> </a:t>
            </a:r>
            <a:r>
              <a:rPr lang="en-US" sz="2400" dirty="0" smtClean="0"/>
              <a:t>The area or boundary where one </a:t>
            </a:r>
            <a:r>
              <a:rPr lang="en-US" sz="2400" dirty="0" err="1" smtClean="0"/>
              <a:t>ecozone</a:t>
            </a:r>
            <a:r>
              <a:rPr lang="en-US" sz="2400" dirty="0" smtClean="0"/>
              <a:t> gradually</a:t>
            </a:r>
          </a:p>
          <a:p>
            <a:r>
              <a:rPr lang="en-US" sz="2400" dirty="0" smtClean="0"/>
              <a:t> blends into the next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105228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2321</Words>
  <Application>Microsoft Office PowerPoint</Application>
  <PresentationFormat>On-screen Show (4:3)</PresentationFormat>
  <Paragraphs>312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Arial</vt:lpstr>
      <vt:lpstr>Calibri</vt:lpstr>
      <vt:lpstr>Office Theme</vt:lpstr>
      <vt:lpstr>PowerPoint Presentation</vt:lpstr>
      <vt:lpstr>What is an Ecozone?</vt:lpstr>
      <vt:lpstr>Characteristics of Ecozones</vt:lpstr>
      <vt:lpstr>Characteristics of Ecozones</vt:lpstr>
      <vt:lpstr>How do Ecozones Work?</vt:lpstr>
      <vt:lpstr>Differences between Ecozones</vt:lpstr>
      <vt:lpstr>Biodiversity</vt:lpstr>
      <vt:lpstr>Ecosystems</vt:lpstr>
      <vt:lpstr>Boundaries and Transitions</vt:lpstr>
      <vt:lpstr>Canada’s Diverse Ecozones</vt:lpstr>
      <vt:lpstr>The Boreal Shield</vt:lpstr>
      <vt:lpstr>The Boreal Shield</vt:lpstr>
      <vt:lpstr>The Boreal Shield</vt:lpstr>
      <vt:lpstr>The Boreal Shield</vt:lpstr>
      <vt:lpstr>The Boreal Shield</vt:lpstr>
      <vt:lpstr>The Boreal Shield</vt:lpstr>
      <vt:lpstr>The Boreal Shield</vt:lpstr>
      <vt:lpstr>The Southern Arctic</vt:lpstr>
      <vt:lpstr>The Southern Arctic</vt:lpstr>
      <vt:lpstr>The Southern Arctic</vt:lpstr>
      <vt:lpstr>The Southern Arctic</vt:lpstr>
      <vt:lpstr>The Southern Arctic</vt:lpstr>
      <vt:lpstr>The Southern Arctic</vt:lpstr>
      <vt:lpstr>The Southern Arctic</vt:lpstr>
      <vt:lpstr>The Prairie</vt:lpstr>
      <vt:lpstr>The Prairie</vt:lpstr>
      <vt:lpstr>The Prairie</vt:lpstr>
      <vt:lpstr>The Prairie</vt:lpstr>
      <vt:lpstr>The Prairie</vt:lpstr>
      <vt:lpstr>The Prairie</vt:lpstr>
      <vt:lpstr>The Prairie</vt:lpstr>
      <vt:lpstr>Mixedwood Plains</vt:lpstr>
      <vt:lpstr>Mixedwood Plains</vt:lpstr>
      <vt:lpstr>Mixedwood Plains</vt:lpstr>
      <vt:lpstr>Mixedwood Plains</vt:lpstr>
      <vt:lpstr>Mixedwood Plains</vt:lpstr>
      <vt:lpstr>Mixedwood Plains</vt:lpstr>
      <vt:lpstr>Mixedwood Plains</vt:lpstr>
      <vt:lpstr>The Montane Cordillera</vt:lpstr>
      <vt:lpstr>The Montane Cordillera</vt:lpstr>
      <vt:lpstr>The Montane Cordillera</vt:lpstr>
      <vt:lpstr>The Montane Cordillera</vt:lpstr>
      <vt:lpstr>The Montane Cordillera</vt:lpstr>
      <vt:lpstr>The Montane Cordillera</vt:lpstr>
      <vt:lpstr>The Montane Cordillera</vt:lpstr>
      <vt:lpstr>The Atlantic</vt:lpstr>
      <vt:lpstr>The Atlantic</vt:lpstr>
      <vt:lpstr>The Atlantic</vt:lpstr>
      <vt:lpstr>The Atlantic</vt:lpstr>
      <vt:lpstr>The Atlantic</vt:lpstr>
      <vt:lpstr>The Atlantic</vt:lpstr>
      <vt:lpstr>The Atlantic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Tucker</dc:creator>
  <cp:lastModifiedBy>Robert Tucker</cp:lastModifiedBy>
  <cp:revision>62</cp:revision>
  <dcterms:created xsi:type="dcterms:W3CDTF">2006-08-16T00:00:00Z</dcterms:created>
  <dcterms:modified xsi:type="dcterms:W3CDTF">2016-11-02T13:26:00Z</dcterms:modified>
</cp:coreProperties>
</file>