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3" r:id="rId4"/>
    <p:sldId id="258" r:id="rId5"/>
    <p:sldId id="262" r:id="rId6"/>
    <p:sldId id="263" r:id="rId7"/>
    <p:sldId id="276" r:id="rId8"/>
    <p:sldId id="259" r:id="rId9"/>
    <p:sldId id="264" r:id="rId10"/>
    <p:sldId id="265" r:id="rId11"/>
    <p:sldId id="267" r:id="rId12"/>
    <p:sldId id="268" r:id="rId13"/>
    <p:sldId id="266" r:id="rId14"/>
    <p:sldId id="277" r:id="rId15"/>
    <p:sldId id="278" r:id="rId16"/>
    <p:sldId id="274" r:id="rId17"/>
    <p:sldId id="281" r:id="rId18"/>
    <p:sldId id="282" r:id="rId19"/>
    <p:sldId id="260" r:id="rId20"/>
    <p:sldId id="275" r:id="rId21"/>
    <p:sldId id="269" r:id="rId22"/>
    <p:sldId id="261" r:id="rId23"/>
    <p:sldId id="279" r:id="rId24"/>
    <p:sldId id="283" r:id="rId25"/>
    <p:sldId id="280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Supply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Demand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15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smooth val="0"/>
        <c:axId val="324261496"/>
        <c:axId val="244294048"/>
      </c:lineChart>
      <c:catAx>
        <c:axId val="324261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Quantity</a:t>
                </a:r>
              </a:p>
            </c:rich>
          </c:tx>
          <c:layout>
            <c:manualLayout>
              <c:xMode val="edge"/>
              <c:yMode val="edge"/>
              <c:x val="0.40174032152230971"/>
              <c:y val="0.9094530019685040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44294048"/>
        <c:crosses val="autoZero"/>
        <c:auto val="1"/>
        <c:lblAlgn val="ctr"/>
        <c:lblOffset val="100"/>
        <c:noMultiLvlLbl val="0"/>
      </c:catAx>
      <c:valAx>
        <c:axId val="244294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Price</a:t>
                </a:r>
              </a:p>
            </c:rich>
          </c:tx>
          <c:layout>
            <c:manualLayout>
              <c:xMode val="edge"/>
              <c:yMode val="edge"/>
              <c:x val="8.3333333333333471E-3"/>
              <c:y val="0.340813730314961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4261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C3E59-3D73-4E39-8E59-B57DBE6377BF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59669-7A82-4990-9905-54A4C05784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6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03397-FA57-4D94-A17A-CBB8351F7852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03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a/url?sa=i&amp;rct=j&amp;q=canadian+economy&amp;source=images&amp;cd=&amp;cad=rja&amp;docid=a_YJJtT5-rpNkM&amp;tbnid=UcPs7qoaj6iZnM:&amp;ved=0CAUQjRw&amp;url=http://vanavilfm.com/%E0%AE%95%E0%AE%A9%E0%AE%9F%E0%AE%BE%E0%AE%B5%E0%AE%BF%E0%AE%A9%E0%AF%8D-%E0%AE%AA%E0%AF%8A%E0%AE%B0%E0%AF%81%E0%AE%B3%E0%AE%BE%E0%AE%A4%E0%AE%BE%E0%AE%B0%E0%AE%AE%E0%AF%8D-%E0%AE%A4%E0%AE%BF%E0%AE%9F/canadian-economy/&amp;ei=agk2UafwMPS10QHdnYH4CQ&amp;bvm=bv.43148975,d.dmQ&amp;psig=AFQjCNEWIAtNCxtREIRLRAnJ2zuD9fwRBA&amp;ust=136258224643370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PEI+potato+farm&amp;source=images&amp;cd=&amp;cad=rja&amp;docid=BrRRHD4sE-l7bM&amp;tbnid=eqPxLXp74fERBM:&amp;ved=0CAUQjRw&amp;url=http://thebovine.wordpress.com/2008/11/13/could-pesticides-give-farmers-cancer-or-do-they-kill-only-weeds-and-bugs/&amp;ei=H3k3Uf6xGKHH0wHypoHIDg&amp;bvm=bv.43287494,d.eWU&amp;psig=AFQjCNHT9QyAvCpGgiqW_0U3BPa9dNIo6Q&amp;ust=13626763584336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a/url?sa=i&amp;rct=j&amp;q=pei+specialization&amp;source=images&amp;cd=&amp;cad=rja&amp;docid=es4vdR2h8e649M&amp;tbnid=cm6fxnrCqJ4-9M:&amp;ved=0CAUQjRw&amp;url=http://www.upei.ca/iis/rep_agri_1&amp;ei=6Hc3UYz1KKig2QXV6ICIDg&amp;bvm=bv.43287494,d.eWU&amp;psig=AFQjCNHmEjK3h2T7Z9up7Qx-Im01EiQbFQ&amp;ust=136267600867124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PEI+potato+farm&amp;source=images&amp;cd=&amp;cad=rja&amp;docid=yCEqq_ZdUQ1E2M&amp;tbnid=Nl-N2QpBF0injM:&amp;ved=0CAUQjRw&amp;url=http://myweeview.com/2011/07/lays-a-day-at-a-potato-farm/&amp;ei=i3k3UczBB8ip0AGPtICoAQ&amp;bvm=bv.43287494,d.eWU&amp;psig=AFQjCNHT9QyAvCpGgiqW_0U3BPa9dNIo6Q&amp;ust=1362676358433688" TargetMode="External"/><Relationship Id="rId3" Type="http://schemas.openxmlformats.org/officeDocument/2006/relationships/image" Target="../media/image11.gif"/><Relationship Id="rId7" Type="http://schemas.openxmlformats.org/officeDocument/2006/relationships/image" Target="../media/image13.jpeg"/><Relationship Id="rId2" Type="http://schemas.openxmlformats.org/officeDocument/2006/relationships/hyperlink" Target="http://www.google.ca/url?sa=i&amp;rct=j&amp;q=PEI+potato+farm&amp;source=images&amp;cd=&amp;cad=rja&amp;docid=MIzngXxVgtoogM&amp;tbnid=Oh216MXbXTgWFM:&amp;ved=0CAUQjRw&amp;url=http://www.potatopro.com/Lists/News/DispForm.aspx?ID=5178&amp;ei=X3k3Ub7kFaHi0gHy1YHQBA&amp;bvm=bv.43287494,d.eWU&amp;psig=AFQjCNHT9QyAvCpGgiqW_0U3BPa9dNIo6Q&amp;ust=13626763584336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PEI+potato+farm&amp;source=images&amp;cd=&amp;cad=rja&amp;docid=vXO-x0C6oETiSM&amp;tbnid=1LFZjf33RrQ3fM:&amp;ved=0CAUQjRw&amp;url=http://www.globalmaritimes.com/potatoes+still+peis+bread+and+butter+industry+tops+1+billion+annually/6442589503/story.html&amp;ei=e3k3UdCiBKW10AGLmYDYDA&amp;bvm=bv.43287494,d.eWU&amp;psig=AFQjCNHT9QyAvCpGgiqW_0U3BPa9dNIo6Q&amp;ust=1362676358433688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a/url?sa=i&amp;rct=j&amp;q=PEI+potato+farm&amp;source=images&amp;cd=&amp;cad=rja&amp;docid=JXQbHx6M_a_cSM&amp;tbnid=brRcOLx4yLpHTM:&amp;ved=0CAUQjRw&amp;url=http://davidlansing.com/the-potato-hall-of-fame/&amp;ei=a3k3UfPkD8Wq0AGu6YC4Bw&amp;bvm=bv.43287494,d.eWU&amp;psig=AFQjCNHT9QyAvCpGgiqW_0U3BPa9dNIo6Q&amp;ust=1362676358433688" TargetMode="Externa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a/url?sa=i&amp;rct=j&amp;q=Saskatchewan+agriculture+products+percentage&amp;source=images&amp;cd=&amp;cad=rja&amp;docid=7Kf8rbwvdTjYHM&amp;tbnid=OpTKHq9rLAly6M:&amp;ved=0CAUQjRw&amp;url=http://www.ats-sea.agr.gc.ca/exp/5489-eng.htm&amp;ei=HHs3UYzAOOit0AHF44GgCQ&amp;bvm=bv.43287494,d.eWU&amp;psig=AFQjCNHmRntRhILqJl-k9hcovNVGSjD3iA&amp;ust=136267684399864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canadian+economy&amp;source=images&amp;cd=&amp;cad=rja&amp;docid=a_YJJtT5-rpNkM&amp;tbnid=UcPs7qoaj6iZnM:&amp;ved=0CAUQjRw&amp;url=http://www.financialpost.com/story.html?id=670242&amp;ei=3gk2Uab7Oea40gGJ5oHYAw&amp;bvm=bv.43148975,d.dmQ&amp;psig=AFQjCNEWIAtNCxtREIRLRAnJ2zuD9fwRBA&amp;ust=136258224643370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Supply+demand+comic&amp;source=images&amp;cd=&amp;cad=rja&amp;docid=MTmdkoi75izDPM&amp;tbnid=VIAw5zgJypaX-M:&amp;ved=0CAUQjRw&amp;url=http://www.kamikazemonkeys.com/2008/05/13/supply-and-demand/&amp;ei=pkA2UaPoGa2G0QGl_IGIBw&amp;bvm=bv.43148975,d.dmQ&amp;psig=AFQjCNGnv8bj2ONYHE_6xVc3hTn7EIJEaw&amp;ust=1362596387176270" TargetMode="External"/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hyperlink" Target="http://www.google.ca/url?sa=i&amp;rct=j&amp;q=Supply+demand+cartoon&amp;source=images&amp;cd=&amp;cad=rja&amp;docid=0ibpYp5PM1aXXM&amp;tbnid=-50bqPJKipmZ5M:&amp;ved=0CAUQjRw&amp;url=http://www.tutor2u.net/blog/index.php/economics/comments/great-supply-and-demand-starter-cartoons/&amp;ei=zjk2UcikEsi30gHw7oDgCg&amp;bvm=bv.43148975,d.dmQ&amp;psig=AFQjCNEJNMHaItKfyn-pQ70KC9xN7o7cEQ&amp;ust=13625946306810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Supply+demand+cartoon&amp;source=images&amp;cd=&amp;cad=rja&amp;docid=76KCkB4itEbGVM&amp;tbnid=Avtao6ecqiJU5M:&amp;ved=0CAUQjRw&amp;url=http://economicseducationhs.blogspot.com/2012/10/elasticity-of-demand.html&amp;ei=M0A2UbKyNrTy0wHVzYCIDw&amp;bvm=bv.43148975,d.dmQ&amp;psig=AFQjCNEJNMHaItKfyn-pQ70KC9xN7o7cEQ&amp;ust=1362594630681084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google.ca/url?sa=i&amp;rct=j&amp;q=Supply+demand+cartoon&amp;source=images&amp;cd=&amp;cad=rja&amp;docid=TYzw_akcB8USqM&amp;tbnid=8d-UNUrRCkskcM:&amp;ved=0CAUQjRw&amp;url=http://www.cooperativeindividualism.org/political-economy-of-calvin-and-hobbes-5.html&amp;ei=Uj82Ud7GKIix0AHCn4C4Dg&amp;bvm=bv.43148975,d.dmQ&amp;psig=AFQjCNEJNMHaItKfyn-pQ70KC9xN7o7cEQ&amp;ust=1362594630681084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need+want+cartoon&amp;source=images&amp;cd=&amp;cad=rja&amp;docid=0rbvHC9m_NzvEM&amp;tbnid=RD2aGgKJ8Ugs5M:&amp;ved=0CAUQjRw&amp;url=http://www.condenaststore.com/-sp/You-want-a-bicycle-you-don-t-need-a-bicycle-Cartoon-Prints_i8640927_.htm&amp;ei=_jQ2UfzcBIPf0gHPnoDACA&amp;bvm=bv.43148975,d.dmQ&amp;psig=AFQjCNEyQy7tBreockTvrltaGkXc_3rdnQ&amp;ust=13625933668726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anavilfm.com/wp-content/uploads/2012/11/canadian-econom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771"/>
            <a:ext cx="7239000" cy="45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609029"/>
            <a:ext cx="7239000" cy="13567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Canadian Geography 1202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954486"/>
            <a:ext cx="71628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Economic Issues in Canadian Geography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hebovine.files.wordpress.com/2008/11/1112pesticides364big.jpg?w=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07432"/>
            <a:ext cx="876482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 of Specialization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706163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Prince Edward Island has a highly specialized agricultural sector.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418866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They grow mostly one crop, potatoes</a:t>
            </a:r>
            <a:endParaRPr lang="en-US" sz="2400" dirty="0"/>
          </a:p>
        </p:txBody>
      </p:sp>
      <p:pic>
        <p:nvPicPr>
          <p:cNvPr id="2050" name="Picture 2" descr="http://www.upei.ca/iis/files/iis/agri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09159"/>
            <a:ext cx="5334000" cy="32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230" y="3048000"/>
            <a:ext cx="848966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Specializing in growing potatoes has helped the provincial economy succeed.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80344"/>
            <a:ext cx="3374571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They can use the profit form </a:t>
            </a:r>
          </a:p>
          <a:p>
            <a:r>
              <a:rPr lang="en-US" sz="2400" dirty="0" smtClean="0"/>
              <a:t>Growing potatoes to trade to </a:t>
            </a:r>
          </a:p>
          <a:p>
            <a:r>
              <a:rPr lang="en-US" sz="2400" dirty="0" smtClean="0"/>
              <a:t>Meet their other needs and </a:t>
            </a:r>
          </a:p>
          <a:p>
            <a:r>
              <a:rPr lang="en-US" sz="2400" dirty="0" smtClean="0"/>
              <a:t>wants</a:t>
            </a:r>
          </a:p>
        </p:txBody>
      </p:sp>
    </p:spTree>
    <p:extLst>
      <p:ext uri="{BB962C8B-B14F-4D97-AF65-F5344CB8AC3E}">
        <p14:creationId xmlns:p14="http://schemas.microsoft.com/office/powerpoint/2010/main" val="18637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BQUExQWFRUVFR0ZFxQUGRUYGBweGBgWGCEdFhsXHCYfHSAmHBgXHy8gIycpLCw4GB4xNTAqNSYrLCkBCQoKDgwOGg8PGiwkHyUuKSwqLCwyKi01LC0tLTQsMiosLCw1LC8pLyosLSwuKiwsKSwsKiwwKSwpLiwsLywsLP/AABEIALQAoAMBIgACEQEDEQH/xAAcAAACAwEBAQEAAAAAAAAAAAAABgMEBQcCAQj/xABKEAACAQMCAwYCBAkHCwUAAAABAgMABBESIQUTMQYiQVFhcTKBBxRCkSNSU2JygqGxwRUkM0OS0eEXJTRUY3OTorLC8BZks9Li/8QAGgEBAAMBAQEAAAAAAAAAAAAAAAECAwQFBv/EADARAAIBAgUBBQgDAQEAAAAAAAABAgMRBBIhMUFRBWFxobETIjKBkcHR8CNS8eHC/9oADAMBAAIRAxEAPwDuNFFFAFFFFAFFFFAFZfFu0cUDpGdUk0gJSCIapGA8SOirnbWxC+tVuM8ZkMotbUAzsMvIRqjgQ5w8gyMscELHkFsZ2AJpbtrgrrhsTkkkXPEpRrZ5ASCIgRiRgdXlHHsAD0EpNuyIlJRV2aV/xSdUMl5cw8Pjb4I00yTexkkyhb81EOM9TWItxaPuZ+LTfnA3aA+oCBBj2FSfyOYmHKTmTEEtdXLF2+b7sTn7ChVA8q07S0ZFwzl2ySWbA6nOwGwA6AfvrpjQ6s5JYn+qMu34raxuAOIX1sT0F4HMRPq1zGR/zimCPjV1BlriNbiDGoXNoG1AY6vBlifPVGW9hUDQ5GDgg9Qdx8xWfHwd4H5lm/JbxiwTbyfpxj4T+emD56ulRLDtbMmGJvpJDtYcQjnjWWJ1eNxlXU5BFWKQ7G4ZpHmtU5F2g1XXD2I0T9cPG2wycHTMo36OPxW/hHFkuYhJHnGSGVhh0ZdmR1+ywOxH8K5jr3LtFFFAFFFFAFFFFAFFFFAFFFFAFZXaLjDQRDlqJJpGEcMZONTt4seoVRl2I6BTWrSHLxUyGS/ROY2o2nD0PwsWbS0voGcElvxIcjqaA8/UzlrKJySSJOIXYJDu7gfgkI3VmUDx/BppA3YEXL/iVpYpGsssVumNMat3RhQNlA8AMff61o8M4Ylpbd5gNIaSaVttTt3pJGJ8zk+gwPCvzR2/7WvxO+Lrkxg8u3jAOdOdtvxmO59wPCtVLItNzFxzvXY652e+lW2me4FxJBAscmmJtbNzF73e3Hou48/Stv8AygcN/wBdg+8/3VyO4+jNhb8kcv64gLsiurSbJrKlQdhp2GATkZzhtudVWGIctg6ET9RDt1Yt3YbhJ5DskMWS7t4Ku3j5nYbk9KpcEF3BM7XOho5W/CFZFbkuSAoYbaQQVXHoD4bqX0N9n4LONeIXkiRPLqFsJDp7owGcA9c5wPT3roFr2dtLDnyTTLy7nKESaVUhmkkIbHxk627x3x8zXJVxklPTjzLxoRs0e+0EEepCJOXdIcwOqszgk7hkTdo204YHbAzsQCIoOKlCb9I9DBuXxK2BzpK4HOGOpRcNqwNcZz1UVqcAI7yd0tpVklGDzoiMRuW6sVHdJPoftCoONw/VZlvAoKMBFdjziJwshHQ8tm3z9hn8hXW5KazIrBOPujajggEEEEZBG4IPlXqlrsu4t5ZOHnOIlEluW3zAxwFB6/g3ym/gY/OmWqGoUUUUAUUUUAUUUUAUUUUBg9sr50txHF/TXLiCM/il86n/AFIw7/qiqXDbBJL7CYEHDoxDEg6CV0Gon9CExoP949HEOJD+UJXbHJ4fal2J/KTZP3rDGf8AjVzThHaK8ijwJmUuzSOAF+OQl26jPU4+Qrow+HlXbUeDkxWLp4ZJz5Nj6c+0E5QcPtYZHMi65mSN27oYaVBUeJGT8h41y/sDwG7h4naObWYAToCZIJCoBIBO64GAc58OvhT+095e85PrRRmijTmae8Fe5RSFKFcdVOd+mNs5r2v0NXRlZP5VnwEVs6ZMnUzgjHO8NI3z4+lceKfsZypza8+n/TfD1FWpqpHZjRZ9lrheOvdlByWBAfO/9Hp6Z8/SuLcV4FNJxWWS4tJ+QbljJyoWQFQ53BK6Rkbk+pNbHaDsnNZyFZL+4capFUoWB/BxiTLBpcDIyNieg+Wvwz6N7h7eW4biUxWIk8siQ6ggDYYmXAz06GuePuLM3xbk33Hf6Seyc919WFtGrCIOCMhQM8rSF3H4pHkMVd+kPs9NdWccUKBmVwSCcDARl8xncil/6X+0NxbS24gmaMMMMA2kHLn9u1e/pM4/cW9jaPDMyOyEs2rGo8uM94+O5Jrngp2ha3NiXbUZru2eG1tCEzcRGNEUMoGXAVkdtxpIyD13CkdBTVcWayIyOMq6lWB8QwII+4mkPjd/IODW8oc83MDa+pzqG9LH/q++/wBYf/k/+tet2dhJ1qcmns2jzsZjqeGmoyT1Vxp5r29ujE65eFT8uQ/aa2cAZPmeS0ch8zDXQRXI+xvFnk4kVuHLi7gaFg2O8Uyy5wNzoMwp77DXTNaCKQ5ltna3kJ6kwnSrH9JND/rVetSdKbhI2oV414KcdhhooorI3CivhOKzrftBDI+mJ+ac4LRAug2z3nXuj76A0qKKKAKKKp8YvOVbzS/k4nf+ypb+FAc77Q3vM4dMV2N/xAx6v9nGxTPqDHbn+1WGvB/Nz64AHtjP8etWO1ycm04VaeKW5lcfnBI0yfdpXpfvZmLBSTpCjA++sp1K8XalPKnvY8PtCUZTd43yq/1dvwMFrZ8osUY99VDaic9yRZMqVwQSVxn7vWxacQcNGXkuc5xKwZ91USdMHpqII96V7udu6mTp0Zx65xXy4nYKiAnSQSR7af7648lSWs5Xb6k0cXUpe5GKtlzff8mhxO3lmWLBOsc0u0wLZMkQQblWz3v2D77vPcIFUzhWD8xVLBSSMLkZ3/8AM1hSzssaqCQGbcfImhp2SLukjU4Bx5b1dqeW2mjNY4+pJxWVe8m/pf8AA/8AaSPh1+yNPziUyF0q4HXO+3Woe0zWd3FFE0csoiGBljGANIXvFgSScDw8+lIyzskTMpIOQPkSBRFMyRyMpwQvWs3RmtpbbCHaFWpkSivfdvT8oceK3xltEtUQRomnDO3MbuHIBAC/M5/wzYuFRgYK6iepbc7eXl8qwbWQjUwJyFJz64JrxYXBLg5ZnPgoZ3JPkq5JqXTrZcinpvZdTjlXlWtUcbu+U1720EOi4jLaoJFmC52IVgWG4yBo1j510/hswj4ldRD+tiiuB6nvQP8Ady4v7Vc64d9Ht9crqlVYdYwxnJ1YIwSETPgehK0/W3Y2OTSbiZ7mSJOSWDcoaToYoyxEZBKq2GJrspe0S/kk2+/0PWwkJwUoyjbXTv7zUue0kCFlVjK6nBjgBlcHyITOk/pYqu97dSIzBI7Vfx5yJHAx1KIQqn3c+oqraTuxuLe1WK1W3YJnQGBLIHBCqVVRgjzPXpWZxq4e44PFLOi8wvCdum86DK5/GGDj1qzn0PTjRbaTfK8y1crbhMztcXoO5Oh5Itt9kiUR4+Rpg4JxGGeBHtyDFjC6RpAxtjTgYx5VddwoJJwAMknoAPE1gdi7TTDJIFKrPcSTIpGMK7d3bwyAGx+dU3dytouDfIw0UUVYyCsTtpLp4fcfnRlP+JhP+6tul7t4f5i3rLAPvuIR/GgOf/STJq4sF/J2sY/tySt/2rS1MczN6EL9w/xrf7an/PNyT0WOH9iMf40u8PBLAnqxLH571hL4j5/Gb1X1cY/f7eZJdnMuPJQPvyf4ii9+NR5J/wBR/wDzUdudUhP4zk/LoP2CvMkw5jMxAGrGScDu7ePzqq4MqmkqrXCUfnon/wCia9/qx6E/uX+Joux3Ix+dn7gf760LTsvd3L6ooHKEALJJ+CTA3J7/AHsZPgp6Uz/5O4Y+Wb26wx7ohg7uok9FJzIx2+yF+VTldjrp4OrKastoWXi035N+QjXTBYlB2LOAB4nx2A3PTwrc4f2JvLiLCwmMP9uc6AB1zp3f5aR8qeL4w8OtZJra0VDGQuqUEMwcqMht3I36Ejoa27zgckoOq6nQ+HJ0Rge3dJPzJq2Varc76HZ0aahKT+Hbx0/4KPD/AKPbRHWG4uTLM+5hjPLBAG4KqS+nzJamQ3trw+W3tY40iE7EDQAADjYvgb6m7oJpSE0wAuZGLvw28aJ5cAGSBtAYuB1Kgg/I0zXXBlvbe4cNlpT+BcfZ5JPLKny1hmz46jRSb2PTjhaVCyW3d1/yzLHGbhfrIL50W0LTSDJ05OyAjofhkO/ktYPA7xrW8j1FjFegcx2DBfrWCe5qHRh3R4HSKu2dpcXEMZlh0PPMj3KsdOEiwAvn3mQHT5FvOmXivCI7mPlzLqTUGxkjdTkbjcb+VLOWqNM0YLI9eH++P2Fi04cLi54nEZXj1SoDy2VW3gT0z8ulerjhN/NA1rLycB0KXQPxKjqw1RAfF3RsCBTVbcPjjzoRVJ6kDvH9I9T7k1LNMqKWYgAdSdhVsmmpm67voulvFFD+SC4XnuZcHOkAJGSOmVBOQOuGJFaVZd12iiQPuSyKG5eCrEMSBp1AZyQRV+1ulkRXQ6ldQykeIIyDVlbgykpWuyWiivhNWKH2l7t4P5i/pLAfuuITVq57UQq2iPVPJ+TgHMI/SYdxP1mFU+L2NzeIYm0W0T4ySeZMcMGwoH4NDkdcv7UBzP6RZNHE7zoNSQAE7dUYH9imqPCuE3Ew/m8MkhZTpcDTH7mRsL9xNdZsey1lK/1ghbqX4TNKRIcpkYx8AIyeigjJr52j4+9rMrMw5AgllZABqJi5eBqJ8S/l5VlJLVs53gVWqpvht26vT8CfYfRkY9BurpIs/wBXCNTk+Su/X9VD71rwQ2Nnhre1LyJLHGZJgwcGZ8KwaYajuckqKauCWfcWV+9NIgLufXvaV8lGcADyyd6ze3hX6umSAfrNvqOQCBz13J8Ptb+9HdK6Oqhh6UJ5Ut3r4+vmbFnHMJGMkiFSo0xopGnc5JJYls7eXQ7VjdsweZYYxn66mM9P6OXqa0OF/VxNIsILOQDJICzA4yAC5JBO7bA7em1feOcDNy0P4QxiGTmAoBq1AFR8QIAwx8D8ql6x0NYtRqXf7oYPb4yLwy45rozaoyAilQAXQAYLEncNv4+Qphk4sXAECmQsNnIIjGfFmI39lyT6darW15ai5eAvm4GliJSSx27pTVscAnZemTU3aIsEjKuy5mjUhTjKtIoIPj0PhUdWWbulBrv+tvwRCxgiga3lYMZQ5k/HkL51sFXJ3J8OmwqCDtTbQtFAVlhU4jiaSJ0jOBgKGYYz7144TAq8UvMADMMB295ev3V67a23Ojit1GXknjI/NEbB2c+QCgjPmwHjTW10TZOWWV9dfqr3+Qwu4AJJAA6k7D51Vl4tEunLDvOEH6R6A+Xv6jzrzxGBmaIqoZVfLKTj7JwRnY4bBwffwqnf8PRwzXZQR6SqqWwFyQSxckd7Zdx0xsau2+DCKjuyGfj7HUuh4/woVJR30YLKqsGIHcONWzfI0fV52Ln4kmw66mwIyjjAwRkBkwdhsVP41SWXFVIK20MkikluY2UjJO5OqTdsnxVSKljsLiQ5mm0D8lbjA/Wkcam/VCe1RlfLLZ0vhR5vI4kmWWeRQ/REyN8Z2VT3mOTnbyHlX3ht5uEgt3SHJJdxyl3JJ0Ie+ck+IUbnerdjwaGElkQB2+KQ5Zz+k7ZY+2cVdq1ijk2Y1zc3bsyxRpCgOOdMdZPXdIkI29WdfY1k3ZtHEjTTm8MMZd4A6FcKMk8lCEb9bNW+3UYMEZ/9zAPTBmQEEdCCPA1X7R8IDi4uSujlWc0UY2yQykljjoBjAHqT5VSUnwbU6cWk5cn2Xjs8aWskcMIt5pI0EYLcxVlxpIwAowDuozjzqbT/AJ48f9D1YJJAPO05AOwONtqzrfh119Us54HWVooUItpFCo2Y1HdYbhwMgMcjc9M1oWVtcSXouTEIV+rCIpIwLhuYXJAjyCOg3I61W7Zq1FJ2ts0Y/AuyeqBbm1la3uCX1Ed6KTEsgxKh2PuNxXt7W4vJkgvYDH+AmRpYjqiYPysFDvpbK50mmrgXCPq0IiDs4BY5YKPiYscaR5k1oEVKp6FJYh5m997PlfveLfDrC+hjEb3FuY0GBKY35mlRjvDWEzgdf31E8luEmlKSXDIvOZpFwraFIBj1gJgAHGBtnPjk0OEwT3NjchZNUovHCmYkqRDKMIwHRSFxgDxqeTtBNJb3kF1ByJktXcaWDo6lWXKnw38DVbqxo4u7231tp/oycEvjNbxSlQvMQOFBzgMMgZ8TilKw7QaOILI0g5N8NKoSMoyHTE2OoEib+5FWOHcWV+GQQwnmSvBHGVj7xQMFRmcjZdK6jv5VtcV7LQzWptwojU4KmMAFSuNLL6jHWp1klYostOTUlo7r5fvoUrngEF5LdxzoGAkQhujKeTHurDcVV/ka9ikiiEgubbmodUhxPGFYNuekg2x51G/aiws5HLXLTzsBrCHmMSq6d1jxGpwPSl3if0tzvkQRLEvg0h5j++lcKNvDLVbKuTlrY6FDSUtOj9Utx1HBpVvJrnnLGjoildIY4j1HUWY4X4j4Gsqft1YWzOUdriU/E0ffJx0XmHCADyBwK5Px/ic041TTSSb7h2On5IMIPurwp2FQmrtHBiu0JLDwrU1dSuvDL1638Rx4t9Kt0+oxhIECk/lH2HUse6PYL8zW9wrhv864VzMyXH1eS4nlkJZ88qOPAJ+Fdcxwq4Hd6VzEWxlZIV+KaRIh+uwB+5dR+Vdv4bCH4ldSj+qiitx6HvTv/wDJF/ZrRGXZ1WpWjKdR82Qw0UUVJ6YUUUUBj9puGPcRokeARNHIWboBG6vjA3OcYrRubRZYykgyrDDLvgg9QfSpq+1WyLZnZLoQ2lmkSBI1CqowFUYAqaiirFXqFfCao8S45DbjMsir+buWPsi5Y/IUodoPpR5Kx8q2c89C8MkxCRsox3gFJc7Mp0kLsR0oVnNQi5S2RodmeG3UcMgAERa7llHM7wZJGY4KqcqdwflUnEeMWduJvrc6SSMumRBudIzhBGmSq7nY9cnJNc04j2wvLgMJJ2Ct9iL8GuPLu94j3Y1iXGFhbAAz5eprF2ijkXa0a9eNOmviaV9t39R+uvpYATTZ2yxr9hpcAe4ij/iwpV4j2hubjImnd1PVAdCe2lMDHvmse3HcX2qwtWTujxMfjKrrTgpaJtfRlRlAmwAANPQbDp4AVOKhn/ph6r/fUorOnz4l+09VRl1px8ro+XC5jb2/dUdq2UFWFqnanSWU+G//AJ++j0mmWw/83Z9SnzCSmvB+6/sNv0d2yvxDmP8ABawtMzHoCQUXPrjmn9WumdhrVhaCWQYluXa4kB6gynUqn9GPQn6tJPZng7fydFEBpl4pNqkP2hbIMn2zEAvvPXVgK3R7WEo+xoxjzz4n2iiipOkKKKKAKq8Q4nFAmuaRY183IGT5DPU+g3qg/D7mUYknES5Pdtl72M7Zkkyc466VWrFjwCCIgqmXH9Y5Lyb9e+5LftoCuOOySrm3t3bfAeb8Cnv3gZCPZKF4RNKv84uGGeqWwMSj01ZMh99Q9hWzRQFPh3CIYFxFGqZ6kDcnzZjux9STXP8AjvZvKS8PTAdSbrh+rZcZ/CQA+GCzDHgsqfi10ysntFwdp4wYmCTxMJIZCMhXHg3joYZRgOoY+lCJJSVmcGhfIzuPQ9QRsQfUHIPtXi+P4I+4/fTN2r4YGD30SaF1ab6DxgmAGWx4o2RkjrlXGzGlm9/om+X76xqL3WfPYbDvD9oUk9sys/mfIfhHsKmU1BAe6PapkqY7I83Fq1ed/wCz9StfbMjfL9v+NTV5vkzGfTf/AM++iJ8gHzFUjpJo9DEfy4GjU/q5QfqvJkq1a4B2cN5fJHkCMLzLgnwjU4I/XI0+2o+FVEDFlRF1yO2mOMdWY9AP3k9AMk10bgfZvSpsEYGRiH4lOgOwIBW3jY/jL3ceCajgFxWmW5p2RCopyqL4Wmn33GLstGLiWS/30yLyrYEYxApzqA/2jgv+iI/Kmeo10oAowoAwBsAAMDYeXSpM1ofQBRRRQBRRRQBRRRQBRRRQBRRRQC/x3gT8z6zbYMunTJCxxHcJg9yTYgMM918HG4OVJrmHGuyWtJZbFWZBjnWLDFxbMcnAT7SbbAeA7hYdO31lcX7ORzsJMtFOilUniOmRQd8Hwdc76XBHpUNXVisoRk02tmmvFH58s3BXHipwwOxB8mB3B9DVla6fxnsm7966s471xt9ZtWFvcEY+2jMqsfZyPIClifstaA/FxaD8xrUy49mWFs/eaqo2VjxsZ2bOtVlUg17zbt4i4ozsehqvwjh800hggjaWQNjC/CufGR+iDx3+QNO9j2VtjsltxK7J/LAW0fzLcr9gNN3D+y0ukRkx2dqB/o1nkO2RvzZ8KffQAfzjUZNbm+EwMqdKdKq01Kz04a5+wu9m+z31d2itmWa9YFZrzAMNoOhSMH4pPzOpIy+kYWug8H4QltEI48nclnc6ndj1eRvtMT1P8ABUvD+HRwRrFEgREGFVRgD/ABzuT1Oas1oelGKissVoZvFuDiZoWIQ8qTUdSgkjSwwPmQflWbwjstJDLE5m1hNfdOrAEoDPjffMu4z0GBTJRQsFFFFAFFFFAFFFFAFVeKSMsMjIdLKpYEjI2BO4+VWqqcW/0eX/AHb/APSah7Ex3QjRds7xeHxX7cl4y+JIgjKwGvTlG1nJz4EeNMM/HpJrpra20rylDTTOCwTV8KKgIyxxk5OB61h9guBpc8LtRKzGNWLcoYCsyuxGs4yQDvpzjYV77MS/VuLX0EuzXLCaIn7Q72QPbP8AymsIt6X2Z6FSMLzSWsb+vnbUu8b43dcPKyzFJ7UkB2RNEsedgcBiGH3UcZ4lew2s10s0BjUF405TElCe7l+YNypB6VN9JMmeHyRjeSYqkaD4mYsCAo8ehPyqLtLaGLgckbfElqqn3UKD+2rO6bXcZwytQbSu3bxWha4LNeyLbyvJC0cihnRY2RgGTUMMXIODjwFebTtYW4pJaEDQI+43m64LjPjgMB6aTUtjxIQcKilP2LVCB5toUKPm2B86UON8Hu7S1t7huUWtJeazIX1nmtmTVnYgk748qhyaSt4kwhGcmnbouNf2y+YzcfvL6CG4nEkASPUyRmNmbSNhqcOBk9em1R2vGLpbaK8mlh5GgSSIsThwpXOEOsgnJA6b1b7Y3SycKuHQ5V4CynzBAIrJ4jYvN2eVIwWb6tGQo6nTpYgfIHapejdulyIWcVmS+K2y2NawlvLmITCSOASDVFHy+YdJ3UysWG5GDhcYz1NVOE9qJnlntJwsd1EmsOm8brgHKhtx1GR6mtPsbxNJ7GBkYHTGqMB1VlUAg+XSl6aDncckkT4ba1KSN4a2DYUnzw2flRvRNMiKTlOMla3lb95J+zHF7+8tUuFkgGXwY+U3RXAOH5nXGT0q6nGJrm6uYYZY4fq5C6WTWzErnUe8MJnA23679Kwfo64Mr8OilM0qaZCxCyMI8JJk6k6YIG9W+2XAlkV+IWshjuLcNlhgK3KJDBvUYI9cYNVTeVM0lGHtXHbVpabO/PUdbPXy05mNeka9PTVgZx6ZzU1UuC3hmtoZWGGkjViPIsoNXa3WxwSVm0FFFFSQFFFFAFRXNuroVYZVhgjJGQfaiigK/DOExW66IUCL+KCdI9gTgfKvnE+Cw3AAmjV8HukjvL+iw3HyNFFRZWsWzSve+p5t+BQo4cJl1+F3ZpGGeukuSR8qm4jw6OdCkq60PVSTg+4B3+dFFLIZne9ys/Z6AxrGY8xpgqhZ9IIIxgZ8MDHl4VcubRJI2jddSMullOTkeRr7RSyGZvkpDs9AITByxyj/AFeW0+2M9PTpVqxsEhQJGulR0XJIGPAZOw9BRRRJByk92Uz2Yt9bOI9DNuxiZ49Xq3LIB9zVqHhcSRGNUCoc5Vds56kkbknxPWvlFLIOcnuyhF2PtFXSsIVc50qzhc7dVDYPzqV+y9sxYmPOttTrqfQzE5yyZ0kn1FFFRlXQt7SfVmqqgAAbAeFfaKKsZhRRRQH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BQUExQWFRUVFR0ZFxQUGRUYGBweGBgWGCEdFhsXHCYfHSAmHBgXHy8gIycpLCw4GB4xNTAqNSYrLCkBCQoKDgwOGg8PGiwkHyUuKSwqLCwyKi01LC0tLTQsMiosLCw1LC8pLyosLSwuKiwsKSwsKiwwKSwpLiwsLywsLP/AABEIALQAoAMBIgACEQEDEQH/xAAcAAACAwEBAQEAAAAAAAAAAAAABgMEBQcCAQj/xABKEAACAQMCAwYCBAkHCwUAAAABAgMABBESIQUTMQYiQVFhcTKBBxRCkSNSU2JygqGxwRUkM0OS0eEXJTRUY3OTorLC8BZks9Li/8QAGgEBAAMBAQEAAAAAAAAAAAAAAAECAwQFBv/EADARAAIBAgUBBQgDAQEAAAAAAAABAgMRBBIhMUFRBWFxobETIjKBkcHR8CNS8eHC/9oADAMBAAIRAxEAPwDuNFFFAFFFFAFFFFAFZfFu0cUDpGdUk0gJSCIapGA8SOirnbWxC+tVuM8ZkMotbUAzsMvIRqjgQ5w8gyMscELHkFsZ2AJpbtrgrrhsTkkkXPEpRrZ5ASCIgRiRgdXlHHsAD0EpNuyIlJRV2aV/xSdUMl5cw8Pjb4I00yTexkkyhb81EOM9TWItxaPuZ+LTfnA3aA+oCBBj2FSfyOYmHKTmTEEtdXLF2+b7sTn7ChVA8q07S0ZFwzl2ySWbA6nOwGwA6AfvrpjQ6s5JYn+qMu34raxuAOIX1sT0F4HMRPq1zGR/zimCPjV1BlriNbiDGoXNoG1AY6vBlifPVGW9hUDQ5GDgg9Qdx8xWfHwd4H5lm/JbxiwTbyfpxj4T+emD56ulRLDtbMmGJvpJDtYcQjnjWWJ1eNxlXU5BFWKQ7G4ZpHmtU5F2g1XXD2I0T9cPG2wycHTMo36OPxW/hHFkuYhJHnGSGVhh0ZdmR1+ywOxH8K5jr3LtFFFAFFFFAFFFFAFFFFAFFFFAFZXaLjDQRDlqJJpGEcMZONTt4seoVRl2I6BTWrSHLxUyGS/ROY2o2nD0PwsWbS0voGcElvxIcjqaA8/UzlrKJySSJOIXYJDu7gfgkI3VmUDx/BppA3YEXL/iVpYpGsssVumNMat3RhQNlA8AMff61o8M4Ylpbd5gNIaSaVttTt3pJGJ8zk+gwPCvzR2/7WvxO+Lrkxg8u3jAOdOdtvxmO59wPCtVLItNzFxzvXY652e+lW2me4FxJBAscmmJtbNzF73e3Hou48/Stv8AygcN/wBdg+8/3VyO4+jNhb8kcv64gLsiurSbJrKlQdhp2GATkZzhtudVWGIctg6ET9RDt1Yt3YbhJ5DskMWS7t4Ku3j5nYbk9KpcEF3BM7XOho5W/CFZFbkuSAoYbaQQVXHoD4bqX0N9n4LONeIXkiRPLqFsJDp7owGcA9c5wPT3roFr2dtLDnyTTLy7nKESaVUhmkkIbHxk627x3x8zXJVxklPTjzLxoRs0e+0EEepCJOXdIcwOqszgk7hkTdo204YHbAzsQCIoOKlCb9I9DBuXxK2BzpK4HOGOpRcNqwNcZz1UVqcAI7yd0tpVklGDzoiMRuW6sVHdJPoftCoONw/VZlvAoKMBFdjziJwshHQ8tm3z9hn8hXW5KazIrBOPujajggEEEEZBG4IPlXqlrsu4t5ZOHnOIlEluW3zAxwFB6/g3ym/gY/OmWqGoUUUUAUUUUAUUUUAUUUUBg9sr50txHF/TXLiCM/il86n/AFIw7/qiqXDbBJL7CYEHDoxDEg6CV0Gon9CExoP949HEOJD+UJXbHJ4fal2J/KTZP3rDGf8AjVzThHaK8ijwJmUuzSOAF+OQl26jPU4+Qrow+HlXbUeDkxWLp4ZJz5Nj6c+0E5QcPtYZHMi65mSN27oYaVBUeJGT8h41y/sDwG7h4naObWYAToCZIJCoBIBO64GAc58OvhT+095e85PrRRmijTmae8Fe5RSFKFcdVOd+mNs5r2v0NXRlZP5VnwEVs6ZMnUzgjHO8NI3z4+lceKfsZypza8+n/TfD1FWpqpHZjRZ9lrheOvdlByWBAfO/9Hp6Z8/SuLcV4FNJxWWS4tJ+QbljJyoWQFQ53BK6Rkbk+pNbHaDsnNZyFZL+4capFUoWB/BxiTLBpcDIyNieg+Wvwz6N7h7eW4biUxWIk8siQ6ggDYYmXAz06GuePuLM3xbk33Hf6Seyc919WFtGrCIOCMhQM8rSF3H4pHkMVd+kPs9NdWccUKBmVwSCcDARl8xncil/6X+0NxbS24gmaMMMMA2kHLn9u1e/pM4/cW9jaPDMyOyEs2rGo8uM94+O5Jrngp2ha3NiXbUZru2eG1tCEzcRGNEUMoGXAVkdtxpIyD13CkdBTVcWayIyOMq6lWB8QwII+4mkPjd/IODW8oc83MDa+pzqG9LH/q++/wBYf/k/+tet2dhJ1qcmns2jzsZjqeGmoyT1Vxp5r29ujE65eFT8uQ/aa2cAZPmeS0ch8zDXQRXI+xvFnk4kVuHLi7gaFg2O8Uyy5wNzoMwp77DXTNaCKQ5ltna3kJ6kwnSrH9JND/rVetSdKbhI2oV414KcdhhooorI3CivhOKzrftBDI+mJ+ac4LRAug2z3nXuj76A0qKKKAKKKp8YvOVbzS/k4nf+ypb+FAc77Q3vM4dMV2N/xAx6v9nGxTPqDHbn+1WGvB/Nz64AHtjP8etWO1ycm04VaeKW5lcfnBI0yfdpXpfvZmLBSTpCjA++sp1K8XalPKnvY8PtCUZTd43yq/1dvwMFrZ8osUY99VDaic9yRZMqVwQSVxn7vWxacQcNGXkuc5xKwZ91USdMHpqII96V7udu6mTp0Zx65xXy4nYKiAnSQSR7af7648lSWs5Xb6k0cXUpe5GKtlzff8mhxO3lmWLBOsc0u0wLZMkQQblWz3v2D77vPcIFUzhWD8xVLBSSMLkZ3/8AM1hSzssaqCQGbcfImhp2SLukjU4Bx5b1dqeW2mjNY4+pJxWVe8m/pf8AA/8AaSPh1+yNPziUyF0q4HXO+3Woe0zWd3FFE0csoiGBljGANIXvFgSScDw8+lIyzskTMpIOQPkSBRFMyRyMpwQvWs3RmtpbbCHaFWpkSivfdvT8oceK3xltEtUQRomnDO3MbuHIBAC/M5/wzYuFRgYK6iepbc7eXl8qwbWQjUwJyFJz64JrxYXBLg5ZnPgoZ3JPkq5JqXTrZcinpvZdTjlXlWtUcbu+U1720EOi4jLaoJFmC52IVgWG4yBo1j510/hswj4ldRD+tiiuB6nvQP8Ady4v7Vc64d9Ht9crqlVYdYwxnJ1YIwSETPgehK0/W3Y2OTSbiZ7mSJOSWDcoaToYoyxEZBKq2GJrspe0S/kk2+/0PWwkJwUoyjbXTv7zUue0kCFlVjK6nBjgBlcHyITOk/pYqu97dSIzBI7Vfx5yJHAx1KIQqn3c+oqraTuxuLe1WK1W3YJnQGBLIHBCqVVRgjzPXpWZxq4e44PFLOi8wvCdum86DK5/GGDj1qzn0PTjRbaTfK8y1crbhMztcXoO5Oh5Itt9kiUR4+Rpg4JxGGeBHtyDFjC6RpAxtjTgYx5VddwoJJwAMknoAPE1gdi7TTDJIFKrPcSTIpGMK7d3bwyAGx+dU3dytouDfIw0UUVYyCsTtpLp4fcfnRlP+JhP+6tul7t4f5i3rLAPvuIR/GgOf/STJq4sF/J2sY/tySt/2rS1MczN6EL9w/xrf7an/PNyT0WOH9iMf40u8PBLAnqxLH571hL4j5/Gb1X1cY/f7eZJdnMuPJQPvyf4ii9+NR5J/wBR/wDzUdudUhP4zk/LoP2CvMkw5jMxAGrGScDu7ePzqq4MqmkqrXCUfnon/wCia9/qx6E/uX+Joux3Ix+dn7gf760LTsvd3L6ooHKEALJJ+CTA3J7/AHsZPgp6Uz/5O4Y+Wb26wx7ohg7uok9FJzIx2+yF+VTldjrp4OrKastoWXi035N+QjXTBYlB2LOAB4nx2A3PTwrc4f2JvLiLCwmMP9uc6AB1zp3f5aR8qeL4w8OtZJra0VDGQuqUEMwcqMht3I36Ejoa27zgckoOq6nQ+HJ0Rge3dJPzJq2Varc76HZ0aahKT+Hbx0/4KPD/AKPbRHWG4uTLM+5hjPLBAG4KqS+nzJamQ3trw+W3tY40iE7EDQAADjYvgb6m7oJpSE0wAuZGLvw28aJ5cAGSBtAYuB1Kgg/I0zXXBlvbe4cNlpT+BcfZ5JPLKny1hmz46jRSb2PTjhaVCyW3d1/yzLHGbhfrIL50W0LTSDJ05OyAjofhkO/ktYPA7xrW8j1FjFegcx2DBfrWCe5qHRh3R4HSKu2dpcXEMZlh0PPMj3KsdOEiwAvn3mQHT5FvOmXivCI7mPlzLqTUGxkjdTkbjcb+VLOWqNM0YLI9eH++P2Fi04cLi54nEZXj1SoDy2VW3gT0z8ulerjhN/NA1rLycB0KXQPxKjqw1RAfF3RsCBTVbcPjjzoRVJ6kDvH9I9T7k1LNMqKWYgAdSdhVsmmpm67voulvFFD+SC4XnuZcHOkAJGSOmVBOQOuGJFaVZd12iiQPuSyKG5eCrEMSBp1AZyQRV+1ulkRXQ6ldQykeIIyDVlbgykpWuyWiivhNWKH2l7t4P5i/pLAfuuITVq57UQq2iPVPJ+TgHMI/SYdxP1mFU+L2NzeIYm0W0T4ySeZMcMGwoH4NDkdcv7UBzP6RZNHE7zoNSQAE7dUYH9imqPCuE3Ew/m8MkhZTpcDTH7mRsL9xNdZsey1lK/1ghbqX4TNKRIcpkYx8AIyeigjJr52j4+9rMrMw5AgllZABqJi5eBqJ8S/l5VlJLVs53gVWqpvht26vT8CfYfRkY9BurpIs/wBXCNTk+Su/X9VD71rwQ2Nnhre1LyJLHGZJgwcGZ8KwaYajuckqKauCWfcWV+9NIgLufXvaV8lGcADyyd6ze3hX6umSAfrNvqOQCBz13J8Ptb+9HdK6Oqhh6UJ5Ut3r4+vmbFnHMJGMkiFSo0xopGnc5JJYls7eXQ7VjdsweZYYxn66mM9P6OXqa0OF/VxNIsILOQDJICzA4yAC5JBO7bA7em1feOcDNy0P4QxiGTmAoBq1AFR8QIAwx8D8ql6x0NYtRqXf7oYPb4yLwy45rozaoyAilQAXQAYLEncNv4+Qphk4sXAECmQsNnIIjGfFmI39lyT6darW15ai5eAvm4GliJSSx27pTVscAnZemTU3aIsEjKuy5mjUhTjKtIoIPj0PhUdWWbulBrv+tvwRCxgiga3lYMZQ5k/HkL51sFXJ3J8OmwqCDtTbQtFAVlhU4jiaSJ0jOBgKGYYz7144TAq8UvMADMMB295ev3V67a23Ojit1GXknjI/NEbB2c+QCgjPmwHjTW10TZOWWV9dfqr3+Qwu4AJJAA6k7D51Vl4tEunLDvOEH6R6A+Xv6jzrzxGBmaIqoZVfLKTj7JwRnY4bBwffwqnf8PRwzXZQR6SqqWwFyQSxckd7Zdx0xsau2+DCKjuyGfj7HUuh4/woVJR30YLKqsGIHcONWzfI0fV52Ln4kmw66mwIyjjAwRkBkwdhsVP41SWXFVIK20MkikluY2UjJO5OqTdsnxVSKljsLiQ5mm0D8lbjA/Wkcam/VCe1RlfLLZ0vhR5vI4kmWWeRQ/REyN8Z2VT3mOTnbyHlX3ht5uEgt3SHJJdxyl3JJ0Ie+ck+IUbnerdjwaGElkQB2+KQ5Zz+k7ZY+2cVdq1ijk2Y1zc3bsyxRpCgOOdMdZPXdIkI29WdfY1k3ZtHEjTTm8MMZd4A6FcKMk8lCEb9bNW+3UYMEZ/9zAPTBmQEEdCCPA1X7R8IDi4uSujlWc0UY2yQykljjoBjAHqT5VSUnwbU6cWk5cn2Xjs8aWskcMIt5pI0EYLcxVlxpIwAowDuozjzqbT/AJ48f9D1YJJAPO05AOwONtqzrfh119Us54HWVooUItpFCo2Y1HdYbhwMgMcjc9M1oWVtcSXouTEIV+rCIpIwLhuYXJAjyCOg3I61W7Zq1FJ2ts0Y/AuyeqBbm1la3uCX1Ed6KTEsgxKh2PuNxXt7W4vJkgvYDH+AmRpYjqiYPysFDvpbK50mmrgXCPq0IiDs4BY5YKPiYscaR5k1oEVKp6FJYh5m997PlfveLfDrC+hjEb3FuY0GBKY35mlRjvDWEzgdf31E8luEmlKSXDIvOZpFwraFIBj1gJgAHGBtnPjk0OEwT3NjchZNUovHCmYkqRDKMIwHRSFxgDxqeTtBNJb3kF1ByJktXcaWDo6lWXKnw38DVbqxo4u7231tp/oycEvjNbxSlQvMQOFBzgMMgZ8TilKw7QaOILI0g5N8NKoSMoyHTE2OoEib+5FWOHcWV+GQQwnmSvBHGVj7xQMFRmcjZdK6jv5VtcV7LQzWptwojU4KmMAFSuNLL6jHWp1klYostOTUlo7r5fvoUrngEF5LdxzoGAkQhujKeTHurDcVV/ka9ikiiEgubbmodUhxPGFYNuekg2x51G/aiws5HLXLTzsBrCHmMSq6d1jxGpwPSl3if0tzvkQRLEvg0h5j++lcKNvDLVbKuTlrY6FDSUtOj9Utx1HBpVvJrnnLGjoildIY4j1HUWY4X4j4Gsqft1YWzOUdriU/E0ffJx0XmHCADyBwK5Px/ic041TTSSb7h2On5IMIPurwp2FQmrtHBiu0JLDwrU1dSuvDL1638Rx4t9Kt0+oxhIECk/lH2HUse6PYL8zW9wrhv864VzMyXH1eS4nlkJZ88qOPAJ+Fdcxwq4Hd6VzEWxlZIV+KaRIh+uwB+5dR+Vdv4bCH4ldSj+qiitx6HvTv/wDJF/ZrRGXZ1WpWjKdR82Qw0UUVJ6YUUUUBj9puGPcRokeARNHIWboBG6vjA3OcYrRubRZYykgyrDDLvgg9QfSpq+1WyLZnZLoQ2lmkSBI1CqowFUYAqaiirFXqFfCao8S45DbjMsir+buWPsi5Y/IUodoPpR5Kx8q2c89C8MkxCRsox3gFJc7Mp0kLsR0oVnNQi5S2RodmeG3UcMgAERa7llHM7wZJGY4KqcqdwflUnEeMWduJvrc6SSMumRBudIzhBGmSq7nY9cnJNc04j2wvLgMJJ2Ct9iL8GuPLu94j3Y1iXGFhbAAz5eprF2ijkXa0a9eNOmviaV9t39R+uvpYATTZ2yxr9hpcAe4ij/iwpV4j2hubjImnd1PVAdCe2lMDHvmse3HcX2qwtWTujxMfjKrrTgpaJtfRlRlAmwAANPQbDp4AVOKhn/ph6r/fUorOnz4l+09VRl1px8ro+XC5jb2/dUdq2UFWFqnanSWU+G//AJ++j0mmWw/83Z9SnzCSmvB+6/sNv0d2yvxDmP8ABawtMzHoCQUXPrjmn9WumdhrVhaCWQYluXa4kB6gynUqn9GPQn6tJPZng7fydFEBpl4pNqkP2hbIMn2zEAvvPXVgK3R7WEo+xoxjzz4n2iiipOkKKKKAKq8Q4nFAmuaRY183IGT5DPU+g3qg/D7mUYknES5Pdtl72M7Zkkyc466VWrFjwCCIgqmXH9Y5Lyb9e+5LftoCuOOySrm3t3bfAeb8Cnv3gZCPZKF4RNKv84uGGeqWwMSj01ZMh99Q9hWzRQFPh3CIYFxFGqZ6kDcnzZjux9STXP8AjvZvKS8PTAdSbrh+rZcZ/CQA+GCzDHgsqfi10ysntFwdp4wYmCTxMJIZCMhXHg3joYZRgOoY+lCJJSVmcGhfIzuPQ9QRsQfUHIPtXi+P4I+4/fTN2r4YGD30SaF1ab6DxgmAGWx4o2RkjrlXGzGlm9/om+X76xqL3WfPYbDvD9oUk9sys/mfIfhHsKmU1BAe6PapkqY7I83Fq1ed/wCz9StfbMjfL9v+NTV5vkzGfTf/AM++iJ8gHzFUjpJo9DEfy4GjU/q5QfqvJkq1a4B2cN5fJHkCMLzLgnwjU4I/XI0+2o+FVEDFlRF1yO2mOMdWY9AP3k9AMk10bgfZvSpsEYGRiH4lOgOwIBW3jY/jL3ceCajgFxWmW5p2RCopyqL4Wmn33GLstGLiWS/30yLyrYEYxApzqA/2jgv+iI/Kmeo10oAowoAwBsAAMDYeXSpM1ofQBRRRQBRRRQBRRRQBRRRQBRRRQC/x3gT8z6zbYMunTJCxxHcJg9yTYgMM918HG4OVJrmHGuyWtJZbFWZBjnWLDFxbMcnAT7SbbAeA7hYdO31lcX7ORzsJMtFOilUniOmRQd8Hwdc76XBHpUNXVisoRk02tmmvFH58s3BXHipwwOxB8mB3B9DVla6fxnsm7966s471xt9ZtWFvcEY+2jMqsfZyPIClifstaA/FxaD8xrUy49mWFs/eaqo2VjxsZ2bOtVlUg17zbt4i4ozsehqvwjh800hggjaWQNjC/CufGR+iDx3+QNO9j2VtjsltxK7J/LAW0fzLcr9gNN3D+y0ukRkx2dqB/o1nkO2RvzZ8KffQAfzjUZNbm+EwMqdKdKq01Kz04a5+wu9m+z31d2itmWa9YFZrzAMNoOhSMH4pPzOpIy+kYWug8H4QltEI48nclnc6ndj1eRvtMT1P8ABUvD+HRwRrFEgREGFVRgD/ABzuT1Oas1oelGKissVoZvFuDiZoWIQ8qTUdSgkjSwwPmQflWbwjstJDLE5m1hNfdOrAEoDPjffMu4z0GBTJRQsFFFFAFFFFAFFFFAFVeKSMsMjIdLKpYEjI2BO4+VWqqcW/0eX/AHb/APSah7Ex3QjRds7xeHxX7cl4y+JIgjKwGvTlG1nJz4EeNMM/HpJrpra20rylDTTOCwTV8KKgIyxxk5OB61h9guBpc8LtRKzGNWLcoYCsyuxGs4yQDvpzjYV77MS/VuLX0EuzXLCaIn7Q72QPbP8AymsIt6X2Z6FSMLzSWsb+vnbUu8b43dcPKyzFJ7UkB2RNEsedgcBiGH3UcZ4lew2s10s0BjUF405TElCe7l+YNypB6VN9JMmeHyRjeSYqkaD4mYsCAo8ehPyqLtLaGLgckbfElqqn3UKD+2rO6bXcZwytQbSu3bxWha4LNeyLbyvJC0cihnRY2RgGTUMMXIODjwFebTtYW4pJaEDQI+43m64LjPjgMB6aTUtjxIQcKilP2LVCB5toUKPm2B86UON8Hu7S1t7huUWtJeazIX1nmtmTVnYgk748qhyaSt4kwhGcmnbouNf2y+YzcfvL6CG4nEkASPUyRmNmbSNhqcOBk9em1R2vGLpbaK8mlh5GgSSIsThwpXOEOsgnJA6b1b7Y3SycKuHQ5V4CynzBAIrJ4jYvN2eVIwWb6tGQo6nTpYgfIHapejdulyIWcVmS+K2y2NawlvLmITCSOASDVFHy+YdJ3UysWG5GDhcYz1NVOE9qJnlntJwsd1EmsOm8brgHKhtx1GR6mtPsbxNJ7GBkYHTGqMB1VlUAg+XSl6aDncckkT4ba1KSN4a2DYUnzw2flRvRNMiKTlOMla3lb95J+zHF7+8tUuFkgGXwY+U3RXAOH5nXGT0q6nGJrm6uYYZY4fq5C6WTWzErnUe8MJnA23679Kwfo64Mr8OilM0qaZCxCyMI8JJk6k6YIG9W+2XAlkV+IWshjuLcNlhgK3KJDBvUYI9cYNVTeVM0lGHtXHbVpabO/PUdbPXy05mNeka9PTVgZx6ZzU1UuC3hmtoZWGGkjViPIsoNXa3WxwSVm0FFFFSQFFFFAFRXNuroVYZVhgjJGQfaiigK/DOExW66IUCL+KCdI9gTgfKvnE+Cw3AAmjV8HukjvL+iw3HyNFFRZWsWzSve+p5t+BQo4cJl1+F3ZpGGeukuSR8qm4jw6OdCkq60PVSTg+4B3+dFFLIZne9ys/Z6AxrGY8xpgqhZ9IIIxgZ8MDHl4VcubRJI2jddSMullOTkeRr7RSyGZvkpDs9AITByxyj/AFeW0+2M9PTpVqxsEhQJGulR0XJIGPAZOw9BRRRJByk92Uz2Yt9bOI9DNuxiZ49Xq3LIB9zVqHhcSRGNUCoc5Vds56kkbknxPWvlFLIOcnuyhF2PtFXSsIVc50qzhc7dVDYPzqV+y9sxYmPOttTrqfQzE5yyZ0kn1FFFRlXQt7SfVmqqgAAbAeFfaKKsZhRRRQH/2Q=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BQUExQWFRUVFR0ZFxQUGRUYGBweGBgWGCEdFhsXHCYfHSAmHBgXHy8gIycpLCw4GB4xNTAqNSYrLCkBCQoKDgwOGg8PGiwkHyUuKSwqLCwyKi01LC0tLTQsMiosLCw1LC8pLyosLSwuKiwsKSwsKiwwKSwpLiwsLywsLP/AABEIALQAoAMBIgACEQEDEQH/xAAcAAACAwEBAQEAAAAAAAAAAAAABgMEBQcCAQj/xABKEAACAQMCAwYCBAkHCwUAAAABAgMABBESIQUTMQYiQVFhcTKBBxRCkSNSU2JygqGxwRUkM0OS0eEXJTRUY3OTorLC8BZks9Li/8QAGgEBAAMBAQEAAAAAAAAAAAAAAAECAwQFBv/EADARAAIBAgUBBQgDAQEAAAAAAAABAgMRBBIhMUFRBWFxobETIjKBkcHR8CNS8eHC/9oADAMBAAIRAxEAPwDuNFFFAFFFFAFFFFAFZfFu0cUDpGdUk0gJSCIapGA8SOirnbWxC+tVuM8ZkMotbUAzsMvIRqjgQ5w8gyMscELHkFsZ2AJpbtrgrrhsTkkkXPEpRrZ5ASCIgRiRgdXlHHsAD0EpNuyIlJRV2aV/xSdUMl5cw8Pjb4I00yTexkkyhb81EOM9TWItxaPuZ+LTfnA3aA+oCBBj2FSfyOYmHKTmTEEtdXLF2+b7sTn7ChVA8q07S0ZFwzl2ySWbA6nOwGwA6AfvrpjQ6s5JYn+qMu34raxuAOIX1sT0F4HMRPq1zGR/zimCPjV1BlriNbiDGoXNoG1AY6vBlifPVGW9hUDQ5GDgg9Qdx8xWfHwd4H5lm/JbxiwTbyfpxj4T+emD56ulRLDtbMmGJvpJDtYcQjnjWWJ1eNxlXU5BFWKQ7G4ZpHmtU5F2g1XXD2I0T9cPG2wycHTMo36OPxW/hHFkuYhJHnGSGVhh0ZdmR1+ywOxH8K5jr3LtFFFAFFFFAFFFFAFFFFAFFFFAFZXaLjDQRDlqJJpGEcMZONTt4seoVRl2I6BTWrSHLxUyGS/ROY2o2nD0PwsWbS0voGcElvxIcjqaA8/UzlrKJySSJOIXYJDu7gfgkI3VmUDx/BppA3YEXL/iVpYpGsssVumNMat3RhQNlA8AMff61o8M4Ylpbd5gNIaSaVttTt3pJGJ8zk+gwPCvzR2/7WvxO+Lrkxg8u3jAOdOdtvxmO59wPCtVLItNzFxzvXY652e+lW2me4FxJBAscmmJtbNzF73e3Hou48/Stv8AygcN/wBdg+8/3VyO4+jNhb8kcv64gLsiurSbJrKlQdhp2GATkZzhtudVWGIctg6ET9RDt1Yt3YbhJ5DskMWS7t4Ku3j5nYbk9KpcEF3BM7XOho5W/CFZFbkuSAoYbaQQVXHoD4bqX0N9n4LONeIXkiRPLqFsJDp7owGcA9c5wPT3roFr2dtLDnyTTLy7nKESaVUhmkkIbHxk627x3x8zXJVxklPTjzLxoRs0e+0EEepCJOXdIcwOqszgk7hkTdo204YHbAzsQCIoOKlCb9I9DBuXxK2BzpK4HOGOpRcNqwNcZz1UVqcAI7yd0tpVklGDzoiMRuW6sVHdJPoftCoONw/VZlvAoKMBFdjziJwshHQ8tm3z9hn8hXW5KazIrBOPujajggEEEEZBG4IPlXqlrsu4t5ZOHnOIlEluW3zAxwFB6/g3ym/gY/OmWqGoUUUUAUUUUAUUUUAUUUUBg9sr50txHF/TXLiCM/il86n/AFIw7/qiqXDbBJL7CYEHDoxDEg6CV0Gon9CExoP949HEOJD+UJXbHJ4fal2J/KTZP3rDGf8AjVzThHaK8ijwJmUuzSOAF+OQl26jPU4+Qrow+HlXbUeDkxWLp4ZJz5Nj6c+0E5QcPtYZHMi65mSN27oYaVBUeJGT8h41y/sDwG7h4naObWYAToCZIJCoBIBO64GAc58OvhT+095e85PrRRmijTmae8Fe5RSFKFcdVOd+mNs5r2v0NXRlZP5VnwEVs6ZMnUzgjHO8NI3z4+lceKfsZypza8+n/TfD1FWpqpHZjRZ9lrheOvdlByWBAfO/9Hp6Z8/SuLcV4FNJxWWS4tJ+QbljJyoWQFQ53BK6Rkbk+pNbHaDsnNZyFZL+4capFUoWB/BxiTLBpcDIyNieg+Wvwz6N7h7eW4biUxWIk8siQ6ggDYYmXAz06GuePuLM3xbk33Hf6Seyc919WFtGrCIOCMhQM8rSF3H4pHkMVd+kPs9NdWccUKBmVwSCcDARl8xncil/6X+0NxbS24gmaMMMMA2kHLn9u1e/pM4/cW9jaPDMyOyEs2rGo8uM94+O5Jrngp2ha3NiXbUZru2eG1tCEzcRGNEUMoGXAVkdtxpIyD13CkdBTVcWayIyOMq6lWB8QwII+4mkPjd/IODW8oc83MDa+pzqG9LH/q++/wBYf/k/+tet2dhJ1qcmns2jzsZjqeGmoyT1Vxp5r29ujE65eFT8uQ/aa2cAZPmeS0ch8zDXQRXI+xvFnk4kVuHLi7gaFg2O8Uyy5wNzoMwp77DXTNaCKQ5ltna3kJ6kwnSrH9JND/rVetSdKbhI2oV414KcdhhooorI3CivhOKzrftBDI+mJ+ac4LRAug2z3nXuj76A0qKKKAKKKp8YvOVbzS/k4nf+ypb+FAc77Q3vM4dMV2N/xAx6v9nGxTPqDHbn+1WGvB/Nz64AHtjP8etWO1ycm04VaeKW5lcfnBI0yfdpXpfvZmLBSTpCjA++sp1K8XalPKnvY8PtCUZTd43yq/1dvwMFrZ8osUY99VDaic9yRZMqVwQSVxn7vWxacQcNGXkuc5xKwZ91USdMHpqII96V7udu6mTp0Zx65xXy4nYKiAnSQSR7af7648lSWs5Xb6k0cXUpe5GKtlzff8mhxO3lmWLBOsc0u0wLZMkQQblWz3v2D77vPcIFUzhWD8xVLBSSMLkZ3/8AM1hSzssaqCQGbcfImhp2SLukjU4Bx5b1dqeW2mjNY4+pJxWVe8m/pf8AA/8AaSPh1+yNPziUyF0q4HXO+3Woe0zWd3FFE0csoiGBljGANIXvFgSScDw8+lIyzskTMpIOQPkSBRFMyRyMpwQvWs3RmtpbbCHaFWpkSivfdvT8oceK3xltEtUQRomnDO3MbuHIBAC/M5/wzYuFRgYK6iepbc7eXl8qwbWQjUwJyFJz64JrxYXBLg5ZnPgoZ3JPkq5JqXTrZcinpvZdTjlXlWtUcbu+U1720EOi4jLaoJFmC52IVgWG4yBo1j510/hswj4ldRD+tiiuB6nvQP8Ady4v7Vc64d9Ht9crqlVYdYwxnJ1YIwSETPgehK0/W3Y2OTSbiZ7mSJOSWDcoaToYoyxEZBKq2GJrspe0S/kk2+/0PWwkJwUoyjbXTv7zUue0kCFlVjK6nBjgBlcHyITOk/pYqu97dSIzBI7Vfx5yJHAx1KIQqn3c+oqraTuxuLe1WK1W3YJnQGBLIHBCqVVRgjzPXpWZxq4e44PFLOi8wvCdum86DK5/GGDj1qzn0PTjRbaTfK8y1crbhMztcXoO5Oh5Itt9kiUR4+Rpg4JxGGeBHtyDFjC6RpAxtjTgYx5VddwoJJwAMknoAPE1gdi7TTDJIFKrPcSTIpGMK7d3bwyAGx+dU3dytouDfIw0UUVYyCsTtpLp4fcfnRlP+JhP+6tul7t4f5i3rLAPvuIR/GgOf/STJq4sF/J2sY/tySt/2rS1MczN6EL9w/xrf7an/PNyT0WOH9iMf40u8PBLAnqxLH571hL4j5/Gb1X1cY/f7eZJdnMuPJQPvyf4ii9+NR5J/wBR/wDzUdudUhP4zk/LoP2CvMkw5jMxAGrGScDu7ePzqq4MqmkqrXCUfnon/wCia9/qx6E/uX+Joux3Ix+dn7gf760LTsvd3L6ooHKEALJJ+CTA3J7/AHsZPgp6Uz/5O4Y+Wb26wx7ohg7uok9FJzIx2+yF+VTldjrp4OrKastoWXi035N+QjXTBYlB2LOAB4nx2A3PTwrc4f2JvLiLCwmMP9uc6AB1zp3f5aR8qeL4w8OtZJra0VDGQuqUEMwcqMht3I36Ejoa27zgckoOq6nQ+HJ0Rge3dJPzJq2Varc76HZ0aahKT+Hbx0/4KPD/AKPbRHWG4uTLM+5hjPLBAG4KqS+nzJamQ3trw+W3tY40iE7EDQAADjYvgb6m7oJpSE0wAuZGLvw28aJ5cAGSBtAYuB1Kgg/I0zXXBlvbe4cNlpT+BcfZ5JPLKny1hmz46jRSb2PTjhaVCyW3d1/yzLHGbhfrIL50W0LTSDJ05OyAjofhkO/ktYPA7xrW8j1FjFegcx2DBfrWCe5qHRh3R4HSKu2dpcXEMZlh0PPMj3KsdOEiwAvn3mQHT5FvOmXivCI7mPlzLqTUGxkjdTkbjcb+VLOWqNM0YLI9eH++P2Fi04cLi54nEZXj1SoDy2VW3gT0z8ulerjhN/NA1rLycB0KXQPxKjqw1RAfF3RsCBTVbcPjjzoRVJ6kDvH9I9T7k1LNMqKWYgAdSdhVsmmpm67voulvFFD+SC4XnuZcHOkAJGSOmVBOQOuGJFaVZd12iiQPuSyKG5eCrEMSBp1AZyQRV+1ulkRXQ6ldQykeIIyDVlbgykpWuyWiivhNWKH2l7t4P5i/pLAfuuITVq57UQq2iPVPJ+TgHMI/SYdxP1mFU+L2NzeIYm0W0T4ySeZMcMGwoH4NDkdcv7UBzP6RZNHE7zoNSQAE7dUYH9imqPCuE3Ew/m8MkhZTpcDTH7mRsL9xNdZsey1lK/1ghbqX4TNKRIcpkYx8AIyeigjJr52j4+9rMrMw5AgllZABqJi5eBqJ8S/l5VlJLVs53gVWqpvht26vT8CfYfRkY9BurpIs/wBXCNTk+Su/X9VD71rwQ2Nnhre1LyJLHGZJgwcGZ8KwaYajuckqKauCWfcWV+9NIgLufXvaV8lGcADyyd6ze3hX6umSAfrNvqOQCBz13J8Ptb+9HdK6Oqhh6UJ5Ut3r4+vmbFnHMJGMkiFSo0xopGnc5JJYls7eXQ7VjdsweZYYxn66mM9P6OXqa0OF/VxNIsILOQDJICzA4yAC5JBO7bA7em1feOcDNy0P4QxiGTmAoBq1AFR8QIAwx8D8ql6x0NYtRqXf7oYPb4yLwy45rozaoyAilQAXQAYLEncNv4+Qphk4sXAECmQsNnIIjGfFmI39lyT6darW15ai5eAvm4GliJSSx27pTVscAnZemTU3aIsEjKuy5mjUhTjKtIoIPj0PhUdWWbulBrv+tvwRCxgiga3lYMZQ5k/HkL51sFXJ3J8OmwqCDtTbQtFAVlhU4jiaSJ0jOBgKGYYz7144TAq8UvMADMMB295ev3V67a23Ojit1GXknjI/NEbB2c+QCgjPmwHjTW10TZOWWV9dfqr3+Qwu4AJJAA6k7D51Vl4tEunLDvOEH6R6A+Xv6jzrzxGBmaIqoZVfLKTj7JwRnY4bBwffwqnf8PRwzXZQR6SqqWwFyQSxckd7Zdx0xsau2+DCKjuyGfj7HUuh4/woVJR30YLKqsGIHcONWzfI0fV52Ln4kmw66mwIyjjAwRkBkwdhsVP41SWXFVIK20MkikluY2UjJO5OqTdsnxVSKljsLiQ5mm0D8lbjA/Wkcam/VCe1RlfLLZ0vhR5vI4kmWWeRQ/REyN8Z2VT3mOTnbyHlX3ht5uEgt3SHJJdxyl3JJ0Ie+ck+IUbnerdjwaGElkQB2+KQ5Zz+k7ZY+2cVdq1ijk2Y1zc3bsyxRpCgOOdMdZPXdIkI29WdfY1k3ZtHEjTTm8MMZd4A6FcKMk8lCEb9bNW+3UYMEZ/9zAPTBmQEEdCCPA1X7R8IDi4uSujlWc0UY2yQykljjoBjAHqT5VSUnwbU6cWk5cn2Xjs8aWskcMIt5pI0EYLcxVlxpIwAowDuozjzqbT/AJ48f9D1YJJAPO05AOwONtqzrfh119Us54HWVooUItpFCo2Y1HdYbhwMgMcjc9M1oWVtcSXouTEIV+rCIpIwLhuYXJAjyCOg3I61W7Zq1FJ2ts0Y/AuyeqBbm1la3uCX1Ed6KTEsgxKh2PuNxXt7W4vJkgvYDH+AmRpYjqiYPysFDvpbK50mmrgXCPq0IiDs4BY5YKPiYscaR5k1oEVKp6FJYh5m997PlfveLfDrC+hjEb3FuY0GBKY35mlRjvDWEzgdf31E8luEmlKSXDIvOZpFwraFIBj1gJgAHGBtnPjk0OEwT3NjchZNUovHCmYkqRDKMIwHRSFxgDxqeTtBNJb3kF1ByJktXcaWDo6lWXKnw38DVbqxo4u7231tp/oycEvjNbxSlQvMQOFBzgMMgZ8TilKw7QaOILI0g5N8NKoSMoyHTE2OoEib+5FWOHcWV+GQQwnmSvBHGVj7xQMFRmcjZdK6jv5VtcV7LQzWptwojU4KmMAFSuNLL6jHWp1klYostOTUlo7r5fvoUrngEF5LdxzoGAkQhujKeTHurDcVV/ka9ikiiEgubbmodUhxPGFYNuekg2x51G/aiws5HLXLTzsBrCHmMSq6d1jxGpwPSl3if0tzvkQRLEvg0h5j++lcKNvDLVbKuTlrY6FDSUtOj9Utx1HBpVvJrnnLGjoildIY4j1HUWY4X4j4Gsqft1YWzOUdriU/E0ffJx0XmHCADyBwK5Px/ic041TTSSb7h2On5IMIPurwp2FQmrtHBiu0JLDwrU1dSuvDL1638Rx4t9Kt0+oxhIECk/lH2HUse6PYL8zW9wrhv864VzMyXH1eS4nlkJZ88qOPAJ+Fdcxwq4Hd6VzEWxlZIV+KaRIh+uwB+5dR+Vdv4bCH4ldSj+qiitx6HvTv/wDJF/ZrRGXZ1WpWjKdR82Qw0UUVJ6YUUUUBj9puGPcRokeARNHIWboBG6vjA3OcYrRubRZYykgyrDDLvgg9QfSpq+1WyLZnZLoQ2lmkSBI1CqowFUYAqaiirFXqFfCao8S45DbjMsir+buWPsi5Y/IUodoPpR5Kx8q2c89C8MkxCRsox3gFJc7Mp0kLsR0oVnNQi5S2RodmeG3UcMgAERa7llHM7wZJGY4KqcqdwflUnEeMWduJvrc6SSMumRBudIzhBGmSq7nY9cnJNc04j2wvLgMJJ2Ct9iL8GuPLu94j3Y1iXGFhbAAz5eprF2ijkXa0a9eNOmviaV9t39R+uvpYATTZ2yxr9hpcAe4ij/iwpV4j2hubjImnd1PVAdCe2lMDHvmse3HcX2qwtWTujxMfjKrrTgpaJtfRlRlAmwAANPQbDp4AVOKhn/ph6r/fUorOnz4l+09VRl1px8ro+XC5jb2/dUdq2UFWFqnanSWU+G//AJ++j0mmWw/83Z9SnzCSmvB+6/sNv0d2yvxDmP8ABawtMzHoCQUXPrjmn9WumdhrVhaCWQYluXa4kB6gynUqn9GPQn6tJPZng7fydFEBpl4pNqkP2hbIMn2zEAvvPXVgK3R7WEo+xoxjzz4n2iiipOkKKKKAKq8Q4nFAmuaRY183IGT5DPU+g3qg/D7mUYknES5Pdtl72M7Zkkyc466VWrFjwCCIgqmXH9Y5Lyb9e+5LftoCuOOySrm3t3bfAeb8Cnv3gZCPZKF4RNKv84uGGeqWwMSj01ZMh99Q9hWzRQFPh3CIYFxFGqZ6kDcnzZjux9STXP8AjvZvKS8PTAdSbrh+rZcZ/CQA+GCzDHgsqfi10ysntFwdp4wYmCTxMJIZCMhXHg3joYZRgOoY+lCJJSVmcGhfIzuPQ9QRsQfUHIPtXi+P4I+4/fTN2r4YGD30SaF1ab6DxgmAGWx4o2RkjrlXGzGlm9/om+X76xqL3WfPYbDvD9oUk9sys/mfIfhHsKmU1BAe6PapkqY7I83Fq1ed/wCz9StfbMjfL9v+NTV5vkzGfTf/AM++iJ8gHzFUjpJo9DEfy4GjU/q5QfqvJkq1a4B2cN5fJHkCMLzLgnwjU4I/XI0+2o+FVEDFlRF1yO2mOMdWY9AP3k9AMk10bgfZvSpsEYGRiH4lOgOwIBW3jY/jL3ceCajgFxWmW5p2RCopyqL4Wmn33GLstGLiWS/30yLyrYEYxApzqA/2jgv+iI/Kmeo10oAowoAwBsAAMDYeXSpM1ofQBRRRQBRRRQBRRRQBRRRQBRRRQC/x3gT8z6zbYMunTJCxxHcJg9yTYgMM918HG4OVJrmHGuyWtJZbFWZBjnWLDFxbMcnAT7SbbAeA7hYdO31lcX7ORzsJMtFOilUniOmRQd8Hwdc76XBHpUNXVisoRk02tmmvFH58s3BXHipwwOxB8mB3B9DVla6fxnsm7966s471xt9ZtWFvcEY+2jMqsfZyPIClifstaA/FxaD8xrUy49mWFs/eaqo2VjxsZ2bOtVlUg17zbt4i4ozsehqvwjh800hggjaWQNjC/CufGR+iDx3+QNO9j2VtjsltxK7J/LAW0fzLcr9gNN3D+y0ukRkx2dqB/o1nkO2RvzZ8KffQAfzjUZNbm+EwMqdKdKq01Kz04a5+wu9m+z31d2itmWa9YFZrzAMNoOhSMH4pPzOpIy+kYWug8H4QltEI48nclnc6ndj1eRvtMT1P8ABUvD+HRwRrFEgREGFVRgD/ABzuT1Oas1oelGKissVoZvFuDiZoWIQ8qTUdSgkjSwwPmQflWbwjstJDLE5m1hNfdOrAEoDPjffMu4z0GBTJRQsFFFFAFFFFAFFFFAFVeKSMsMjIdLKpYEjI2BO4+VWqqcW/0eX/AHb/APSah7Ex3QjRds7xeHxX7cl4y+JIgjKwGvTlG1nJz4EeNMM/HpJrpra20rylDTTOCwTV8KKgIyxxk5OB61h9guBpc8LtRKzGNWLcoYCsyuxGs4yQDvpzjYV77MS/VuLX0EuzXLCaIn7Q72QPbP8AymsIt6X2Z6FSMLzSWsb+vnbUu8b43dcPKyzFJ7UkB2RNEsedgcBiGH3UcZ4lew2s10s0BjUF405TElCe7l+YNypB6VN9JMmeHyRjeSYqkaD4mYsCAo8ehPyqLtLaGLgckbfElqqn3UKD+2rO6bXcZwytQbSu3bxWha4LNeyLbyvJC0cihnRY2RgGTUMMXIODjwFebTtYW4pJaEDQI+43m64LjPjgMB6aTUtjxIQcKilP2LVCB5toUKPm2B86UON8Hu7S1t7huUWtJeazIX1nmtmTVnYgk748qhyaSt4kwhGcmnbouNf2y+YzcfvL6CG4nEkASPUyRmNmbSNhqcOBk9em1R2vGLpbaK8mlh5GgSSIsThwpXOEOsgnJA6b1b7Y3SycKuHQ5V4CynzBAIrJ4jYvN2eVIwWb6tGQo6nTpYgfIHapejdulyIWcVmS+K2y2NawlvLmITCSOASDVFHy+YdJ3UysWG5GDhcYz1NVOE9qJnlntJwsd1EmsOm8brgHKhtx1GR6mtPsbxNJ7GBkYHTGqMB1VlUAg+XSl6aDncckkT4ba1KSN4a2DYUnzw2flRvRNMiKTlOMla3lb95J+zHF7+8tUuFkgGXwY+U3RXAOH5nXGT0q6nGJrm6uYYZY4fq5C6WTWzErnUe8MJnA23679Kwfo64Mr8OilM0qaZCxCyMI8JJk6k6YIG9W+2XAlkV+IWshjuLcNlhgK3KJDBvUYI9cYNVTeVM0lGHtXHbVpabO/PUdbPXy05mNeka9PTVgZx6ZzU1UuC3hmtoZWGGkjViPIsoNXa3WxwSVm0FFFFSQFFFFAFRXNuroVYZVhgjJGQfaiigK/DOExW66IUCL+KCdI9gTgfKvnE+Cw3AAmjV8HukjvL+iw3HyNFFRZWsWzSve+p5t+BQo4cJl1+F3ZpGGeukuSR8qm4jw6OdCkq60PVSTg+4B3+dFFLIZne9ys/Z6AxrGY8xpgqhZ9IIIxgZ8MDHl4VcubRJI2jddSMullOTkeRr7RSyGZvkpDs9AITByxyj/AFeW0+2M9PTpVqxsEhQJGulR0XJIGPAZOw9BRRRJByk92Uz2Yt9bOI9DNuxiZ49Xq3LIB9zVqHhcSRGNUCoc5Vds56kkbknxPWvlFLIOcnuyhF2PtFXSsIVc50qzhc7dVDYPzqV+y9sxYmPOttTrqfQzE5yyZ0kn1FFFRlXQt7SfVmqqgAAbAeFfaKKsZhRRRQH/2Q=="/>
          <p:cNvSpPr>
            <a:spLocks noChangeAspect="1" noChangeArrowheads="1"/>
          </p:cNvSpPr>
          <p:nvPr/>
        </p:nvSpPr>
        <p:spPr bwMode="auto">
          <a:xfrm>
            <a:off x="368300" y="14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SEBQUExQWFRUVFR0ZFxQUGRUYGBweGBgWGCEdFhsXHCYfHSAmHBgXHy8gIycpLCw4GB4xNTAqNSYrLCkBCQoKDgwOGg8PGiwkHyUuKSwqLCwyKi01LC0tLTQsMiosLCw1LC8pLyosLSwuKiwsKSwsKiwwKSwpLiwsLywsLP/AABEIALQAoAMBIgACEQEDEQH/xAAcAAACAwEBAQEAAAAAAAAAAAAABgMEBQcCAQj/xABKEAACAQMCAwYCBAkHCwUAAAABAgMABBESIQUTMQYiQVFhcTKBBxRCkSNSU2JygqGxwRUkM0OS0eEXJTRUY3OTorLC8BZks9Li/8QAGgEBAAMBAQEAAAAAAAAAAAAAAAECAwQFBv/EADARAAIBAgUBBQgDAQEAAAAAAAABAgMRBBIhMUFRBWFxobETIjKBkcHR8CNS8eHC/9oADAMBAAIRAxEAPwDuNFFFAFFFFAFFFFAFZfFu0cUDpGdUk0gJSCIapGA8SOirnbWxC+tVuM8ZkMotbUAzsMvIRqjgQ5w8gyMscELHkFsZ2AJpbtrgrrhsTkkkXPEpRrZ5ASCIgRiRgdXlHHsAD0EpNuyIlJRV2aV/xSdUMl5cw8Pjb4I00yTexkkyhb81EOM9TWItxaPuZ+LTfnA3aA+oCBBj2FSfyOYmHKTmTEEtdXLF2+b7sTn7ChVA8q07S0ZFwzl2ySWbA6nOwGwA6AfvrpjQ6s5JYn+qMu34raxuAOIX1sT0F4HMRPq1zGR/zimCPjV1BlriNbiDGoXNoG1AY6vBlifPVGW9hUDQ5GDgg9Qdx8xWfHwd4H5lm/JbxiwTbyfpxj4T+emD56ulRLDtbMmGJvpJDtYcQjnjWWJ1eNxlXU5BFWKQ7G4ZpHmtU5F2g1XXD2I0T9cPG2wycHTMo36OPxW/hHFkuYhJHnGSGVhh0ZdmR1+ywOxH8K5jr3LtFFFAFFFFAFFFFAFFFFAFFFFAFZXaLjDQRDlqJJpGEcMZONTt4seoVRl2I6BTWrSHLxUyGS/ROY2o2nD0PwsWbS0voGcElvxIcjqaA8/UzlrKJySSJOIXYJDu7gfgkI3VmUDx/BppA3YEXL/iVpYpGsssVumNMat3RhQNlA8AMff61o8M4Ylpbd5gNIaSaVttTt3pJGJ8zk+gwPCvzR2/7WvxO+Lrkxg8u3jAOdOdtvxmO59wPCtVLItNzFxzvXY652e+lW2me4FxJBAscmmJtbNzF73e3Hou48/Stv8AygcN/wBdg+8/3VyO4+jNhb8kcv64gLsiurSbJrKlQdhp2GATkZzhtudVWGIctg6ET9RDt1Yt3YbhJ5DskMWS7t4Ku3j5nYbk9KpcEF3BM7XOho5W/CFZFbkuSAoYbaQQVXHoD4bqX0N9n4LONeIXkiRPLqFsJDp7owGcA9c5wPT3roFr2dtLDnyTTLy7nKESaVUhmkkIbHxk627x3x8zXJVxklPTjzLxoRs0e+0EEepCJOXdIcwOqszgk7hkTdo204YHbAzsQCIoOKlCb9I9DBuXxK2BzpK4HOGOpRcNqwNcZz1UVqcAI7yd0tpVklGDzoiMRuW6sVHdJPoftCoONw/VZlvAoKMBFdjziJwshHQ8tm3z9hn8hXW5KazIrBOPujajggEEEEZBG4IPlXqlrsu4t5ZOHnOIlEluW3zAxwFB6/g3ym/gY/OmWqGoUUUUAUUUUAUUUUAUUUUBg9sr50txHF/TXLiCM/il86n/AFIw7/qiqXDbBJL7CYEHDoxDEg6CV0Gon9CExoP949HEOJD+UJXbHJ4fal2J/KTZP3rDGf8AjVzThHaK8ijwJmUuzSOAF+OQl26jPU4+Qrow+HlXbUeDkxWLp4ZJz5Nj6c+0E5QcPtYZHMi65mSN27oYaVBUeJGT8h41y/sDwG7h4naObWYAToCZIJCoBIBO64GAc58OvhT+095e85PrRRmijTmae8Fe5RSFKFcdVOd+mNs5r2v0NXRlZP5VnwEVs6ZMnUzgjHO8NI3z4+lceKfsZypza8+n/TfD1FWpqpHZjRZ9lrheOvdlByWBAfO/9Hp6Z8/SuLcV4FNJxWWS4tJ+QbljJyoWQFQ53BK6Rkbk+pNbHaDsnNZyFZL+4capFUoWB/BxiTLBpcDIyNieg+Wvwz6N7h7eW4biUxWIk8siQ6ggDYYmXAz06GuePuLM3xbk33Hf6Seyc919WFtGrCIOCMhQM8rSF3H4pHkMVd+kPs9NdWccUKBmVwSCcDARl8xncil/6X+0NxbS24gmaMMMMA2kHLn9u1e/pM4/cW9jaPDMyOyEs2rGo8uM94+O5Jrngp2ha3NiXbUZru2eG1tCEzcRGNEUMoGXAVkdtxpIyD13CkdBTVcWayIyOMq6lWB8QwII+4mkPjd/IODW8oc83MDa+pzqG9LH/q++/wBYf/k/+tet2dhJ1qcmns2jzsZjqeGmoyT1Vxp5r29ujE65eFT8uQ/aa2cAZPmeS0ch8zDXQRXI+xvFnk4kVuHLi7gaFg2O8Uyy5wNzoMwp77DXTNaCKQ5ltna3kJ6kwnSrH9JND/rVetSdKbhI2oV414KcdhhooorI3CivhOKzrftBDI+mJ+ac4LRAug2z3nXuj76A0qKKKAKKKp8YvOVbzS/k4nf+ypb+FAc77Q3vM4dMV2N/xAx6v9nGxTPqDHbn+1WGvB/Nz64AHtjP8etWO1ycm04VaeKW5lcfnBI0yfdpXpfvZmLBSTpCjA++sp1K8XalPKnvY8PtCUZTd43yq/1dvwMFrZ8osUY99VDaic9yRZMqVwQSVxn7vWxacQcNGXkuc5xKwZ91USdMHpqII96V7udu6mTp0Zx65xXy4nYKiAnSQSR7af7648lSWs5Xb6k0cXUpe5GKtlzff8mhxO3lmWLBOsc0u0wLZMkQQblWz3v2D77vPcIFUzhWD8xVLBSSMLkZ3/8AM1hSzssaqCQGbcfImhp2SLukjU4Bx5b1dqeW2mjNY4+pJxWVe8m/pf8AA/8AaSPh1+yNPziUyF0q4HXO+3Woe0zWd3FFE0csoiGBljGANIXvFgSScDw8+lIyzskTMpIOQPkSBRFMyRyMpwQvWs3RmtpbbCHaFWpkSivfdvT8oceK3xltEtUQRomnDO3MbuHIBAC/M5/wzYuFRgYK6iepbc7eXl8qwbWQjUwJyFJz64JrxYXBLg5ZnPgoZ3JPkq5JqXTrZcinpvZdTjlXlWtUcbu+U1720EOi4jLaoJFmC52IVgWG4yBo1j510/hswj4ldRD+tiiuB6nvQP8Ady4v7Vc64d9Ht9crqlVYdYwxnJ1YIwSETPgehK0/W3Y2OTSbiZ7mSJOSWDcoaToYoyxEZBKq2GJrspe0S/kk2+/0PWwkJwUoyjbXTv7zUue0kCFlVjK6nBjgBlcHyITOk/pYqu97dSIzBI7Vfx5yJHAx1KIQqn3c+oqraTuxuLe1WK1W3YJnQGBLIHBCqVVRgjzPXpWZxq4e44PFLOi8wvCdum86DK5/GGDj1qzn0PTjRbaTfK8y1crbhMztcXoO5Oh5Itt9kiUR4+Rpg4JxGGeBHtyDFjC6RpAxtjTgYx5VddwoJJwAMknoAPE1gdi7TTDJIFKrPcSTIpGMK7d3bwyAGx+dU3dytouDfIw0UUVYyCsTtpLp4fcfnRlP+JhP+6tul7t4f5i3rLAPvuIR/GgOf/STJq4sF/J2sY/tySt/2rS1MczN6EL9w/xrf7an/PNyT0WOH9iMf40u8PBLAnqxLH571hL4j5/Gb1X1cY/f7eZJdnMuPJQPvyf4ii9+NR5J/wBR/wDzUdudUhP4zk/LoP2CvMkw5jMxAGrGScDu7ePzqq4MqmkqrXCUfnon/wCia9/qx6E/uX+Joux3Ix+dn7gf760LTsvd3L6ooHKEALJJ+CTA3J7/AHsZPgp6Uz/5O4Y+Wb26wx7ohg7uok9FJzIx2+yF+VTldjrp4OrKastoWXi035N+QjXTBYlB2LOAB4nx2A3PTwrc4f2JvLiLCwmMP9uc6AB1zp3f5aR8qeL4w8OtZJra0VDGQuqUEMwcqMht3I36Ejoa27zgckoOq6nQ+HJ0Rge3dJPzJq2Varc76HZ0aahKT+Hbx0/4KPD/AKPbRHWG4uTLM+5hjPLBAG4KqS+nzJamQ3trw+W3tY40iE7EDQAADjYvgb6m7oJpSE0wAuZGLvw28aJ5cAGSBtAYuB1Kgg/I0zXXBlvbe4cNlpT+BcfZ5JPLKny1hmz46jRSb2PTjhaVCyW3d1/yzLHGbhfrIL50W0LTSDJ05OyAjofhkO/ktYPA7xrW8j1FjFegcx2DBfrWCe5qHRh3R4HSKu2dpcXEMZlh0PPMj3KsdOEiwAvn3mQHT5FvOmXivCI7mPlzLqTUGxkjdTkbjcb+VLOWqNM0YLI9eH++P2Fi04cLi54nEZXj1SoDy2VW3gT0z8ulerjhN/NA1rLycB0KXQPxKjqw1RAfF3RsCBTVbcPjjzoRVJ6kDvH9I9T7k1LNMqKWYgAdSdhVsmmpm67voulvFFD+SC4XnuZcHOkAJGSOmVBOQOuGJFaVZd12iiQPuSyKG5eCrEMSBp1AZyQRV+1ulkRXQ6ldQykeIIyDVlbgykpWuyWiivhNWKH2l7t4P5i/pLAfuuITVq57UQq2iPVPJ+TgHMI/SYdxP1mFU+L2NzeIYm0W0T4ySeZMcMGwoH4NDkdcv7UBzP6RZNHE7zoNSQAE7dUYH9imqPCuE3Ew/m8MkhZTpcDTH7mRsL9xNdZsey1lK/1ghbqX4TNKRIcpkYx8AIyeigjJr52j4+9rMrMw5AgllZABqJi5eBqJ8S/l5VlJLVs53gVWqpvht26vT8CfYfRkY9BurpIs/wBXCNTk+Su/X9VD71rwQ2Nnhre1LyJLHGZJgwcGZ8KwaYajuckqKauCWfcWV+9NIgLufXvaV8lGcADyyd6ze3hX6umSAfrNvqOQCBz13J8Ptb+9HdK6Oqhh6UJ5Ut3r4+vmbFnHMJGMkiFSo0xopGnc5JJYls7eXQ7VjdsweZYYxn66mM9P6OXqa0OF/VxNIsILOQDJICzA4yAC5JBO7bA7em1feOcDNy0P4QxiGTmAoBq1AFR8QIAwx8D8ql6x0NYtRqXf7oYPb4yLwy45rozaoyAilQAXQAYLEncNv4+Qphk4sXAECmQsNnIIjGfFmI39lyT6darW15ai5eAvm4GliJSSx27pTVscAnZemTU3aIsEjKuy5mjUhTjKtIoIPj0PhUdWWbulBrv+tvwRCxgiga3lYMZQ5k/HkL51sFXJ3J8OmwqCDtTbQtFAVlhU4jiaSJ0jOBgKGYYz7144TAq8UvMADMMB295ev3V67a23Ojit1GXknjI/NEbB2c+QCgjPmwHjTW10TZOWWV9dfqr3+Qwu4AJJAA6k7D51Vl4tEunLDvOEH6R6A+Xv6jzrzxGBmaIqoZVfLKTj7JwRnY4bBwffwqnf8PRwzXZQR6SqqWwFyQSxckd7Zdx0xsau2+DCKjuyGfj7HUuh4/woVJR30YLKqsGIHcONWzfI0fV52Ln4kmw66mwIyjjAwRkBkwdhsVP41SWXFVIK20MkikluY2UjJO5OqTdsnxVSKljsLiQ5mm0D8lbjA/Wkcam/VCe1RlfLLZ0vhR5vI4kmWWeRQ/REyN8Z2VT3mOTnbyHlX3ht5uEgt3SHJJdxyl3JJ0Ie+ck+IUbnerdjwaGElkQB2+KQ5Zz+k7ZY+2cVdq1ijk2Y1zc3bsyxRpCgOOdMdZPXdIkI29WdfY1k3ZtHEjTTm8MMZd4A6FcKMk8lCEb9bNW+3UYMEZ/9zAPTBmQEEdCCPA1X7R8IDi4uSujlWc0UY2yQykljjoBjAHqT5VSUnwbU6cWk5cn2Xjs8aWskcMIt5pI0EYLcxVlxpIwAowDuozjzqbT/AJ48f9D1YJJAPO05AOwONtqzrfh119Us54HWVooUItpFCo2Y1HdYbhwMgMcjc9M1oWVtcSXouTEIV+rCIpIwLhuYXJAjyCOg3I61W7Zq1FJ2ts0Y/AuyeqBbm1la3uCX1Ed6KTEsgxKh2PuNxXt7W4vJkgvYDH+AmRpYjqiYPysFDvpbK50mmrgXCPq0IiDs4BY5YKPiYscaR5k1oEVKp6FJYh5m997PlfveLfDrC+hjEb3FuY0GBKY35mlRjvDWEzgdf31E8luEmlKSXDIvOZpFwraFIBj1gJgAHGBtnPjk0OEwT3NjchZNUovHCmYkqRDKMIwHRSFxgDxqeTtBNJb3kF1ByJktXcaWDo6lWXKnw38DVbqxo4u7231tp/oycEvjNbxSlQvMQOFBzgMMgZ8TilKw7QaOILI0g5N8NKoSMoyHTE2OoEib+5FWOHcWV+GQQwnmSvBHGVj7xQMFRmcjZdK6jv5VtcV7LQzWptwojU4KmMAFSuNLL6jHWp1klYostOTUlo7r5fvoUrngEF5LdxzoGAkQhujKeTHurDcVV/ka9ikiiEgubbmodUhxPGFYNuekg2x51G/aiws5HLXLTzsBrCHmMSq6d1jxGpwPSl3if0tzvkQRLEvg0h5j++lcKNvDLVbKuTlrY6FDSUtOj9Utx1HBpVvJrnnLGjoildIY4j1HUWY4X4j4Gsqft1YWzOUdriU/E0ffJx0XmHCADyBwK5Px/ic041TTSSb7h2On5IMIPurwp2FQmrtHBiu0JLDwrU1dSuvDL1638Rx4t9Kt0+oxhIECk/lH2HUse6PYL8zW9wrhv864VzMyXH1eS4nlkJZ88qOPAJ+Fdcxwq4Hd6VzEWxlZIV+KaRIh+uwB+5dR+Vdv4bCH4ldSj+qiitx6HvTv/wDJF/ZrRGXZ1WpWjKdR82Qw0UUVJ6YUUUUBj9puGPcRokeARNHIWboBG6vjA3OcYrRubRZYykgyrDDLvgg9QfSpq+1WyLZnZLoQ2lmkSBI1CqowFUYAqaiirFXqFfCao8S45DbjMsir+buWPsi5Y/IUodoPpR5Kx8q2c89C8MkxCRsox3gFJc7Mp0kLsR0oVnNQi5S2RodmeG3UcMgAERa7llHM7wZJGY4KqcqdwflUnEeMWduJvrc6SSMumRBudIzhBGmSq7nY9cnJNc04j2wvLgMJJ2Ct9iL8GuPLu94j3Y1iXGFhbAAz5eprF2ijkXa0a9eNOmviaV9t39R+uvpYATTZ2yxr9hpcAe4ij/iwpV4j2hubjImnd1PVAdCe2lMDHvmse3HcX2qwtWTujxMfjKrrTgpaJtfRlRlAmwAANPQbDp4AVOKhn/ph6r/fUorOnz4l+09VRl1px8ro+XC5jb2/dUdq2UFWFqnanSWU+G//AJ++j0mmWw/83Z9SnzCSmvB+6/sNv0d2yvxDmP8ABawtMzHoCQUXPrjmn9WumdhrVhaCWQYluXa4kB6gynUqn9GPQn6tJPZng7fydFEBpl4pNqkP2hbIMn2zEAvvPXVgK3R7WEo+xoxjzz4n2iiipOkKKKKAKq8Q4nFAmuaRY183IGT5DPU+g3qg/D7mUYknES5Pdtl72M7Zkkyc466VWrFjwCCIgqmXH9Y5Lyb9e+5LftoCuOOySrm3t3bfAeb8Cnv3gZCPZKF4RNKv84uGGeqWwMSj01ZMh99Q9hWzRQFPh3CIYFxFGqZ6kDcnzZjux9STXP8AjvZvKS8PTAdSbrh+rZcZ/CQA+GCzDHgsqfi10ysntFwdp4wYmCTxMJIZCMhXHg3joYZRgOoY+lCJJSVmcGhfIzuPQ9QRsQfUHIPtXi+P4I+4/fTN2r4YGD30SaF1ab6DxgmAGWx4o2RkjrlXGzGlm9/om+X76xqL3WfPYbDvD9oUk9sys/mfIfhHsKmU1BAe6PapkqY7I83Fq1ed/wCz9StfbMjfL9v+NTV5vkzGfTf/AM++iJ8gHzFUjpJo9DEfy4GjU/q5QfqvJkq1a4B2cN5fJHkCMLzLgnwjU4I/XI0+2o+FVEDFlRF1yO2mOMdWY9AP3k9AMk10bgfZvSpsEYGRiH4lOgOwIBW3jY/jL3ceCajgFxWmW5p2RCopyqL4Wmn33GLstGLiWS/30yLyrYEYxApzqA/2jgv+iI/Kmeo10oAowoAwBsAAMDYeXSpM1ofQBRRRQBRRRQBRRRQBRRRQBRRRQC/x3gT8z6zbYMunTJCxxHcJg9yTYgMM918HG4OVJrmHGuyWtJZbFWZBjnWLDFxbMcnAT7SbbAeA7hYdO31lcX7ORzsJMtFOilUniOmRQd8Hwdc76XBHpUNXVisoRk02tmmvFH58s3BXHipwwOxB8mB3B9DVla6fxnsm7966s471xt9ZtWFvcEY+2jMqsfZyPIClifstaA/FxaD8xrUy49mWFs/eaqo2VjxsZ2bOtVlUg17zbt4i4ozsehqvwjh800hggjaWQNjC/CufGR+iDx3+QNO9j2VtjsltxK7J/LAW0fzLcr9gNN3D+y0ukRkx2dqB/o1nkO2RvzZ8KffQAfzjUZNbm+EwMqdKdKq01Kz04a5+wu9m+z31d2itmWa9YFZrzAMNoOhSMH4pPzOpIy+kYWug8H4QltEI48nclnc6ndj1eRvtMT1P8ABUvD+HRwRrFEgREGFVRgD/ABzuT1Oas1oelGKissVoZvFuDiZoWIQ8qTUdSgkjSwwPmQflWbwjstJDLE5m1hNfdOrAEoDPjffMu4z0GBTJRQsFFFFAFFFFAFFFFAFVeKSMsMjIdLKpYEjI2BO4+VWqqcW/0eX/AHb/APSah7Ex3QjRds7xeHxX7cl4y+JIgjKwGvTlG1nJz4EeNMM/HpJrpra20rylDTTOCwTV8KKgIyxxk5OB61h9guBpc8LtRKzGNWLcoYCsyuxGs4yQDvpzjYV77MS/VuLX0EuzXLCaIn7Q72QPbP8AymsIt6X2Z6FSMLzSWsb+vnbUu8b43dcPKyzFJ7UkB2RNEsedgcBiGH3UcZ4lew2s10s0BjUF405TElCe7l+YNypB6VN9JMmeHyRjeSYqkaD4mYsCAo8ehPyqLtLaGLgckbfElqqn3UKD+2rO6bXcZwytQbSu3bxWha4LNeyLbyvJC0cihnRY2RgGTUMMXIODjwFebTtYW4pJaEDQI+43m64LjPjgMB6aTUtjxIQcKilP2LVCB5toUKPm2B86UON8Hu7S1t7huUWtJeazIX1nmtmTVnYgk748qhyaSt4kwhGcmnbouNf2y+YzcfvL6CG4nEkASPUyRmNmbSNhqcOBk9em1R2vGLpbaK8mlh5GgSSIsThwpXOEOsgnJA6b1b7Y3SycKuHQ5V4CynzBAIrJ4jYvN2eVIwWb6tGQo6nTpYgfIHapejdulyIWcVmS+K2y2NawlvLmITCSOASDVFHy+YdJ3UysWG5GDhcYz1NVOE9qJnlntJwsd1EmsOm8brgHKhtx1GR6mtPsbxNJ7GBkYHTGqMB1VlUAg+XSl6aDncckkT4ba1KSN4a2DYUnzw2flRvRNMiKTlOMla3lb95J+zHF7+8tUuFkgGXwY+U3RXAOH5nXGT0q6nGJrm6uYYZY4fq5C6WTWzErnUe8MJnA23679Kwfo64Mr8OilM0qaZCxCyMI8JJk6k6YIG9W+2XAlkV+IWshjuLcNlhgK3KJDBvUYI9cYNVTeVM0lGHtXHbVpabO/PUdbPXy05mNeka9PTVgZx6ZzU1UuC3hmtoZWGGkjViPIsoNXa3WxwSVm0FFFFSQFFFFAFRXNuroVYZVhgjJGQfaiigK/DOExW66IUCL+KCdI9gTgfKvnE+Cw3AAmjV8HukjvL+iw3HyNFFRZWsWzSve+p5t+BQo4cJl1+F3ZpGGeukuSR8qm4jw6OdCkq60PVSTg+4B3+dFFLIZne9ys/Z6AxrGY8xpgqhZ9IIIxgZ8MDHl4VcubRJI2jddSMullOTkeRr7RSyGZvkpDs9AITByxyj/AFeW0+2M9PTpVqxsEhQJGulR0XJIGPAZOw9BRRRJByk92Uz2Yt9bOI9DNuxiZ49Xq3LIB9zVqHhcSRGNUCoc5Vds56kkbknxPWvlFLIOcnuyhF2PtFXSsIVc50qzhc7dVDYPzqV+y9sxYmPOttTrqfQzE5yyZ0kn1FFFRlXQt7SfVmqqgAAbAeFfaKKsZhRRRQH/2Q=="/>
          <p:cNvSpPr>
            <a:spLocks noChangeAspect="1" noChangeArrowheads="1"/>
          </p:cNvSpPr>
          <p:nvPr/>
        </p:nvSpPr>
        <p:spPr bwMode="auto">
          <a:xfrm>
            <a:off x="520700" y="301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QSEBQUExQWFRUVFR0ZFxQUGRUYGBweGBgWGCEdFhsXHCYfHSAmHBgXHy8gIycpLCw4GB4xNTAqNSYrLCkBCQoKDgwOGg8PGiwkHyUuKSwqLCwyKi01LC0tLTQsMiosLCw1LC8pLyosLSwuKiwsKSwsKiwwKSwpLiwsLywsLP/AABEIALQAoAMBIgACEQEDEQH/xAAcAAACAwEBAQEAAAAAAAAAAAAABgMEBQcCAQj/xABKEAACAQMCAwYCBAkHCwUAAAABAgMABBESIQUTMQYiQVFhcTKBBxRCkSNSU2JygqGxwRUkM0OS0eEXJTRUY3OTorLC8BZks9Li/8QAGgEBAAMBAQEAAAAAAAAAAAAAAAECAwQFBv/EADARAAIBAgUBBQgDAQEAAAAAAAABAgMRBBIhMUFRBWFxobETIjKBkcHR8CNS8eHC/9oADAMBAAIRAxEAPwDuNFFFAFFFFAFFFFAFZfFu0cUDpGdUk0gJSCIapGA8SOirnbWxC+tVuM8ZkMotbUAzsMvIRqjgQ5w8gyMscELHkFsZ2AJpbtrgrrhsTkkkXPEpRrZ5ASCIgRiRgdXlHHsAD0EpNuyIlJRV2aV/xSdUMl5cw8Pjb4I00yTexkkyhb81EOM9TWItxaPuZ+LTfnA3aA+oCBBj2FSfyOYmHKTmTEEtdXLF2+b7sTn7ChVA8q07S0ZFwzl2ySWbA6nOwGwA6AfvrpjQ6s5JYn+qMu34raxuAOIX1sT0F4HMRPq1zGR/zimCPjV1BlriNbiDGoXNoG1AY6vBlifPVGW9hUDQ5GDgg9Qdx8xWfHwd4H5lm/JbxiwTbyfpxj4T+emD56ulRLDtbMmGJvpJDtYcQjnjWWJ1eNxlXU5BFWKQ7G4ZpHmtU5F2g1XXD2I0T9cPG2wycHTMo36OPxW/hHFkuYhJHnGSGVhh0ZdmR1+ywOxH8K5jr3LtFFFAFFFFAFFFFAFFFFAFFFFAFZXaLjDQRDlqJJpGEcMZONTt4seoVRl2I6BTWrSHLxUyGS/ROY2o2nD0PwsWbS0voGcElvxIcjqaA8/UzlrKJySSJOIXYJDu7gfgkI3VmUDx/BppA3YEXL/iVpYpGsssVumNMat3RhQNlA8AMff61o8M4Ylpbd5gNIaSaVttTt3pJGJ8zk+gwPCvzR2/7WvxO+Lrkxg8u3jAOdOdtvxmO59wPCtVLItNzFxzvXY652e+lW2me4FxJBAscmmJtbNzF73e3Hou48/Stv8AygcN/wBdg+8/3VyO4+jNhb8kcv64gLsiurSbJrKlQdhp2GATkZzhtudVWGIctg6ET9RDt1Yt3YbhJ5DskMWS7t4Ku3j5nYbk9KpcEF3BM7XOho5W/CFZFbkuSAoYbaQQVXHoD4bqX0N9n4LONeIXkiRPLqFsJDp7owGcA9c5wPT3roFr2dtLDnyTTLy7nKESaVUhmkkIbHxk627x3x8zXJVxklPTjzLxoRs0e+0EEepCJOXdIcwOqszgk7hkTdo204YHbAzsQCIoOKlCb9I9DBuXxK2BzpK4HOGOpRcNqwNcZz1UVqcAI7yd0tpVklGDzoiMRuW6sVHdJPoftCoONw/VZlvAoKMBFdjziJwshHQ8tm3z9hn8hXW5KazIrBOPujajggEEEEZBG4IPlXqlrsu4t5ZOHnOIlEluW3zAxwFB6/g3ym/gY/OmWqGoUUUUAUUUUAUUUUAUUUUBg9sr50txHF/TXLiCM/il86n/AFIw7/qiqXDbBJL7CYEHDoxDEg6CV0Gon9CExoP949HEOJD+UJXbHJ4fal2J/KTZP3rDGf8AjVzThHaK8ijwJmUuzSOAF+OQl26jPU4+Qrow+HlXbUeDkxWLp4ZJz5Nj6c+0E5QcPtYZHMi65mSN27oYaVBUeJGT8h41y/sDwG7h4naObWYAToCZIJCoBIBO64GAc58OvhT+095e85PrRRmijTmae8Fe5RSFKFcdVOd+mNs5r2v0NXRlZP5VnwEVs6ZMnUzgjHO8NI3z4+lceKfsZypza8+n/TfD1FWpqpHZjRZ9lrheOvdlByWBAfO/9Hp6Z8/SuLcV4FNJxWWS4tJ+QbljJyoWQFQ53BK6Rkbk+pNbHaDsnNZyFZL+4capFUoWB/BxiTLBpcDIyNieg+Wvwz6N7h7eW4biUxWIk8siQ6ggDYYmXAz06GuePuLM3xbk33Hf6Seyc919WFtGrCIOCMhQM8rSF3H4pHkMVd+kPs9NdWccUKBmVwSCcDARl8xncil/6X+0NxbS24gmaMMMMA2kHLn9u1e/pM4/cW9jaPDMyOyEs2rGo8uM94+O5Jrngp2ha3NiXbUZru2eG1tCEzcRGNEUMoGXAVkdtxpIyD13CkdBTVcWayIyOMq6lWB8QwII+4mkPjd/IODW8oc83MDa+pzqG9LH/q++/wBYf/k/+tet2dhJ1qcmns2jzsZjqeGmoyT1Vxp5r29ujE65eFT8uQ/aa2cAZPmeS0ch8zDXQRXI+xvFnk4kVuHLi7gaFg2O8Uyy5wNzoMwp77DXTNaCKQ5ltna3kJ6kwnSrH9JND/rVetSdKbhI2oV414KcdhhooorI3CivhOKzrftBDI+mJ+ac4LRAug2z3nXuj76A0qKKKAKKKp8YvOVbzS/k4nf+ypb+FAc77Q3vM4dMV2N/xAx6v9nGxTPqDHbn+1WGvB/Nz64AHtjP8etWO1ycm04VaeKW5lcfnBI0yfdpXpfvZmLBSTpCjA++sp1K8XalPKnvY8PtCUZTd43yq/1dvwMFrZ8osUY99VDaic9yRZMqVwQSVxn7vWxacQcNGXkuc5xKwZ91USdMHpqII96V7udu6mTp0Zx65xXy4nYKiAnSQSR7af7648lSWs5Xb6k0cXUpe5GKtlzff8mhxO3lmWLBOsc0u0wLZMkQQblWz3v2D77vPcIFUzhWD8xVLBSSMLkZ3/8AM1hSzssaqCQGbcfImhp2SLukjU4Bx5b1dqeW2mjNY4+pJxWVe8m/pf8AA/8AaSPh1+yNPziUyF0q4HXO+3Woe0zWd3FFE0csoiGBljGANIXvFgSScDw8+lIyzskTMpIOQPkSBRFMyRyMpwQvWs3RmtpbbCHaFWpkSivfdvT8oceK3xltEtUQRomnDO3MbuHIBAC/M5/wzYuFRgYK6iepbc7eXl8qwbWQjUwJyFJz64JrxYXBLg5ZnPgoZ3JPkq5JqXTrZcinpvZdTjlXlWtUcbu+U1720EOi4jLaoJFmC52IVgWG4yBo1j510/hswj4ldRD+tiiuB6nvQP8Ady4v7Vc64d9Ht9crqlVYdYwxnJ1YIwSETPgehK0/W3Y2OTSbiZ7mSJOSWDcoaToYoyxEZBKq2GJrspe0S/kk2+/0PWwkJwUoyjbXTv7zUue0kCFlVjK6nBjgBlcHyITOk/pYqu97dSIzBI7Vfx5yJHAx1KIQqn3c+oqraTuxuLe1WK1W3YJnQGBLIHBCqVVRgjzPXpWZxq4e44PFLOi8wvCdum86DK5/GGDj1qzn0PTjRbaTfK8y1crbhMztcXoO5Oh5Itt9kiUR4+Rpg4JxGGeBHtyDFjC6RpAxtjTgYx5VddwoJJwAMknoAPE1gdi7TTDJIFKrPcSTIpGMK7d3bwyAGx+dU3dytouDfIw0UUVYyCsTtpLp4fcfnRlP+JhP+6tul7t4f5i3rLAPvuIR/GgOf/STJq4sF/J2sY/tySt/2rS1MczN6EL9w/xrf7an/PNyT0WOH9iMf40u8PBLAnqxLH571hL4j5/Gb1X1cY/f7eZJdnMuPJQPvyf4ii9+NR5J/wBR/wDzUdudUhP4zk/LoP2CvMkw5jMxAGrGScDu7ePzqq4MqmkqrXCUfnon/wCia9/qx6E/uX+Joux3Ix+dn7gf760LTsvd3L6ooHKEALJJ+CTA3J7/AHsZPgp6Uz/5O4Y+Wb26wx7ohg7uok9FJzIx2+yF+VTldjrp4OrKastoWXi035N+QjXTBYlB2LOAB4nx2A3PTwrc4f2JvLiLCwmMP9uc6AB1zp3f5aR8qeL4w8OtZJra0VDGQuqUEMwcqMht3I36Ejoa27zgckoOq6nQ+HJ0Rge3dJPzJq2Varc76HZ0aahKT+Hbx0/4KPD/AKPbRHWG4uTLM+5hjPLBAG4KqS+nzJamQ3trw+W3tY40iE7EDQAADjYvgb6m7oJpSE0wAuZGLvw28aJ5cAGSBtAYuB1Kgg/I0zXXBlvbe4cNlpT+BcfZ5JPLKny1hmz46jRSb2PTjhaVCyW3d1/yzLHGbhfrIL50W0LTSDJ05OyAjofhkO/ktYPA7xrW8j1FjFegcx2DBfrWCe5qHRh3R4HSKu2dpcXEMZlh0PPMj3KsdOEiwAvn3mQHT5FvOmXivCI7mPlzLqTUGxkjdTkbjcb+VLOWqNM0YLI9eH++P2Fi04cLi54nEZXj1SoDy2VW3gT0z8ulerjhN/NA1rLycB0KXQPxKjqw1RAfF3RsCBTVbcPjjzoRVJ6kDvH9I9T7k1LNMqKWYgAdSdhVsmmpm67voulvFFD+SC4XnuZcHOkAJGSOmVBOQOuGJFaVZd12iiQPuSyKG5eCrEMSBp1AZyQRV+1ulkRXQ6ldQykeIIyDVlbgykpWuyWiivhNWKH2l7t4P5i/pLAfuuITVq57UQq2iPVPJ+TgHMI/SYdxP1mFU+L2NzeIYm0W0T4ySeZMcMGwoH4NDkdcv7UBzP6RZNHE7zoNSQAE7dUYH9imqPCuE3Ew/m8MkhZTpcDTH7mRsL9xNdZsey1lK/1ghbqX4TNKRIcpkYx8AIyeigjJr52j4+9rMrMw5AgllZABqJi5eBqJ8S/l5VlJLVs53gVWqpvht26vT8CfYfRkY9BurpIs/wBXCNTk+Su/X9VD71rwQ2Nnhre1LyJLHGZJgwcGZ8KwaYajuckqKauCWfcWV+9NIgLufXvaV8lGcADyyd6ze3hX6umSAfrNvqOQCBz13J8Ptb+9HdK6Oqhh6UJ5Ut3r4+vmbFnHMJGMkiFSo0xopGnc5JJYls7eXQ7VjdsweZYYxn66mM9P6OXqa0OF/VxNIsILOQDJICzA4yAC5JBO7bA7em1feOcDNy0P4QxiGTmAoBq1AFR8QIAwx8D8ql6x0NYtRqXf7oYPb4yLwy45rozaoyAilQAXQAYLEncNv4+Qphk4sXAECmQsNnIIjGfFmI39lyT6darW15ai5eAvm4GliJSSx27pTVscAnZemTU3aIsEjKuy5mjUhTjKtIoIPj0PhUdWWbulBrv+tvwRCxgiga3lYMZQ5k/HkL51sFXJ3J8OmwqCDtTbQtFAVlhU4jiaSJ0jOBgKGYYz7144TAq8UvMADMMB295ev3V67a23Ojit1GXknjI/NEbB2c+QCgjPmwHjTW10TZOWWV9dfqr3+Qwu4AJJAA6k7D51Vl4tEunLDvOEH6R6A+Xv6jzrzxGBmaIqoZVfLKTj7JwRnY4bBwffwqnf8PRwzXZQR6SqqWwFyQSxckd7Zdx0xsau2+DCKjuyGfj7HUuh4/woVJR30YLKqsGIHcONWzfI0fV52Ln4kmw66mwIyjjAwRkBkwdhsVP41SWXFVIK20MkikluY2UjJO5OqTdsnxVSKljsLiQ5mm0D8lbjA/Wkcam/VCe1RlfLLZ0vhR5vI4kmWWeRQ/REyN8Z2VT3mOTnbyHlX3ht5uEgt3SHJJdxyl3JJ0Ie+ck+IUbnerdjwaGElkQB2+KQ5Zz+k7ZY+2cVdq1ijk2Y1zc3bsyxRpCgOOdMdZPXdIkI29WdfY1k3ZtHEjTTm8MMZd4A6FcKMk8lCEb9bNW+3UYMEZ/9zAPTBmQEEdCCPA1X7R8IDi4uSujlWc0UY2yQykljjoBjAHqT5VSUnwbU6cWk5cn2Xjs8aWskcMIt5pI0EYLcxVlxpIwAowDuozjzqbT/AJ48f9D1YJJAPO05AOwONtqzrfh119Us54HWVooUItpFCo2Y1HdYbhwMgMcjc9M1oWVtcSXouTEIV+rCIpIwLhuYXJAjyCOg3I61W7Zq1FJ2ts0Y/AuyeqBbm1la3uCX1Ed6KTEsgxKh2PuNxXt7W4vJkgvYDH+AmRpYjqiYPysFDvpbK50mmrgXCPq0IiDs4BY5YKPiYscaR5k1oEVKp6FJYh5m997PlfveLfDrC+hjEb3FuY0GBKY35mlRjvDWEzgdf31E8luEmlKSXDIvOZpFwraFIBj1gJgAHGBtnPjk0OEwT3NjchZNUovHCmYkqRDKMIwHRSFxgDxqeTtBNJb3kF1ByJktXcaWDo6lWXKnw38DVbqxo4u7231tp/oycEvjNbxSlQvMQOFBzgMMgZ8TilKw7QaOILI0g5N8NKoSMoyHTE2OoEib+5FWOHcWV+GQQwnmSvBHGVj7xQMFRmcjZdK6jv5VtcV7LQzWptwojU4KmMAFSuNLL6jHWp1klYostOTUlo7r5fvoUrngEF5LdxzoGAkQhujKeTHurDcVV/ka9ikiiEgubbmodUhxPGFYNuekg2x51G/aiws5HLXLTzsBrCHmMSq6d1jxGpwPSl3if0tzvkQRLEvg0h5j++lcKNvDLVbKuTlrY6FDSUtOj9Utx1HBpVvJrnnLGjoildIY4j1HUWY4X4j4Gsqft1YWzOUdriU/E0ffJx0XmHCADyBwK5Px/ic041TTSSb7h2On5IMIPurwp2FQmrtHBiu0JLDwrU1dSuvDL1638Rx4t9Kt0+oxhIECk/lH2HUse6PYL8zW9wrhv864VzMyXH1eS4nlkJZ88qOPAJ+Fdcxwq4Hd6VzEWxlZIV+KaRIh+uwB+5dR+Vdv4bCH4ldSj+qiitx6HvTv/wDJF/ZrRGXZ1WpWjKdR82Qw0UUVJ6YUUUUBj9puGPcRokeARNHIWboBG6vjA3OcYrRubRZYykgyrDDLvgg9QfSpq+1WyLZnZLoQ2lmkSBI1CqowFUYAqaiirFXqFfCao8S45DbjMsir+buWPsi5Y/IUodoPpR5Kx8q2c89C8MkxCRsox3gFJc7Mp0kLsR0oVnNQi5S2RodmeG3UcMgAERa7llHM7wZJGY4KqcqdwflUnEeMWduJvrc6SSMumRBudIzhBGmSq7nY9cnJNc04j2wvLgMJJ2Ct9iL8GuPLu94j3Y1iXGFhbAAz5eprF2ijkXa0a9eNOmviaV9t39R+uvpYATTZ2yxr9hpcAe4ij/iwpV4j2hubjImnd1PVAdCe2lMDHvmse3HcX2qwtWTujxMfjKrrTgpaJtfRlRlAmwAANPQbDp4AVOKhn/ph6r/fUorOnz4l+09VRl1px8ro+XC5jb2/dUdq2UFWFqnanSWU+G//AJ++j0mmWw/83Z9SnzCSmvB+6/sNv0d2yvxDmP8ABawtMzHoCQUXPrjmn9WumdhrVhaCWQYluXa4kB6gynUqn9GPQn6tJPZng7fydFEBpl4pNqkP2hbIMn2zEAvvPXVgK3R7WEo+xoxjzz4n2iiipOkKKKKAKq8Q4nFAmuaRY183IGT5DPU+g3qg/D7mUYknES5Pdtl72M7Zkkyc466VWrFjwCCIgqmXH9Y5Lyb9e+5LftoCuOOySrm3t3bfAeb8Cnv3gZCPZKF4RNKv84uGGeqWwMSj01ZMh99Q9hWzRQFPh3CIYFxFGqZ6kDcnzZjux9STXP8AjvZvKS8PTAdSbrh+rZcZ/CQA+GCzDHgsqfi10ysntFwdp4wYmCTxMJIZCMhXHg3joYZRgOoY+lCJJSVmcGhfIzuPQ9QRsQfUHIPtXi+P4I+4/fTN2r4YGD30SaF1ab6DxgmAGWx4o2RkjrlXGzGlm9/om+X76xqL3WfPYbDvD9oUk9sys/mfIfhHsKmU1BAe6PapkqY7I83Fq1ed/wCz9StfbMjfL9v+NTV5vkzGfTf/AM++iJ8gHzFUjpJo9DEfy4GjU/q5QfqvJkq1a4B2cN5fJHkCMLzLgnwjU4I/XI0+2o+FVEDFlRF1yO2mOMdWY9AP3k9AMk10bgfZvSpsEYGRiH4lOgOwIBW3jY/jL3ceCajgFxWmW5p2RCopyqL4Wmn33GLstGLiWS/30yLyrYEYxApzqA/2jgv+iI/Kmeo10oAowoAwBsAAMDYeXSpM1ofQBRRRQBRRRQBRRRQBRRRQBRRRQC/x3gT8z6zbYMunTJCxxHcJg9yTYgMM918HG4OVJrmHGuyWtJZbFWZBjnWLDFxbMcnAT7SbbAeA7hYdO31lcX7ORzsJMtFOilUniOmRQd8Hwdc76XBHpUNXVisoRk02tmmvFH58s3BXHipwwOxB8mB3B9DVla6fxnsm7966s471xt9ZtWFvcEY+2jMqsfZyPIClifstaA/FxaD8xrUy49mWFs/eaqo2VjxsZ2bOtVlUg17zbt4i4ozsehqvwjh800hggjaWQNjC/CufGR+iDx3+QNO9j2VtjsltxK7J/LAW0fzLcr9gNN3D+y0ukRkx2dqB/o1nkO2RvzZ8KffQAfzjUZNbm+EwMqdKdKq01Kz04a5+wu9m+z31d2itmWa9YFZrzAMNoOhSMH4pPzOpIy+kYWug8H4QltEI48nclnc6ndj1eRvtMT1P8ABUvD+HRwRrFEgREGFVRgD/ABzuT1Oas1oelGKissVoZvFuDiZoWIQ8qTUdSgkjSwwPmQflWbwjstJDLE5m1hNfdOrAEoDPjffMu4z0GBTJRQsFFFFAFFFFAFFFFAFVeKSMsMjIdLKpYEjI2BO4+VWqqcW/0eX/AHb/APSah7Ex3QjRds7xeHxX7cl4y+JIgjKwGvTlG1nJz4EeNMM/HpJrpra20rylDTTOCwTV8KKgIyxxk5OB61h9guBpc8LtRKzGNWLcoYCsyuxGs4yQDvpzjYV77MS/VuLX0EuzXLCaIn7Q72QPbP8AymsIt6X2Z6FSMLzSWsb+vnbUu8b43dcPKyzFJ7UkB2RNEsedgcBiGH3UcZ4lew2s10s0BjUF405TElCe7l+YNypB6VN9JMmeHyRjeSYqkaD4mYsCAo8ehPyqLtLaGLgckbfElqqn3UKD+2rO6bXcZwytQbSu3bxWha4LNeyLbyvJC0cihnRY2RgGTUMMXIODjwFebTtYW4pJaEDQI+43m64LjPjgMB6aTUtjxIQcKilP2LVCB5toUKPm2B86UON8Hu7S1t7huUWtJeazIX1nmtmTVnYgk748qhyaSt4kwhGcmnbouNf2y+YzcfvL6CG4nEkASPUyRmNmbSNhqcOBk9em1R2vGLpbaK8mlh5GgSSIsThwpXOEOsgnJA6b1b7Y3SycKuHQ5V4CynzBAIrJ4jYvN2eVIwWb6tGQo6nTpYgfIHapejdulyIWcVmS+K2y2NawlvLmITCSOASDVFHy+YdJ3UysWG5GDhcYz1NVOE9qJnlntJwsd1EmsOm8brgHKhtx1GR6mtPsbxNJ7GBkYHTGqMB1VlUAg+XSl6aDncckkT4ba1KSN4a2DYUnzw2flRvRNMiKTlOMla3lb95J+zHF7+8tUuFkgGXwY+U3RXAOH5nXGT0q6nGJrm6uYYZY4fq5C6WTWzErnUe8MJnA23679Kwfo64Mr8OilM0qaZCxCyMI8JJk6k6YIG9W+2XAlkV+IWshjuLcNlhgK3KJDBvUYI9cYNVTeVM0lGHtXHbVpabO/PUdbPXy05mNeka9PTVgZx6ZzU1UuC3hmtoZWGGkjViPIsoNXa3WxwSVm0FFFFSQFFFFAFRXNuroVYZVhgjJGQfaiigK/DOExW66IUCL+KCdI9gTgfKvnE+Cw3AAmjV8HukjvL+iw3HyNFFRZWsWzSve+p5t+BQo4cJl1+F3ZpGGeukuSR8qm4jw6OdCkq60PVSTg+4B3+dFFLIZne9ys/Z6AxrGY8xpgqhZ9IIIxgZ8MDHl4VcubRJI2jddSMullOTkeRr7RSyGZvkpDs9AITByxyj/AFeW0+2M9PTpVqxsEhQJGulR0XJIGPAZOw9BRRRJByk92Uz2Yt9bOI9DNuxiZ49Xq3LIB9zVqHhcSRGNUCoc5Vds56kkbknxPWvlFLIOcnuyhF2PtFXSsIVc50qzhc7dVDYPzqV+y9sxYmPOttTrqfQzE5yyZ0kn1FFFRlXQt7SfVmqqgAAbAeFfaKKsZhRRRQH/2Q=="/>
          <p:cNvSpPr>
            <a:spLocks noChangeAspect="1" noChangeArrowheads="1"/>
          </p:cNvSpPr>
          <p:nvPr/>
        </p:nvSpPr>
        <p:spPr bwMode="auto">
          <a:xfrm>
            <a:off x="673100" y="454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://www.potatopro.com/logos/peipotatoboar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davidlansing.com/wp-content/uploads/2009/09/pei-potato-museu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3175"/>
            <a:ext cx="6096000" cy="455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globalmaritimes.com/uploadedImages/Global_Maritimes/News/PEI-Potatoes.jpg?size=sw380nw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145"/>
            <a:ext cx="5334000" cy="35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myweeview.com/wp-content/uploads/2011/07/Monaghan-Farm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 of Specialization</a:t>
            </a:r>
            <a:endParaRPr lang="en-US" dirty="0"/>
          </a:p>
        </p:txBody>
      </p:sp>
      <p:pic>
        <p:nvPicPr>
          <p:cNvPr id="4098" name="Picture 2" descr="http://www.ats-sea.agr.gc.ca/exp/images/5489001-en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0714"/>
            <a:ext cx="7859486" cy="55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799"/>
            <a:ext cx="6400800" cy="18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821" y="1524000"/>
            <a:ext cx="582819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Trade allows for the exchange of one good for another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85343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Trade allows consumers to buy goods and services that they would not be able to access locally (Fresh fruit and vegetables in the winter)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8534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Trade encourages companies to offer higher wages, better working conditions and Better products.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276600"/>
            <a:ext cx="851245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Trade allows us to meet some of our needs in wants when we could not locally.</a:t>
            </a:r>
          </a:p>
          <a:p>
            <a:r>
              <a:rPr lang="en-US" sz="2000" dirty="0" smtClean="0"/>
              <a:t> It increases our standard of living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40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8" y="0"/>
            <a:ext cx="883920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Trade helps Canada get things that we cannot provide ourselves.</a:t>
            </a:r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Importing</a:t>
            </a:r>
            <a:r>
              <a:rPr lang="en-US" sz="2800" dirty="0" smtClean="0"/>
              <a:t> – when goods and services are brought into a country.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0374"/>
            <a:ext cx="8616759" cy="44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45" y="632717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</a:rPr>
              <a:t>kind of things are exported into Canada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4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5590"/>
            <a:ext cx="838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What countries do we import from?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0" y="1219201"/>
            <a:ext cx="893056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0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8646"/>
            <a:ext cx="89916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As we get and use resources we contribute to industry and the economy.</a:t>
            </a:r>
          </a:p>
          <a:p>
            <a:endParaRPr lang="en-US" sz="2800" dirty="0" smtClean="0"/>
          </a:p>
          <a:p>
            <a:pPr lvl="0"/>
            <a:r>
              <a:rPr lang="en-US" sz="2800" b="1" dirty="0">
                <a:solidFill>
                  <a:srgbClr val="FF0000"/>
                </a:solidFill>
              </a:rPr>
              <a:t>Industry</a:t>
            </a:r>
            <a:r>
              <a:rPr lang="en-US" sz="2800" dirty="0">
                <a:solidFill>
                  <a:prstClr val="black"/>
                </a:solidFill>
              </a:rPr>
              <a:t> – the particular types of labour that are done in exchange for pay.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Economy</a:t>
            </a:r>
            <a:r>
              <a:rPr lang="en-US" sz="2800" dirty="0" smtClean="0"/>
              <a:t> – a system in which a country produces and distributes goods and services to create wealth.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21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6553200" cy="5632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u="sng" dirty="0" smtClean="0"/>
              <a:t>Export: </a:t>
            </a:r>
            <a:r>
              <a:rPr lang="en-CA" sz="2400" dirty="0" smtClean="0"/>
              <a:t>Goods or services that are produced in an country and shipped elsewhere.</a:t>
            </a:r>
          </a:p>
          <a:p>
            <a:endParaRPr lang="en-CA" sz="2400" dirty="0" smtClean="0"/>
          </a:p>
          <a:p>
            <a:r>
              <a:rPr lang="en-CA" sz="2400" u="sng" dirty="0" smtClean="0"/>
              <a:t>Balance of Trade: </a:t>
            </a:r>
            <a:r>
              <a:rPr lang="en-CA" sz="2400" dirty="0" smtClean="0"/>
              <a:t>The ratio of goods and services exported to goods and services imported.</a:t>
            </a:r>
          </a:p>
          <a:p>
            <a:endParaRPr lang="en-CA" sz="2400" dirty="0"/>
          </a:p>
          <a:p>
            <a:r>
              <a:rPr lang="en-CA" sz="2400" u="sng" dirty="0" smtClean="0"/>
              <a:t>Trade surplus: </a:t>
            </a:r>
            <a:r>
              <a:rPr lang="en-CA" sz="2400" dirty="0" smtClean="0"/>
              <a:t>When the balance of trade is a positive number.</a:t>
            </a:r>
          </a:p>
          <a:p>
            <a:endParaRPr lang="en-CA" sz="2400" dirty="0"/>
          </a:p>
          <a:p>
            <a:r>
              <a:rPr lang="en-CA" sz="2400" u="sng" dirty="0" smtClean="0"/>
              <a:t>Trade Deficit: </a:t>
            </a:r>
            <a:r>
              <a:rPr lang="en-CA" sz="2400" dirty="0" smtClean="0"/>
              <a:t>When the balance of trade is a negative number.</a:t>
            </a:r>
          </a:p>
          <a:p>
            <a:endParaRPr lang="en-CA" sz="2400" dirty="0"/>
          </a:p>
          <a:p>
            <a:endParaRPr lang="en-CA" sz="2400" dirty="0" smtClean="0"/>
          </a:p>
          <a:p>
            <a:r>
              <a:rPr lang="en-CA" sz="2400" dirty="0" smtClean="0"/>
              <a:t>Having a trade surplus or deficit has a large impact on a nations economy and future planning.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33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nada trade part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772400" cy="49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dust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36230" cy="68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Four Economic Areas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7239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E</a:t>
            </a:r>
            <a:r>
              <a:rPr lang="en-US" sz="2000" dirty="0" smtClean="0">
                <a:latin typeface="Comic Sans MS" pitchFamily="66" charset="0"/>
              </a:rPr>
              <a:t>conomic </a:t>
            </a:r>
            <a:r>
              <a:rPr lang="en-US" sz="2000" dirty="0">
                <a:latin typeface="Comic Sans MS" pitchFamily="66" charset="0"/>
              </a:rPr>
              <a:t>activity can be categorized into one of four </a:t>
            </a:r>
            <a:r>
              <a:rPr lang="en-US" sz="2000" dirty="0" smtClean="0">
                <a:latin typeface="Comic Sans MS" pitchFamily="66" charset="0"/>
              </a:rPr>
              <a:t>areas: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559606"/>
            <a:ext cx="73677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Primary: Resource extraction ( Fishing, forestry, mining, oil)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57302"/>
            <a:ext cx="769152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Secondary: Manufacturing ( Making things out of other things)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29" y="4019755"/>
            <a:ext cx="574869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Tertiary: Service industry (Providing services)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429" y="4978730"/>
            <a:ext cx="653095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Quaternary: Information, research and development.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0.gstatic.com/images?q=tbn:ANd9GcQMdX66oqXjp1f4wD9-6nqFdr0E7YnTlnJeun6_nfrE5XXFTrm-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924559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conomics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229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Economics</a:t>
            </a:r>
            <a:r>
              <a:rPr lang="en-US" sz="2400" dirty="0" smtClean="0">
                <a:latin typeface="Comic Sans MS" pitchFamily="66" charset="0"/>
              </a:rPr>
              <a:t>: The </a:t>
            </a:r>
            <a:r>
              <a:rPr lang="en-US" sz="2400" dirty="0">
                <a:latin typeface="Comic Sans MS" pitchFamily="66" charset="0"/>
              </a:rPr>
              <a:t>study of how we use our limited resources to meet our relatively unlimited needs and wants</a:t>
            </a:r>
          </a:p>
        </p:txBody>
      </p:sp>
      <p:sp>
        <p:nvSpPr>
          <p:cNvPr id="5" name="Cloud 4"/>
          <p:cNvSpPr/>
          <p:nvPr/>
        </p:nvSpPr>
        <p:spPr>
          <a:xfrm rot="20865394">
            <a:off x="34695" y="2825076"/>
            <a:ext cx="6096000" cy="1905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Remember: The </a:t>
            </a:r>
            <a:r>
              <a:rPr lang="en-US" u="sng" dirty="0" smtClean="0"/>
              <a:t>economic system  </a:t>
            </a:r>
            <a:r>
              <a:rPr lang="en-US" dirty="0" smtClean="0"/>
              <a:t>is one of our human systems from Unit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954088"/>
            <a:ext cx="895508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3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Primary, Secondary, Tertiary, or Quaternary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Write down in your notes if each of the following pictures is primary, secondary, tertiary, or quaternary.</a:t>
            </a:r>
          </a:p>
          <a:p>
            <a:endParaRPr lang="en-CA" dirty="0"/>
          </a:p>
          <a:p>
            <a:r>
              <a:rPr lang="en-CA" dirty="0" smtClean="0"/>
              <a:t>The person with the most correct gets a prize!!!</a:t>
            </a:r>
            <a:endParaRPr lang="en-CA" dirty="0"/>
          </a:p>
        </p:txBody>
      </p:sp>
      <p:pic>
        <p:nvPicPr>
          <p:cNvPr id="2054" name="Picture 6" descr="http://gs-press.com.au/images/news_articles/cache/Cows-60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7488832" cy="5616624"/>
          </a:xfrm>
          <a:prstGeom prst="rect">
            <a:avLst/>
          </a:prstGeom>
          <a:noFill/>
        </p:spPr>
      </p:pic>
      <p:pic>
        <p:nvPicPr>
          <p:cNvPr id="2056" name="Picture 8" descr="http://www.videopro.com.au/images/solution/primary-industr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7920880" cy="5097235"/>
          </a:xfrm>
          <a:prstGeom prst="rect">
            <a:avLst/>
          </a:prstGeom>
          <a:noFill/>
        </p:spPr>
      </p:pic>
      <p:pic>
        <p:nvPicPr>
          <p:cNvPr id="2058" name="Picture 10" descr="http://www.killgerms.co.nz/assets/images/faq/quaternary-compou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908720"/>
            <a:ext cx="5832648" cy="5832651"/>
          </a:xfrm>
          <a:prstGeom prst="rect">
            <a:avLst/>
          </a:prstGeom>
          <a:noFill/>
        </p:spPr>
      </p:pic>
      <p:pic>
        <p:nvPicPr>
          <p:cNvPr id="2060" name="Picture 12" descr="http://www.sportforall2011.org/en/images/qunti_beijing_pic_00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24744"/>
            <a:ext cx="8064896" cy="5358677"/>
          </a:xfrm>
          <a:prstGeom prst="rect">
            <a:avLst/>
          </a:prstGeom>
          <a:noFill/>
        </p:spPr>
      </p:pic>
      <p:pic>
        <p:nvPicPr>
          <p:cNvPr id="2062" name="Picture 14" descr="http://www.kollewin.com/EX/09-14-19/PCB_manufacturing_plant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43397"/>
            <a:ext cx="6768752" cy="6714603"/>
          </a:xfrm>
          <a:prstGeom prst="rect">
            <a:avLst/>
          </a:prstGeom>
          <a:noFill/>
        </p:spPr>
      </p:pic>
      <p:pic>
        <p:nvPicPr>
          <p:cNvPr id="2064" name="Picture 16" descr="http://www.sydneyviolins.com.au/images/carving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32656"/>
            <a:ext cx="8700459" cy="6525344"/>
          </a:xfrm>
          <a:prstGeom prst="rect">
            <a:avLst/>
          </a:prstGeom>
          <a:noFill/>
        </p:spPr>
      </p:pic>
      <p:pic>
        <p:nvPicPr>
          <p:cNvPr id="2066" name="Picture 18" descr="http://www.geography.learnontheinternet.co.uk/images/industry/qua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764704"/>
            <a:ext cx="7776865" cy="5040560"/>
          </a:xfrm>
          <a:prstGeom prst="rect">
            <a:avLst/>
          </a:prstGeom>
          <a:noFill/>
        </p:spPr>
      </p:pic>
      <p:pic>
        <p:nvPicPr>
          <p:cNvPr id="2068" name="Picture 20" descr="http://www.growingnt.nt.gov.au/enews/BusinessTerritory/180211/images/ima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836712"/>
            <a:ext cx="7807721" cy="4968552"/>
          </a:xfrm>
          <a:prstGeom prst="rect">
            <a:avLst/>
          </a:prstGeom>
          <a:noFill/>
        </p:spPr>
      </p:pic>
      <p:pic>
        <p:nvPicPr>
          <p:cNvPr id="2070" name="Picture 22" descr="http://i.ehow.co.uk/images/a04/l2/o4/layer-hair-cut-800x8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92696"/>
            <a:ext cx="8892480" cy="5362926"/>
          </a:xfrm>
          <a:prstGeom prst="rect">
            <a:avLst/>
          </a:prstGeom>
          <a:noFill/>
        </p:spPr>
      </p:pic>
      <p:pic>
        <p:nvPicPr>
          <p:cNvPr id="2072" name="Picture 24" descr="http://www.portpromotions.com/media/ecom/prodlg/1222283606_Juneau%20-%20Gold%20Panning%2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0"/>
            <a:ext cx="5256584" cy="684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Economic Diversification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05000"/>
            <a:ext cx="257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economic diversification.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10000"/>
            <a:ext cx="432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significance of economic diversification.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8305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Economic Diversification: </a:t>
            </a:r>
            <a:r>
              <a:rPr lang="en-US" sz="2400" dirty="0" smtClean="0"/>
              <a:t>Entering many industries, so that a countries or region income does not come from only one source</a:t>
            </a:r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 rot="20862374">
            <a:off x="51344" y="2739226"/>
            <a:ext cx="2911367" cy="79582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Diversify?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0"/>
            <a:ext cx="83630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Diversification protects from any one industry collapsing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495800"/>
            <a:ext cx="571500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This promotes sustainability in the economy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105400"/>
            <a:ext cx="5715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It helps rural communities survive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5791200"/>
            <a:ext cx="37063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e.g. Newfoundland and the fishery…..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19" y="167267"/>
            <a:ext cx="8932082" cy="4832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</a:rPr>
              <a:t>Why is </a:t>
            </a:r>
            <a:r>
              <a:rPr lang="en-US" sz="2800" b="1" dirty="0" smtClean="0">
                <a:solidFill>
                  <a:srgbClr val="FF0000"/>
                </a:solidFill>
              </a:rPr>
              <a:t>economic diversification </a:t>
            </a:r>
            <a:r>
              <a:rPr lang="en-US" sz="2800" b="1" dirty="0">
                <a:solidFill>
                  <a:srgbClr val="FF0000"/>
                </a:solidFill>
              </a:rPr>
              <a:t>important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People can find work in different economic areas.</a:t>
            </a:r>
          </a:p>
          <a:p>
            <a:pPr marL="514350" lvl="0" indent="-514350"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Economy is not dependent on one industry.</a:t>
            </a:r>
          </a:p>
          <a:p>
            <a:pPr marL="514350" lvl="0" indent="-514350"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If demand for one industry declines the economy will not be devastated.</a:t>
            </a:r>
          </a:p>
          <a:p>
            <a:pPr marL="514350" lvl="0" indent="-514350"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More money and jobs are produced by having secondary and tertiary industries.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1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0999" y="152408"/>
          <a:ext cx="6629401" cy="6474833"/>
        </p:xfrm>
        <a:graphic>
          <a:graphicData uri="http://schemas.openxmlformats.org/drawingml/2006/table">
            <a:tbl>
              <a:tblPr/>
              <a:tblGrid>
                <a:gridCol w="5487157"/>
                <a:gridCol w="571122"/>
                <a:gridCol w="571122"/>
              </a:tblGrid>
              <a:tr h="2066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1564" marR="11564" marT="5782" marB="5782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1564" marR="11564" marT="5782" marB="5782"/>
                </a:tc>
              </a:tr>
              <a:tr h="20660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1564" marR="11564" marT="5782" marB="5782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11564" marR="11564" marT="5782" marB="5782"/>
                </a:tc>
              </a:tr>
              <a:tr h="396308">
                <a:tc>
                  <a:txBody>
                    <a:bodyPr/>
                    <a:lstStyle/>
                    <a:p>
                      <a:r>
                        <a:rPr lang="en-US" sz="1200" b="1"/>
                        <a:t>Industry</a:t>
                      </a:r>
                      <a:endParaRPr lang="en-US" sz="1200"/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Number</a:t>
                      </a:r>
                      <a:endParaRPr lang="en-US" sz="1200"/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Per-Cent</a:t>
                      </a:r>
                      <a:endParaRPr lang="en-US" sz="1200"/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Agriculture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1,820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0.7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Fishing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8,775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3.6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Logging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2,430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Mining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2,800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1.1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994">
                <a:tc>
                  <a:txBody>
                    <a:bodyPr/>
                    <a:lstStyle/>
                    <a:p>
                      <a:r>
                        <a:rPr lang="en-US" sz="1200" b="1"/>
                        <a:t>Petroleum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775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0.3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Fish Products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9,660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3.9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Pulp and Paper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2,450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Other Manufacturing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9,975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4.1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972">
                <a:tc>
                  <a:txBody>
                    <a:bodyPr/>
                    <a:lstStyle/>
                    <a:p>
                      <a:r>
                        <a:rPr lang="en-US" sz="1200" b="1" dirty="0"/>
                        <a:t>Construction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17,215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7.0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Transportation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9,950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Communications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4,230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1.7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Wholesale Trade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8,110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3.3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972">
                <a:tc>
                  <a:txBody>
                    <a:bodyPr/>
                    <a:lstStyle/>
                    <a:p>
                      <a:r>
                        <a:rPr lang="en-US" sz="1200" b="1" dirty="0"/>
                        <a:t>Retail Trade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31,760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12.9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Finance and Insurance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4,250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1.7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Business Services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7,320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972">
                <a:tc>
                  <a:txBody>
                    <a:bodyPr/>
                    <a:lstStyle/>
                    <a:p>
                      <a:r>
                        <a:rPr lang="en-US" sz="1200" b="1"/>
                        <a:t>Government Services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21,485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8.7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972">
                <a:tc>
                  <a:txBody>
                    <a:bodyPr/>
                    <a:lstStyle/>
                    <a:p>
                      <a:r>
                        <a:rPr lang="en-US" sz="1200" b="1"/>
                        <a:t>Educational Services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20,715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8.4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972">
                <a:tc>
                  <a:txBody>
                    <a:bodyPr/>
                    <a:lstStyle/>
                    <a:p>
                      <a:r>
                        <a:rPr lang="en-US" sz="1200" b="1"/>
                        <a:t>Health and Social Services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26,465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10.8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Accommodation Services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3,600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972">
                <a:tc>
                  <a:txBody>
                    <a:bodyPr/>
                    <a:lstStyle/>
                    <a:p>
                      <a:r>
                        <a:rPr lang="en-US" sz="1200" b="1"/>
                        <a:t>Food and Beverage Services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10,345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4.2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27">
                <a:tc>
                  <a:txBody>
                    <a:bodyPr/>
                    <a:lstStyle/>
                    <a:p>
                      <a:r>
                        <a:rPr lang="en-US" sz="1200" b="1"/>
                        <a:t>Personal and Household Services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6,455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2.6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5519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Labour Force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246,065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100.0</a:t>
                      </a:r>
                    </a:p>
                  </a:txBody>
                  <a:tcPr marL="3614" marR="3614" marT="3614" marB="3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86599" y="2743200"/>
            <a:ext cx="2064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Labour Force 15 Years and Over by Selected Industry Divisions and Major Groups, 1996</a:t>
            </a:r>
            <a:r>
              <a:rPr lang="en-US" b="1" dirty="0" smtClean="0"/>
              <a:t>. NL and Labrador.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Economic Geography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9248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Economic geography is important because it helps make better decisions around the production, distribution, and consumption of goods and services that fulfill peoples’ needs and wants.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607" y="4191000"/>
            <a:ext cx="893039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By evaluating the natural and human systems of an area and assessing</a:t>
            </a:r>
          </a:p>
          <a:p>
            <a:r>
              <a:rPr lang="en-US" sz="2400" dirty="0" smtClean="0"/>
              <a:t> the potential uses of the resources within these systems people can</a:t>
            </a:r>
          </a:p>
          <a:p>
            <a:r>
              <a:rPr lang="en-US" sz="2400" dirty="0" smtClean="0"/>
              <a:t> use their geography to support their economy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Transnational Corporation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296" y="1600200"/>
            <a:ext cx="7467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smtClean="0"/>
              <a:t>Trans National:  </a:t>
            </a:r>
            <a:r>
              <a:rPr lang="en-US" sz="2000" dirty="0" smtClean="0"/>
              <a:t>A business or corporation that operates in more than one country.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4896" y="2590800"/>
            <a:ext cx="81223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Operating in more than one country allows companies to extract a variety of</a:t>
            </a:r>
          </a:p>
          <a:p>
            <a:r>
              <a:rPr lang="en-US" sz="2000" dirty="0" smtClean="0"/>
              <a:t> resources, and find the best conditions for manufacturing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733800"/>
            <a:ext cx="83884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They are able to take advantages of low wages in developing countries, as well </a:t>
            </a:r>
          </a:p>
          <a:p>
            <a:r>
              <a:rPr lang="en-US" sz="2000" dirty="0" smtClean="0"/>
              <a:t>as harvest resources anywhere in the world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648200"/>
            <a:ext cx="805316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Many  transnational companies give back to the communities that</a:t>
            </a:r>
          </a:p>
          <a:p>
            <a:r>
              <a:rPr lang="en-US" sz="2000" dirty="0" smtClean="0"/>
              <a:t> they extract resources from. Building schools, arenas,  and other buildings. </a:t>
            </a:r>
          </a:p>
          <a:p>
            <a:r>
              <a:rPr lang="en-US" sz="2000" dirty="0" smtClean="0"/>
              <a:t>However many do not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791200"/>
            <a:ext cx="85920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Often transnational corporations use multiple countries to avoid having to follow</a:t>
            </a:r>
          </a:p>
          <a:p>
            <a:r>
              <a:rPr lang="en-US" sz="2000" dirty="0" smtClean="0"/>
              <a:t> the rules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Sustainable Development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4800600" cy="33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396692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When deciding to harvest a resource</a:t>
            </a:r>
          </a:p>
          <a:p>
            <a:r>
              <a:rPr lang="en-US" dirty="0" smtClean="0"/>
              <a:t>We must decide if the trade off </a:t>
            </a:r>
          </a:p>
          <a:p>
            <a:r>
              <a:rPr lang="en-US" dirty="0" smtClean="0"/>
              <a:t>Between a strong economy, the needs</a:t>
            </a:r>
          </a:p>
          <a:p>
            <a:r>
              <a:rPr lang="en-US" dirty="0" smtClean="0"/>
              <a:t>Of the community, and the environment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124200"/>
            <a:ext cx="3962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 help people make this decision</a:t>
            </a:r>
          </a:p>
          <a:p>
            <a:r>
              <a:rPr lang="en-US" dirty="0" smtClean="0"/>
              <a:t>The Canadian government requires</a:t>
            </a:r>
          </a:p>
          <a:p>
            <a:r>
              <a:rPr lang="en-US" dirty="0" smtClean="0"/>
              <a:t>All new resource projects to undergo</a:t>
            </a:r>
          </a:p>
          <a:p>
            <a:r>
              <a:rPr lang="en-US" dirty="0" smtClean="0"/>
              <a:t>An </a:t>
            </a:r>
            <a:r>
              <a:rPr lang="en-US" b="1" u="sng" dirty="0" smtClean="0"/>
              <a:t>environmental assessment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Environmental Assessment: </a:t>
            </a:r>
            <a:r>
              <a:rPr lang="en-US" dirty="0" smtClean="0"/>
              <a:t>a detailed study that tries to determine the potential environmental impact of a proposed development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5307013" cy="432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42" y="2971800"/>
            <a:ext cx="3233057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What are some examples of natural resources?</a:t>
            </a:r>
          </a:p>
          <a:p>
            <a:endParaRPr lang="en-US" sz="2800" dirty="0"/>
          </a:p>
          <a:p>
            <a:r>
              <a:rPr lang="en-US" sz="2800" dirty="0" smtClean="0"/>
              <a:t>What can they be used for?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57200" y="1453460"/>
            <a:ext cx="8305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Natural resources</a:t>
            </a:r>
            <a:r>
              <a:rPr lang="en-US" sz="2800" dirty="0" smtClean="0"/>
              <a:t> – anything found in nature that can be used by people.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62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</a:t>
            </a:r>
            <a:r>
              <a:rPr lang="en-US" dirty="0" smtClean="0"/>
              <a:t>elationship </a:t>
            </a:r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S</a:t>
            </a:r>
            <a:r>
              <a:rPr lang="en-US" dirty="0" smtClean="0"/>
              <a:t>upply</a:t>
            </a:r>
            <a:r>
              <a:rPr lang="en-US" dirty="0"/>
              <a:t>, </a:t>
            </a:r>
            <a:r>
              <a:rPr lang="en-US" dirty="0" smtClean="0"/>
              <a:t>Demand </a:t>
            </a:r>
            <a:r>
              <a:rPr lang="en-US" dirty="0"/>
              <a:t>and </a:t>
            </a:r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8" y="1767774"/>
            <a:ext cx="762740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Comic Sans MS" pitchFamily="66" charset="0"/>
              </a:rPr>
              <a:t>Supply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: The amount of product that is available to customers.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514600"/>
            <a:ext cx="79961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Comic Sans MS" pitchFamily="66" charset="0"/>
              </a:rPr>
              <a:t>Demand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: </a:t>
            </a:r>
            <a:r>
              <a:rPr lang="en-CA" sz="2000" dirty="0">
                <a:latin typeface="Comic Sans MS" pitchFamily="66" charset="0"/>
              </a:rPr>
              <a:t>D</a:t>
            </a:r>
            <a:r>
              <a:rPr lang="en-CA" sz="2000" dirty="0" smtClean="0">
                <a:latin typeface="Comic Sans MS" pitchFamily="66" charset="0"/>
              </a:rPr>
              <a:t>escribes </a:t>
            </a:r>
            <a:r>
              <a:rPr lang="en-CA" sz="2000" dirty="0">
                <a:latin typeface="Comic Sans MS" pitchFamily="66" charset="0"/>
              </a:rPr>
              <a:t>a consumer's desire, willingness and ability </a:t>
            </a:r>
            <a:r>
              <a:rPr lang="en-CA" sz="2000" dirty="0" smtClean="0">
                <a:latin typeface="Comic Sans MS" pitchFamily="66" charset="0"/>
              </a:rPr>
              <a:t>to</a:t>
            </a:r>
          </a:p>
          <a:p>
            <a:r>
              <a:rPr lang="en-CA" sz="2000" dirty="0" smtClean="0">
                <a:latin typeface="Comic Sans MS" pitchFamily="66" charset="0"/>
              </a:rPr>
              <a:t> </a:t>
            </a:r>
            <a:r>
              <a:rPr lang="en-CA" sz="2000" dirty="0">
                <a:latin typeface="Comic Sans MS" pitchFamily="66" charset="0"/>
              </a:rPr>
              <a:t>pay a price for a specific good or service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14" y="4343400"/>
            <a:ext cx="652774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Comic Sans MS" pitchFamily="66" charset="0"/>
              </a:rPr>
              <a:t>Price</a:t>
            </a: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: Amount of payment given for a good or service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14" y="4953000"/>
            <a:ext cx="571823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Supply, demand and price are directly related.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065183"/>
            <a:ext cx="744626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What happens to the demand and supply of an item when the</a:t>
            </a:r>
          </a:p>
          <a:p>
            <a:r>
              <a:rPr lang="en-US" sz="2000" dirty="0" smtClean="0">
                <a:latin typeface="Comic Sans MS" pitchFamily="66" charset="0"/>
              </a:rPr>
              <a:t> price goes up?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14" y="5486400"/>
            <a:ext cx="702948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 change in one can directly influence both of the others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7" y="3462439"/>
            <a:ext cx="81912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Demand is related to the needs and wants of society, as they change so does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31031685"/>
              </p:ext>
            </p:extLst>
          </p:nvPr>
        </p:nvGraphicFramePr>
        <p:xfrm>
          <a:off x="21771" y="0"/>
          <a:ext cx="904602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0"/>
            <a:ext cx="61403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When price increases, Demand decreases, and supply increases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12802"/>
            <a:ext cx="617887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When Price decreases, demand increases, and supply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tutor2u.net/blog/images/uploads/1di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"/>
            <a:ext cx="9144000" cy="28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ooperativeindividualism.org/calvin-on-supply-and-dem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896698"/>
            <a:ext cx="5706336" cy="39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yjSIeMhoKgY/UG7aof65sLI/AAAAAAAABZk/tJb_uweacZo/s1600/Inelastic+Demand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22" y="2896698"/>
            <a:ext cx="3426778" cy="246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amikazemonkeys.com/comics/2008-05-13-Supply-And-Demand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22" y="5397370"/>
            <a:ext cx="3426778" cy="145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2400" y="152400"/>
          <a:ext cx="8763000" cy="661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8513"/>
                <a:gridCol w="5984487"/>
              </a:tblGrid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PRODUCT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EVENT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 wheat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drought destroys much of the crop.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cigars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study says smoking cigars results in lots of wrinkles.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yo-yo’s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rock star says he loves playing with a yo-yo.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gasoline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Small cars start out-selling large cars.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apples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new pesticide kills caterpillars that eat apples.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 Canadian cars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Canada places a tax on Japanese cars coming into Canada.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 hospital beds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Scientists discover a cure for cancer.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 cement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huge earthquake hits Toronto.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 video rentals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price to see a movie in a theatre increases.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10.butter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disease kills a lot of dairy cows.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11.Burger King whoppers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McDonalds increases the price of Big Macs.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12.hot dog buns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price of flour is lowered.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13.taxi service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local bus service goes out of business.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14.candles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big winter storm is forecast.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15.gasoline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Two large supertankers collide and sink.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0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.allpostersimages.com/images/P-473-488-90/61/6147/612G100Z/posters/mick-stevens-you-want-a-bicycle-you-don-t-need-a-bicycle-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06046"/>
            <a:ext cx="8534400" cy="64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13357">
            <a:off x="457200" y="274638"/>
            <a:ext cx="5562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eeds </a:t>
            </a:r>
            <a:r>
              <a:rPr lang="en-US" dirty="0"/>
              <a:t>and </a:t>
            </a:r>
            <a:r>
              <a:rPr lang="en-US" dirty="0" smtClean="0"/>
              <a:t>Wants</a:t>
            </a:r>
            <a:r>
              <a:rPr lang="en-US" dirty="0"/>
              <a:t>;</a:t>
            </a:r>
          </a:p>
        </p:txBody>
      </p:sp>
      <p:sp>
        <p:nvSpPr>
          <p:cNvPr id="4" name="Rectangle 3"/>
          <p:cNvSpPr/>
          <p:nvPr/>
        </p:nvSpPr>
        <p:spPr>
          <a:xfrm rot="21295542">
            <a:off x="152399" y="1678752"/>
            <a:ext cx="869981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u="sng" dirty="0" smtClean="0">
                <a:latin typeface="Comic Sans MS" pitchFamily="66" charset="0"/>
              </a:rPr>
              <a:t>Needs: </a:t>
            </a:r>
            <a:r>
              <a:rPr lang="en-US" sz="2000" dirty="0" smtClean="0">
                <a:latin typeface="Comic Sans MS" pitchFamily="66" charset="0"/>
              </a:rPr>
              <a:t>Something that is necessary for a organism’s healthy living.</a:t>
            </a:r>
          </a:p>
          <a:p>
            <a:r>
              <a:rPr lang="en-US" sz="2000" dirty="0" smtClean="0">
                <a:latin typeface="Comic Sans MS" pitchFamily="66" charset="0"/>
              </a:rPr>
              <a:t> Without it life would be much more difficult and possibly lead to death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1258192">
            <a:off x="258492" y="2567991"/>
            <a:ext cx="859562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u="sng" dirty="0" smtClean="0">
                <a:latin typeface="Comic Sans MS" pitchFamily="66" charset="0"/>
              </a:rPr>
              <a:t>Wants</a:t>
            </a:r>
            <a:r>
              <a:rPr lang="en-US" sz="2000" dirty="0" smtClean="0">
                <a:latin typeface="Comic Sans MS" pitchFamily="66" charset="0"/>
              </a:rPr>
              <a:t>: Something that is desired, but is not essential to an organisms</a:t>
            </a:r>
          </a:p>
          <a:p>
            <a:r>
              <a:rPr lang="en-US" sz="2000" dirty="0" smtClean="0">
                <a:latin typeface="Comic Sans MS" pitchFamily="66" charset="0"/>
              </a:rPr>
              <a:t> survival.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330110">
            <a:off x="414784" y="4263481"/>
            <a:ext cx="828303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u="sng" dirty="0" smtClean="0">
                <a:latin typeface="Comic Sans MS" pitchFamily="66" charset="0"/>
              </a:rPr>
              <a:t>Specialization</a:t>
            </a:r>
            <a:r>
              <a:rPr lang="en-US" sz="2000" dirty="0" smtClean="0">
                <a:latin typeface="Comic Sans MS" pitchFamily="66" charset="0"/>
              </a:rPr>
              <a:t>: Focusing on producing one type of good or service so</a:t>
            </a:r>
          </a:p>
          <a:p>
            <a:r>
              <a:rPr lang="en-US" sz="2000" dirty="0" smtClean="0">
                <a:latin typeface="Comic Sans MS" pitchFamily="66" charset="0"/>
              </a:rPr>
              <a:t> that it can be produced more efficiently 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323440">
            <a:off x="549732" y="5047021"/>
            <a:ext cx="734367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u="sng" dirty="0" smtClean="0">
                <a:latin typeface="Comic Sans MS" pitchFamily="66" charset="0"/>
              </a:rPr>
              <a:t>Trade</a:t>
            </a:r>
            <a:r>
              <a:rPr lang="en-US" sz="2000" dirty="0" smtClean="0">
                <a:latin typeface="Comic Sans MS" pitchFamily="66" charset="0"/>
              </a:rPr>
              <a:t>: Exchanging one form of good or service for another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279676">
            <a:off x="47307" y="5592678"/>
            <a:ext cx="853440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specialization </a:t>
            </a:r>
            <a:r>
              <a:rPr lang="en-US" sz="2000" dirty="0">
                <a:latin typeface="Comic Sans MS" pitchFamily="66" charset="0"/>
              </a:rPr>
              <a:t>and trade help </a:t>
            </a:r>
            <a:r>
              <a:rPr lang="en-US" sz="2000" dirty="0" smtClean="0">
                <a:latin typeface="Comic Sans MS" pitchFamily="66" charset="0"/>
              </a:rPr>
              <a:t>maximize economic </a:t>
            </a:r>
            <a:r>
              <a:rPr lang="en-US" sz="2000" dirty="0">
                <a:latin typeface="Comic Sans MS" pitchFamily="66" charset="0"/>
              </a:rPr>
              <a:t>activity, allowing us to meet more of our needs and wants;</a:t>
            </a:r>
          </a:p>
        </p:txBody>
      </p:sp>
    </p:spTree>
    <p:extLst>
      <p:ext uri="{BB962C8B-B14F-4D97-AF65-F5344CB8AC3E}">
        <p14:creationId xmlns:p14="http://schemas.microsoft.com/office/powerpoint/2010/main" val="39408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Specialization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11868"/>
            <a:ext cx="612507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Specialization lets people do what they do best.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48520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There are many reasons to specialize: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9763" y="3276600"/>
            <a:ext cx="658667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improve your methods of production over time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9763" y="3930134"/>
            <a:ext cx="60576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There is no cost of switching between activities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19763" y="4572000"/>
            <a:ext cx="393845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only need one set of tools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19763" y="5334000"/>
            <a:ext cx="78920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are able to choose something that you like to do and do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8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1363</Words>
  <Application>Microsoft Office PowerPoint</Application>
  <PresentationFormat>On-screen Show (4:3)</PresentationFormat>
  <Paragraphs>232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Office Theme</vt:lpstr>
      <vt:lpstr>Canadian Geography 1202</vt:lpstr>
      <vt:lpstr>Economics </vt:lpstr>
      <vt:lpstr>Natural resources</vt:lpstr>
      <vt:lpstr>The Relationship Between Supply, Demand and Price</vt:lpstr>
      <vt:lpstr>PowerPoint Presentation</vt:lpstr>
      <vt:lpstr>PowerPoint Presentation</vt:lpstr>
      <vt:lpstr>PowerPoint Presentation</vt:lpstr>
      <vt:lpstr>Needs and Wants;</vt:lpstr>
      <vt:lpstr>Specialization</vt:lpstr>
      <vt:lpstr>Example of Specialization</vt:lpstr>
      <vt:lpstr>PowerPoint Presentation</vt:lpstr>
      <vt:lpstr>Example of Specialization</vt:lpstr>
      <vt:lpstr>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Four Economic Areas</vt:lpstr>
      <vt:lpstr>PowerPoint Presentation</vt:lpstr>
      <vt:lpstr>Primary, Secondary, Tertiary, or Quaternary</vt:lpstr>
      <vt:lpstr>Economic Diversification</vt:lpstr>
      <vt:lpstr>PowerPoint Presentation</vt:lpstr>
      <vt:lpstr>PowerPoint Presentation</vt:lpstr>
      <vt:lpstr>PowerPoint Presentation</vt:lpstr>
      <vt:lpstr>Economic Geography</vt:lpstr>
      <vt:lpstr>Transnational Corporation</vt:lpstr>
      <vt:lpstr>Sustainable Development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Tucker</dc:creator>
  <cp:lastModifiedBy>Robert Tucker</cp:lastModifiedBy>
  <cp:revision>29</cp:revision>
  <dcterms:created xsi:type="dcterms:W3CDTF">2006-08-16T00:00:00Z</dcterms:created>
  <dcterms:modified xsi:type="dcterms:W3CDTF">2017-03-21T12:40:42Z</dcterms:modified>
</cp:coreProperties>
</file>