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58" r:id="rId8"/>
    <p:sldId id="266" r:id="rId9"/>
    <p:sldId id="267" r:id="rId10"/>
    <p:sldId id="268" r:id="rId11"/>
    <p:sldId id="269" r:id="rId12"/>
    <p:sldId id="259" r:id="rId13"/>
    <p:sldId id="270" r:id="rId14"/>
    <p:sldId id="271" r:id="rId15"/>
    <p:sldId id="282" r:id="rId16"/>
    <p:sldId id="272" r:id="rId17"/>
    <p:sldId id="273" r:id="rId18"/>
    <p:sldId id="260" r:id="rId19"/>
    <p:sldId id="274" r:id="rId20"/>
    <p:sldId id="275" r:id="rId21"/>
    <p:sldId id="276" r:id="rId22"/>
    <p:sldId id="277" r:id="rId23"/>
    <p:sldId id="278" r:id="rId24"/>
    <p:sldId id="261" r:id="rId25"/>
    <p:sldId id="283" r:id="rId26"/>
    <p:sldId id="279" r:id="rId27"/>
    <p:sldId id="280" r:id="rId28"/>
    <p:sldId id="284"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a/url?sa=i&amp;rct=j&amp;q=canada+water+resource&amp;source=images&amp;cd=&amp;cad=rja&amp;docid=SCVWBbKOETm8lM&amp;tbnid=jzMaY7r21pD4NM:&amp;ved=0CAUQjRw&amp;url=http://aratichokshi.blogspot.com/&amp;ei=GMeUUZ77JsSEyAH_5IG4DA&amp;bvm=bv.46471029,d.aWc&amp;psig=AFQjCNH-X13JX5LNJ2ORREH48qv8Uu_Ltg&amp;ust=136879118470038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57800"/>
            <a:ext cx="6400800" cy="838200"/>
          </a:xfrm>
        </p:spPr>
        <p:style>
          <a:lnRef idx="0">
            <a:schemeClr val="accent3"/>
          </a:lnRef>
          <a:fillRef idx="3">
            <a:schemeClr val="accent3"/>
          </a:fillRef>
          <a:effectRef idx="3">
            <a:schemeClr val="accent3"/>
          </a:effectRef>
          <a:fontRef idx="minor">
            <a:schemeClr val="lt1"/>
          </a:fontRef>
        </p:style>
        <p:txBody>
          <a:bodyPr/>
          <a:lstStyle/>
          <a:p>
            <a:r>
              <a:rPr lang="en-CA" dirty="0" smtClean="0"/>
              <a:t>Canadian Geography</a:t>
            </a:r>
            <a:endParaRPr lang="en-CA" dirty="0"/>
          </a:p>
        </p:txBody>
      </p:sp>
      <p:sp>
        <p:nvSpPr>
          <p:cNvPr id="3" name="Subtitle 2"/>
          <p:cNvSpPr>
            <a:spLocks noGrp="1"/>
          </p:cNvSpPr>
          <p:nvPr>
            <p:ph type="subTitle" idx="1"/>
          </p:nvPr>
        </p:nvSpPr>
        <p:spPr>
          <a:xfrm>
            <a:off x="0" y="6096000"/>
            <a:ext cx="6400800" cy="76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r>
              <a:rPr lang="en-CA" dirty="0" smtClean="0"/>
              <a:t>5.2 Part 2: Natural Resources</a:t>
            </a:r>
            <a:endParaRPr lang="en-CA" dirty="0"/>
          </a:p>
        </p:txBody>
      </p:sp>
    </p:spTree>
    <p:extLst>
      <p:ext uri="{BB962C8B-B14F-4D97-AF65-F5344CB8AC3E}">
        <p14:creationId xmlns:p14="http://schemas.microsoft.com/office/powerpoint/2010/main" val="121872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CA" b="1" dirty="0" smtClean="0"/>
              <a:t>FISHERY: Trends</a:t>
            </a:r>
            <a:endParaRPr lang="en-CA" b="1" dirty="0"/>
          </a:p>
        </p:txBody>
      </p:sp>
      <p:sp>
        <p:nvSpPr>
          <p:cNvPr id="4" name="TextBox 3"/>
          <p:cNvSpPr txBox="1"/>
          <p:nvPr/>
        </p:nvSpPr>
        <p:spPr>
          <a:xfrm>
            <a:off x="588819" y="1752600"/>
            <a:ext cx="376160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b="1" dirty="0" smtClean="0"/>
              <a:t>Aquaculture</a:t>
            </a:r>
            <a:r>
              <a:rPr lang="en-CA" dirty="0" smtClean="0"/>
              <a:t>: Commercial fish farming</a:t>
            </a:r>
            <a:endParaRPr lang="en-CA" dirty="0"/>
          </a:p>
        </p:txBody>
      </p:sp>
      <p:sp>
        <p:nvSpPr>
          <p:cNvPr id="5" name="TextBox 4"/>
          <p:cNvSpPr txBox="1"/>
          <p:nvPr/>
        </p:nvSpPr>
        <p:spPr>
          <a:xfrm>
            <a:off x="625764" y="2531010"/>
            <a:ext cx="703089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dirty="0" smtClean="0"/>
              <a:t>In Canada there has been a large increase in the amount of aquaculture.</a:t>
            </a:r>
            <a:endParaRPr lang="en-CA" dirty="0"/>
          </a:p>
        </p:txBody>
      </p:sp>
      <p:sp>
        <p:nvSpPr>
          <p:cNvPr id="6" name="TextBox 5"/>
          <p:cNvSpPr txBox="1"/>
          <p:nvPr/>
        </p:nvSpPr>
        <p:spPr>
          <a:xfrm>
            <a:off x="625764" y="3429000"/>
            <a:ext cx="784727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dirty="0" smtClean="0"/>
              <a:t>This takes the pressure off of natural fish populations and allows stocks to recover</a:t>
            </a:r>
            <a:endParaRPr lang="en-CA" dirty="0"/>
          </a:p>
        </p:txBody>
      </p:sp>
      <p:sp>
        <p:nvSpPr>
          <p:cNvPr id="7" name="TextBox 6"/>
          <p:cNvSpPr txBox="1"/>
          <p:nvPr/>
        </p:nvSpPr>
        <p:spPr>
          <a:xfrm>
            <a:off x="609600" y="4096434"/>
            <a:ext cx="800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dirty="0" smtClean="0"/>
              <a:t>Aquaculture operations are expensive to start, but often are subsidized by the government</a:t>
            </a:r>
            <a:endParaRPr lang="en-CA" dirty="0"/>
          </a:p>
        </p:txBody>
      </p:sp>
      <p:sp>
        <p:nvSpPr>
          <p:cNvPr id="8" name="TextBox 7"/>
          <p:cNvSpPr txBox="1"/>
          <p:nvPr/>
        </p:nvSpPr>
        <p:spPr>
          <a:xfrm>
            <a:off x="625764" y="5103152"/>
            <a:ext cx="7543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dirty="0" smtClean="0"/>
              <a:t>Aquaculture is seen by many as the future of  sustainable fisheries</a:t>
            </a:r>
            <a:endParaRPr lang="en-CA" dirty="0"/>
          </a:p>
        </p:txBody>
      </p:sp>
    </p:spTree>
    <p:extLst>
      <p:ext uri="{BB962C8B-B14F-4D97-AF65-F5344CB8AC3E}">
        <p14:creationId xmlns:p14="http://schemas.microsoft.com/office/powerpoint/2010/main" val="107442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CA" b="1" dirty="0" smtClean="0"/>
              <a:t>FISHERY: Sustainability</a:t>
            </a:r>
            <a:endParaRPr lang="en-CA" b="1" dirty="0"/>
          </a:p>
        </p:txBody>
      </p:sp>
      <p:sp>
        <p:nvSpPr>
          <p:cNvPr id="4" name="TextBox 3"/>
          <p:cNvSpPr txBox="1"/>
          <p:nvPr/>
        </p:nvSpPr>
        <p:spPr>
          <a:xfrm>
            <a:off x="533400" y="1878555"/>
            <a:ext cx="74676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sz="2000" dirty="0" smtClean="0"/>
              <a:t>Care needs to be taken in the this industry so that the natural stock of fish is not destroyed</a:t>
            </a:r>
            <a:endParaRPr lang="en-CA" sz="2000" dirty="0"/>
          </a:p>
        </p:txBody>
      </p:sp>
      <p:sp>
        <p:nvSpPr>
          <p:cNvPr id="5" name="TextBox 4"/>
          <p:cNvSpPr txBox="1"/>
          <p:nvPr/>
        </p:nvSpPr>
        <p:spPr>
          <a:xfrm>
            <a:off x="506691" y="2792955"/>
            <a:ext cx="8020657"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457200" indent="-457200">
              <a:buAutoNum type="arabicPeriod"/>
            </a:pPr>
            <a:r>
              <a:rPr lang="en-CA" sz="2000" dirty="0" smtClean="0"/>
              <a:t>Government needs to set regulations to protect the existing stocks and</a:t>
            </a:r>
          </a:p>
          <a:p>
            <a:r>
              <a:rPr lang="en-CA" sz="2000" dirty="0"/>
              <a:t> </a:t>
            </a:r>
            <a:r>
              <a:rPr lang="en-CA" sz="2000" dirty="0" smtClean="0"/>
              <a:t>       encourage regrowth</a:t>
            </a:r>
            <a:endParaRPr lang="en-CA" sz="2000" dirty="0"/>
          </a:p>
        </p:txBody>
      </p:sp>
      <p:sp>
        <p:nvSpPr>
          <p:cNvPr id="6" name="TextBox 5"/>
          <p:cNvSpPr txBox="1"/>
          <p:nvPr/>
        </p:nvSpPr>
        <p:spPr>
          <a:xfrm>
            <a:off x="506691" y="3631155"/>
            <a:ext cx="5879495"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2. Aquaculture needs to be encouraged and subsidised</a:t>
            </a:r>
            <a:endParaRPr lang="en-CA" sz="2000" dirty="0"/>
          </a:p>
        </p:txBody>
      </p:sp>
      <p:sp>
        <p:nvSpPr>
          <p:cNvPr id="7" name="TextBox 6"/>
          <p:cNvSpPr txBox="1"/>
          <p:nvPr/>
        </p:nvSpPr>
        <p:spPr>
          <a:xfrm>
            <a:off x="506691" y="4240755"/>
            <a:ext cx="8627618"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3. Consumers need to be more responsible and choose fish from sources that are</a:t>
            </a:r>
          </a:p>
          <a:p>
            <a:r>
              <a:rPr lang="en-CA" sz="2000" dirty="0" smtClean="0"/>
              <a:t>     Environmentally secure and not at danger</a:t>
            </a:r>
            <a:endParaRPr lang="en-CA" sz="2000" dirty="0"/>
          </a:p>
        </p:txBody>
      </p:sp>
    </p:spTree>
    <p:extLst>
      <p:ext uri="{BB962C8B-B14F-4D97-AF65-F5344CB8AC3E}">
        <p14:creationId xmlns:p14="http://schemas.microsoft.com/office/powerpoint/2010/main" val="107442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CA" b="1" dirty="0" smtClean="0"/>
              <a:t>MINING: Economic Importance</a:t>
            </a:r>
            <a:endParaRPr lang="en-CA" b="1" dirty="0"/>
          </a:p>
        </p:txBody>
      </p:sp>
      <p:sp>
        <p:nvSpPr>
          <p:cNvPr id="4" name="Rectangle 3"/>
          <p:cNvSpPr/>
          <p:nvPr/>
        </p:nvSpPr>
        <p:spPr>
          <a:xfrm>
            <a:off x="762000" y="1628506"/>
            <a:ext cx="70104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dirty="0" smtClean="0"/>
              <a:t>Ontario, Saskatchewan</a:t>
            </a:r>
            <a:r>
              <a:rPr lang="en-CA" sz="2000" dirty="0"/>
              <a:t>, British Columbia, and Quebec produce about 80% </a:t>
            </a:r>
            <a:r>
              <a:rPr lang="en-CA" sz="2000" dirty="0" smtClean="0"/>
              <a:t>of the </a:t>
            </a:r>
            <a:r>
              <a:rPr lang="en-CA" sz="2000" dirty="0"/>
              <a:t>total value of Canada’s minerals.</a:t>
            </a:r>
          </a:p>
        </p:txBody>
      </p:sp>
      <p:sp>
        <p:nvSpPr>
          <p:cNvPr id="5" name="Rectangle 4"/>
          <p:cNvSpPr/>
          <p:nvPr/>
        </p:nvSpPr>
        <p:spPr>
          <a:xfrm>
            <a:off x="762000" y="2667000"/>
            <a:ext cx="70104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dirty="0"/>
              <a:t>The mining industry plays </a:t>
            </a:r>
            <a:r>
              <a:rPr lang="en-CA" sz="2000" dirty="0" smtClean="0"/>
              <a:t>an important </a:t>
            </a:r>
            <a:r>
              <a:rPr lang="en-CA" sz="2000" dirty="0"/>
              <a:t>role in the economy </a:t>
            </a:r>
            <a:r>
              <a:rPr lang="en-CA" sz="2000" dirty="0" smtClean="0"/>
              <a:t>of Newfoundland </a:t>
            </a:r>
            <a:r>
              <a:rPr lang="en-CA" sz="2000" dirty="0"/>
              <a:t>and Labrador, </a:t>
            </a:r>
            <a:r>
              <a:rPr lang="en-CA" sz="2000" dirty="0" smtClean="0"/>
              <a:t>representing 8.6</a:t>
            </a:r>
            <a:r>
              <a:rPr lang="en-CA" sz="2000" dirty="0"/>
              <a:t>% of the province’s total GDP</a:t>
            </a:r>
          </a:p>
        </p:txBody>
      </p:sp>
      <p:sp>
        <p:nvSpPr>
          <p:cNvPr id="6" name="Rectangle 5"/>
          <p:cNvSpPr/>
          <p:nvPr/>
        </p:nvSpPr>
        <p:spPr>
          <a:xfrm>
            <a:off x="750454" y="4165355"/>
            <a:ext cx="702194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dirty="0"/>
              <a:t>Nunavut, with its </a:t>
            </a:r>
            <a:r>
              <a:rPr lang="en-CA" sz="2000" dirty="0" smtClean="0"/>
              <a:t>vast territory </a:t>
            </a:r>
            <a:r>
              <a:rPr lang="en-CA" sz="2000" dirty="0"/>
              <a:t>of Canadian Shield rock, is a </a:t>
            </a:r>
            <a:r>
              <a:rPr lang="en-CA" sz="2000" dirty="0" smtClean="0"/>
              <a:t>good location </a:t>
            </a:r>
            <a:r>
              <a:rPr lang="en-CA" sz="2000" dirty="0"/>
              <a:t>for </a:t>
            </a:r>
            <a:r>
              <a:rPr lang="en-CA" sz="2000" dirty="0" smtClean="0"/>
              <a:t>exploration and </a:t>
            </a:r>
            <a:r>
              <a:rPr lang="en-CA" sz="2000" dirty="0"/>
              <a:t>development of gold, base metals, and diamond mines.</a:t>
            </a:r>
          </a:p>
        </p:txBody>
      </p:sp>
    </p:spTree>
    <p:extLst>
      <p:ext uri="{BB962C8B-B14F-4D97-AF65-F5344CB8AC3E}">
        <p14:creationId xmlns:p14="http://schemas.microsoft.com/office/powerpoint/2010/main" val="74940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682" y="4618"/>
            <a:ext cx="8229600" cy="1143000"/>
          </a:xfrm>
        </p:spPr>
        <p:style>
          <a:lnRef idx="0">
            <a:schemeClr val="accent6"/>
          </a:lnRef>
          <a:fillRef idx="3">
            <a:schemeClr val="accent6"/>
          </a:fillRef>
          <a:effectRef idx="3">
            <a:schemeClr val="accent6"/>
          </a:effectRef>
          <a:fontRef idx="minor">
            <a:schemeClr val="lt1"/>
          </a:fontRef>
        </p:style>
        <p:txBody>
          <a:bodyPr/>
          <a:lstStyle/>
          <a:p>
            <a:r>
              <a:rPr lang="en-CA" b="1" dirty="0" smtClean="0"/>
              <a:t>MINING</a:t>
            </a:r>
            <a:endParaRPr lang="en-C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07874"/>
            <a:ext cx="6620164" cy="577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2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CA" b="1" dirty="0" smtClean="0"/>
              <a:t>MINING: Challenges</a:t>
            </a:r>
            <a:endParaRPr lang="en-CA" b="1" dirty="0"/>
          </a:p>
        </p:txBody>
      </p:sp>
      <p:sp>
        <p:nvSpPr>
          <p:cNvPr id="4" name="TextBox 3"/>
          <p:cNvSpPr txBox="1"/>
          <p:nvPr/>
        </p:nvSpPr>
        <p:spPr>
          <a:xfrm>
            <a:off x="457200" y="1600200"/>
            <a:ext cx="79248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AutoNum type="arabicPeriod"/>
            </a:pPr>
            <a:r>
              <a:rPr lang="en-CA" sz="2000" b="1" u="sng" dirty="0" smtClean="0"/>
              <a:t>Diversification: </a:t>
            </a:r>
            <a:r>
              <a:rPr lang="en-CA" sz="2000" dirty="0" smtClean="0"/>
              <a:t>Towns pop up around mining areas. The economies in</a:t>
            </a:r>
          </a:p>
          <a:p>
            <a:r>
              <a:rPr lang="en-CA" sz="2000" dirty="0" smtClean="0"/>
              <a:t> these towns do well while the mine is operating, however when the minerals run out, or if the price of the mineral drops the economy suffers.  To remedy this towns need to diversify their economies.</a:t>
            </a:r>
            <a:endParaRPr lang="en-CA" sz="2000" dirty="0"/>
          </a:p>
          <a:p>
            <a:pPr marL="742950" lvl="1" indent="-285750">
              <a:buFont typeface="Arial" pitchFamily="34" charset="0"/>
              <a:buChar char="•"/>
            </a:pPr>
            <a:r>
              <a:rPr lang="en-CA" sz="2000" u="sng" dirty="0" smtClean="0"/>
              <a:t>Diversification:</a:t>
            </a:r>
            <a:r>
              <a:rPr lang="en-CA" sz="2000" dirty="0" smtClean="0"/>
              <a:t> Exploring multiple sectors of the economy to</a:t>
            </a:r>
          </a:p>
          <a:p>
            <a:pPr lvl="1"/>
            <a:r>
              <a:rPr lang="en-CA" sz="2000" dirty="0" smtClean="0"/>
              <a:t> help prevent damage from the loss of any one sector</a:t>
            </a:r>
            <a:endParaRPr lang="en-CA" sz="2000" u="sng" dirty="0" smtClean="0"/>
          </a:p>
        </p:txBody>
      </p:sp>
      <p:sp>
        <p:nvSpPr>
          <p:cNvPr id="5" name="TextBox 4"/>
          <p:cNvSpPr txBox="1"/>
          <p:nvPr/>
        </p:nvSpPr>
        <p:spPr>
          <a:xfrm>
            <a:off x="457200" y="4038600"/>
            <a:ext cx="8488862" cy="193899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000" b="1" u="sng" dirty="0" smtClean="0"/>
              <a:t>2. Acid Rain</a:t>
            </a:r>
            <a:r>
              <a:rPr lang="en-CA" sz="2000" dirty="0" smtClean="0"/>
              <a:t>: </a:t>
            </a:r>
            <a:r>
              <a:rPr lang="en-CA" sz="2000" dirty="0"/>
              <a:t>I</a:t>
            </a:r>
            <a:r>
              <a:rPr lang="en-CA" sz="2000" dirty="0" smtClean="0"/>
              <a:t>ncludes </a:t>
            </a:r>
            <a:r>
              <a:rPr lang="en-CA" sz="2000" dirty="0"/>
              <a:t>rain, </a:t>
            </a:r>
            <a:r>
              <a:rPr lang="en-CA" sz="2000" dirty="0" smtClean="0"/>
              <a:t>fog, and </a:t>
            </a:r>
            <a:r>
              <a:rPr lang="en-CA" sz="2000" dirty="0"/>
              <a:t>snow that is highly acidic and a threat to </a:t>
            </a:r>
            <a:endParaRPr lang="en-CA" sz="2000" dirty="0" smtClean="0"/>
          </a:p>
          <a:p>
            <a:r>
              <a:rPr lang="en-CA" sz="2000" dirty="0" smtClean="0"/>
              <a:t>the </a:t>
            </a:r>
            <a:r>
              <a:rPr lang="en-CA" sz="2000" dirty="0"/>
              <a:t>forests, lakes, </a:t>
            </a:r>
            <a:r>
              <a:rPr lang="en-CA" sz="2000" dirty="0" smtClean="0"/>
              <a:t>fish, and </a:t>
            </a:r>
            <a:r>
              <a:rPr lang="en-CA" sz="2000" dirty="0"/>
              <a:t>the shallow soils of the Canadian Shield</a:t>
            </a:r>
            <a:r>
              <a:rPr lang="en-CA" sz="2000" dirty="0" smtClean="0"/>
              <a:t>. The refining</a:t>
            </a:r>
          </a:p>
          <a:p>
            <a:r>
              <a:rPr lang="en-CA" sz="2000" dirty="0" smtClean="0"/>
              <a:t> and smelting of minerals produces acid rain</a:t>
            </a:r>
          </a:p>
          <a:p>
            <a:pPr marL="742950" lvl="1" indent="-285750">
              <a:buFont typeface="Arial" pitchFamily="34" charset="0"/>
              <a:buChar char="•"/>
            </a:pPr>
            <a:r>
              <a:rPr lang="en-CA" sz="2000" b="1" u="sng" dirty="0" smtClean="0"/>
              <a:t>Refining: </a:t>
            </a:r>
            <a:r>
              <a:rPr lang="en-CA" sz="2000" dirty="0" smtClean="0"/>
              <a:t>a </a:t>
            </a:r>
            <a:r>
              <a:rPr lang="en-CA" sz="2000" dirty="0"/>
              <a:t>part of the process that removes </a:t>
            </a:r>
            <a:r>
              <a:rPr lang="en-CA" sz="2000" dirty="0" smtClean="0"/>
              <a:t>impurities when </a:t>
            </a:r>
            <a:r>
              <a:rPr lang="en-CA" sz="2000" dirty="0"/>
              <a:t>metal is </a:t>
            </a:r>
            <a:endParaRPr lang="en-CA" sz="2000" dirty="0" smtClean="0"/>
          </a:p>
          <a:p>
            <a:pPr lvl="1"/>
            <a:r>
              <a:rPr lang="en-CA" sz="2000" dirty="0" smtClean="0"/>
              <a:t>separated </a:t>
            </a:r>
            <a:r>
              <a:rPr lang="en-CA" sz="2000" dirty="0"/>
              <a:t>from the rock ore in which </a:t>
            </a:r>
            <a:r>
              <a:rPr lang="en-CA" sz="2000" dirty="0" smtClean="0"/>
              <a:t>it is </a:t>
            </a:r>
            <a:r>
              <a:rPr lang="en-CA" sz="2000" dirty="0"/>
              <a:t>found</a:t>
            </a:r>
            <a:endParaRPr lang="en-CA" sz="2000" dirty="0" smtClean="0"/>
          </a:p>
          <a:p>
            <a:pPr marL="742950" lvl="1" indent="-285750">
              <a:buFont typeface="Arial" pitchFamily="34" charset="0"/>
              <a:buChar char="•"/>
            </a:pPr>
            <a:r>
              <a:rPr lang="en-CA" sz="2000" b="1" u="sng" dirty="0" smtClean="0"/>
              <a:t>Smelting: </a:t>
            </a:r>
            <a:r>
              <a:rPr lang="en-CA" sz="2000" dirty="0" smtClean="0"/>
              <a:t>the </a:t>
            </a:r>
            <a:r>
              <a:rPr lang="en-CA" sz="2000" dirty="0"/>
              <a:t>heating and melting of ore to extract </a:t>
            </a:r>
            <a:r>
              <a:rPr lang="en-CA" sz="2000" dirty="0" smtClean="0"/>
              <a:t>a pure </a:t>
            </a:r>
            <a:r>
              <a:rPr lang="en-CA" sz="2000" dirty="0"/>
              <a:t>metal</a:t>
            </a:r>
          </a:p>
        </p:txBody>
      </p:sp>
    </p:spTree>
    <p:extLst>
      <p:ext uri="{BB962C8B-B14F-4D97-AF65-F5344CB8AC3E}">
        <p14:creationId xmlns:p14="http://schemas.microsoft.com/office/powerpoint/2010/main" val="17782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 y="2971800"/>
            <a:ext cx="921734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style>
          <a:lnRef idx="0">
            <a:schemeClr val="accent2"/>
          </a:lnRef>
          <a:fillRef idx="3">
            <a:schemeClr val="accent2"/>
          </a:fillRef>
          <a:effectRef idx="3">
            <a:schemeClr val="accent2"/>
          </a:effectRef>
          <a:fontRef idx="minor">
            <a:schemeClr val="lt1"/>
          </a:fontRef>
        </p:style>
        <p:txBody>
          <a:bodyPr/>
          <a:lstStyle/>
          <a:p>
            <a:r>
              <a:rPr lang="en-CA" b="1" dirty="0" smtClean="0"/>
              <a:t>MINING: Challenges</a:t>
            </a:r>
            <a:endParaRPr lang="en-CA" b="1" dirty="0"/>
          </a:p>
        </p:txBody>
      </p:sp>
      <p:sp>
        <p:nvSpPr>
          <p:cNvPr id="4" name="TextBox 3"/>
          <p:cNvSpPr txBox="1"/>
          <p:nvPr/>
        </p:nvSpPr>
        <p:spPr>
          <a:xfrm>
            <a:off x="3200400" y="1828800"/>
            <a:ext cx="1771639"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3200" b="1" u="sng" dirty="0" smtClean="0"/>
              <a:t>Acid Rain</a:t>
            </a:r>
            <a:endParaRPr lang="en-CA" sz="3200" b="1" u="sng" dirty="0"/>
          </a:p>
        </p:txBody>
      </p:sp>
    </p:spTree>
    <p:extLst>
      <p:ext uri="{BB962C8B-B14F-4D97-AF65-F5344CB8AC3E}">
        <p14:creationId xmlns:p14="http://schemas.microsoft.com/office/powerpoint/2010/main" val="262352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CA" b="1" dirty="0" smtClean="0"/>
              <a:t>MINING: Trends</a:t>
            </a:r>
            <a:endParaRPr lang="en-CA" b="1" dirty="0"/>
          </a:p>
        </p:txBody>
      </p:sp>
      <p:sp>
        <p:nvSpPr>
          <p:cNvPr id="4" name="TextBox 3"/>
          <p:cNvSpPr txBox="1"/>
          <p:nvPr/>
        </p:nvSpPr>
        <p:spPr>
          <a:xfrm>
            <a:off x="557700" y="1866507"/>
            <a:ext cx="8226868"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buAutoNum type="arabicPeriod"/>
            </a:pPr>
            <a:r>
              <a:rPr lang="en-CA" sz="2000" b="1" u="sng" dirty="0" smtClean="0"/>
              <a:t>Improved Air Quality: </a:t>
            </a:r>
            <a:r>
              <a:rPr lang="en-CA" sz="2000" dirty="0" smtClean="0"/>
              <a:t>The use of better technology in smelting processes </a:t>
            </a:r>
          </a:p>
          <a:p>
            <a:r>
              <a:rPr lang="en-CA" sz="2000" dirty="0"/>
              <a:t> </a:t>
            </a:r>
            <a:r>
              <a:rPr lang="en-CA" sz="2000" dirty="0" smtClean="0"/>
              <a:t>      have led to gradual improvements in air quality around smelters</a:t>
            </a:r>
            <a:endParaRPr lang="en-CA" sz="2000" dirty="0"/>
          </a:p>
        </p:txBody>
      </p:sp>
      <p:sp>
        <p:nvSpPr>
          <p:cNvPr id="5" name="TextBox 4"/>
          <p:cNvSpPr txBox="1"/>
          <p:nvPr/>
        </p:nvSpPr>
        <p:spPr>
          <a:xfrm>
            <a:off x="585641" y="3057434"/>
            <a:ext cx="8207568" cy="132343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000" dirty="0" smtClean="0"/>
              <a:t>2.</a:t>
            </a:r>
            <a:r>
              <a:rPr lang="en-CA" sz="2000" b="1" u="sng" dirty="0" smtClean="0"/>
              <a:t> Increased Protection of the environment</a:t>
            </a:r>
            <a:r>
              <a:rPr lang="en-CA" sz="2000" dirty="0" smtClean="0"/>
              <a:t>: Governments are now requiring</a:t>
            </a:r>
          </a:p>
          <a:p>
            <a:r>
              <a:rPr lang="en-CA" sz="2000" dirty="0" smtClean="0"/>
              <a:t>Industry to plan for the future of mining sites, and help the natural systems </a:t>
            </a:r>
          </a:p>
          <a:p>
            <a:r>
              <a:rPr lang="en-CA" sz="2000" dirty="0" smtClean="0"/>
              <a:t>recover when mining finishes</a:t>
            </a:r>
          </a:p>
          <a:p>
            <a:endParaRPr lang="en-CA" sz="2000" dirty="0"/>
          </a:p>
        </p:txBody>
      </p:sp>
      <p:sp>
        <p:nvSpPr>
          <p:cNvPr id="6" name="TextBox 5"/>
          <p:cNvSpPr txBox="1"/>
          <p:nvPr/>
        </p:nvSpPr>
        <p:spPr>
          <a:xfrm>
            <a:off x="585641" y="4800600"/>
            <a:ext cx="819892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sz="2000" dirty="0" smtClean="0"/>
              <a:t>3. </a:t>
            </a:r>
            <a:r>
              <a:rPr lang="en-CA" sz="2000" b="1" u="sng" dirty="0" smtClean="0"/>
              <a:t>The Push North</a:t>
            </a:r>
            <a:r>
              <a:rPr lang="en-CA" sz="2000" dirty="0" smtClean="0"/>
              <a:t>: As minerals become more valuable, and technology </a:t>
            </a:r>
          </a:p>
          <a:p>
            <a:r>
              <a:rPr lang="en-CA" sz="2000" dirty="0" smtClean="0"/>
              <a:t>improves minerals in Canada’s north are becoming more accessible and</a:t>
            </a:r>
          </a:p>
          <a:p>
            <a:r>
              <a:rPr lang="en-CA" sz="2000" dirty="0" smtClean="0"/>
              <a:t> we are seeing more projects being taken on there</a:t>
            </a:r>
            <a:endParaRPr lang="en-CA" sz="2000" b="1" u="sng" dirty="0"/>
          </a:p>
        </p:txBody>
      </p:sp>
    </p:spTree>
    <p:extLst>
      <p:ext uri="{BB962C8B-B14F-4D97-AF65-F5344CB8AC3E}">
        <p14:creationId xmlns:p14="http://schemas.microsoft.com/office/powerpoint/2010/main" val="17782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style>
          <a:lnRef idx="0">
            <a:schemeClr val="accent4"/>
          </a:lnRef>
          <a:fillRef idx="3">
            <a:schemeClr val="accent4"/>
          </a:fillRef>
          <a:effectRef idx="3">
            <a:schemeClr val="accent4"/>
          </a:effectRef>
          <a:fontRef idx="minor">
            <a:schemeClr val="lt1"/>
          </a:fontRef>
        </p:style>
        <p:txBody>
          <a:bodyPr/>
          <a:lstStyle/>
          <a:p>
            <a:r>
              <a:rPr lang="en-CA" b="1" dirty="0" smtClean="0"/>
              <a:t>MINING: Sustainability</a:t>
            </a:r>
            <a:endParaRPr lang="en-CA"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90" y="1055255"/>
            <a:ext cx="601688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2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CA" b="1" dirty="0" smtClean="0"/>
              <a:t>FORESTRY: Economic Importance</a:t>
            </a:r>
            <a:endParaRPr lang="en-CA" b="1" dirty="0"/>
          </a:p>
        </p:txBody>
      </p:sp>
      <p:sp>
        <p:nvSpPr>
          <p:cNvPr id="4" name="Rectangle 3"/>
          <p:cNvSpPr/>
          <p:nvPr/>
        </p:nvSpPr>
        <p:spPr>
          <a:xfrm>
            <a:off x="685800" y="1991695"/>
            <a:ext cx="6705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dirty="0"/>
              <a:t>More than 300 communities in Canada depend on forestry</a:t>
            </a:r>
          </a:p>
        </p:txBody>
      </p:sp>
      <p:sp>
        <p:nvSpPr>
          <p:cNvPr id="5" name="Rectangle 4"/>
          <p:cNvSpPr/>
          <p:nvPr/>
        </p:nvSpPr>
        <p:spPr>
          <a:xfrm>
            <a:off x="685800" y="2753695"/>
            <a:ext cx="6858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dirty="0"/>
              <a:t>provides jobs to 195 000 people directly and many more people</a:t>
            </a:r>
          </a:p>
          <a:p>
            <a:r>
              <a:rPr lang="en-CA" dirty="0"/>
              <a:t>indirectly</a:t>
            </a:r>
          </a:p>
        </p:txBody>
      </p:sp>
      <p:sp>
        <p:nvSpPr>
          <p:cNvPr id="6" name="Rectangle 5"/>
          <p:cNvSpPr/>
          <p:nvPr/>
        </p:nvSpPr>
        <p:spPr>
          <a:xfrm>
            <a:off x="571500" y="3809609"/>
            <a:ext cx="74942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dirty="0"/>
              <a:t>More than 5500 people work in forestry industries </a:t>
            </a:r>
            <a:r>
              <a:rPr lang="en-CA" dirty="0" smtClean="0"/>
              <a:t>in Newfoundland </a:t>
            </a:r>
            <a:r>
              <a:rPr lang="en-CA" dirty="0"/>
              <a:t>and Labrador</a:t>
            </a:r>
          </a:p>
        </p:txBody>
      </p:sp>
      <p:sp>
        <p:nvSpPr>
          <p:cNvPr id="7" name="Rectangle 6"/>
          <p:cNvSpPr/>
          <p:nvPr/>
        </p:nvSpPr>
        <p:spPr>
          <a:xfrm>
            <a:off x="571500" y="4734895"/>
            <a:ext cx="7494296" cy="92333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CA" dirty="0"/>
              <a:t>People employed in forestry work </a:t>
            </a:r>
            <a:r>
              <a:rPr lang="en-CA" dirty="0" smtClean="0"/>
              <a:t>for </a:t>
            </a:r>
            <a:r>
              <a:rPr lang="en-CA" dirty="0"/>
              <a:t>logging, pulp and paper, transportation, </a:t>
            </a:r>
            <a:endParaRPr lang="en-CA" dirty="0" smtClean="0"/>
          </a:p>
          <a:p>
            <a:r>
              <a:rPr lang="en-CA" dirty="0" smtClean="0"/>
              <a:t>and </a:t>
            </a:r>
            <a:r>
              <a:rPr lang="en-CA" dirty="0"/>
              <a:t>consulting companies, </a:t>
            </a:r>
            <a:r>
              <a:rPr lang="en-CA" dirty="0" smtClean="0"/>
              <a:t>as well </a:t>
            </a:r>
            <a:r>
              <a:rPr lang="en-CA" dirty="0"/>
              <a:t>as for the government, universities</a:t>
            </a:r>
            <a:r>
              <a:rPr lang="en-CA" dirty="0" smtClean="0"/>
              <a:t>,</a:t>
            </a:r>
          </a:p>
          <a:p>
            <a:r>
              <a:rPr lang="en-CA" dirty="0" smtClean="0"/>
              <a:t> </a:t>
            </a:r>
            <a:r>
              <a:rPr lang="en-CA" dirty="0"/>
              <a:t>colleges, and NGOs.</a:t>
            </a:r>
          </a:p>
        </p:txBody>
      </p:sp>
      <p:sp>
        <p:nvSpPr>
          <p:cNvPr id="8" name="Rectangle 7"/>
          <p:cNvSpPr/>
          <p:nvPr/>
        </p:nvSpPr>
        <p:spPr>
          <a:xfrm>
            <a:off x="571500" y="5801695"/>
            <a:ext cx="6629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dirty="0"/>
              <a:t>Canada exports about $24 billion worth of forest products each</a:t>
            </a:r>
          </a:p>
          <a:p>
            <a:r>
              <a:rPr lang="en-CA" dirty="0"/>
              <a:t>year.</a:t>
            </a:r>
          </a:p>
        </p:txBody>
      </p:sp>
    </p:spTree>
    <p:extLst>
      <p:ext uri="{BB962C8B-B14F-4D97-AF65-F5344CB8AC3E}">
        <p14:creationId xmlns:p14="http://schemas.microsoft.com/office/powerpoint/2010/main" val="331977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03447"/>
            <a:ext cx="6867525" cy="556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CA" b="1" dirty="0" smtClean="0"/>
              <a:t>FORESTRY</a:t>
            </a:r>
            <a:endParaRPr lang="en-CA" b="1" dirty="0"/>
          </a:p>
        </p:txBody>
      </p:sp>
      <p:sp>
        <p:nvSpPr>
          <p:cNvPr id="3" name="Content Placeholder 2"/>
          <p:cNvSpPr>
            <a:spLocks noGrp="1"/>
          </p:cNvSpPr>
          <p:nvPr>
            <p:ph idx="1"/>
          </p:nvPr>
        </p:nvSpPr>
        <p:spPr/>
        <p:txBody>
          <a:bodyPr/>
          <a:lstStyle/>
          <a:p>
            <a:endParaRPr lang="en-CA"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1600200"/>
            <a:ext cx="23145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6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CA" b="1" dirty="0" smtClean="0"/>
              <a:t>AGRICULTURE: ECONOMIC IMPORTANCE</a:t>
            </a:r>
            <a:endParaRPr lang="en-CA" dirty="0"/>
          </a:p>
        </p:txBody>
      </p:sp>
      <p:sp>
        <p:nvSpPr>
          <p:cNvPr id="5" name="Rectangle 4"/>
          <p:cNvSpPr/>
          <p:nvPr/>
        </p:nvSpPr>
        <p:spPr>
          <a:xfrm>
            <a:off x="685800" y="1600200"/>
            <a:ext cx="62484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dirty="0"/>
              <a:t>Agriculture generates 1.7% of Canada’s gross domestic product</a:t>
            </a:r>
          </a:p>
        </p:txBody>
      </p:sp>
      <p:sp>
        <p:nvSpPr>
          <p:cNvPr id="6" name="Rectangle 5"/>
          <p:cNvSpPr/>
          <p:nvPr/>
        </p:nvSpPr>
        <p:spPr>
          <a:xfrm>
            <a:off x="685800" y="3048000"/>
            <a:ext cx="6248400"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000" dirty="0"/>
              <a:t>provides jobs, directly and indirectly, to approximately</a:t>
            </a:r>
          </a:p>
          <a:p>
            <a:r>
              <a:rPr lang="en-CA" sz="2000" dirty="0"/>
              <a:t>one in 86 Canadians</a:t>
            </a:r>
          </a:p>
        </p:txBody>
      </p:sp>
      <p:sp>
        <p:nvSpPr>
          <p:cNvPr id="7" name="Rectangle 6"/>
          <p:cNvSpPr/>
          <p:nvPr/>
        </p:nvSpPr>
        <p:spPr>
          <a:xfrm>
            <a:off x="685800" y="2209800"/>
            <a:ext cx="62484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dirty="0"/>
              <a:t>Agriculture supports many rural communities</a:t>
            </a:r>
          </a:p>
          <a:p>
            <a:r>
              <a:rPr lang="en-CA" dirty="0"/>
              <a:t>and provides Canadians with a safe, abundant food supply.</a:t>
            </a:r>
          </a:p>
        </p:txBody>
      </p:sp>
    </p:spTree>
    <p:extLst>
      <p:ext uri="{BB962C8B-B14F-4D97-AF65-F5344CB8AC3E}">
        <p14:creationId xmlns:p14="http://schemas.microsoft.com/office/powerpoint/2010/main" val="126934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CA" b="1" dirty="0" smtClean="0"/>
              <a:t>FORESTRY: Challenges</a:t>
            </a:r>
            <a:endParaRPr lang="en-CA" b="1" dirty="0"/>
          </a:p>
        </p:txBody>
      </p:sp>
      <p:sp>
        <p:nvSpPr>
          <p:cNvPr id="4" name="TextBox 3"/>
          <p:cNvSpPr txBox="1"/>
          <p:nvPr/>
        </p:nvSpPr>
        <p:spPr>
          <a:xfrm>
            <a:off x="685800" y="1828800"/>
            <a:ext cx="7919669" cy="1015663"/>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marL="457200" indent="-457200">
              <a:buAutoNum type="arabicPeriod"/>
            </a:pPr>
            <a:r>
              <a:rPr lang="en-CA" sz="2000" dirty="0" smtClean="0"/>
              <a:t>De-forestation: Companies must be careful not to take to many trees, </a:t>
            </a:r>
          </a:p>
          <a:p>
            <a:r>
              <a:rPr lang="en-CA" sz="2000" dirty="0" smtClean="0"/>
              <a:t>and to replant areas that have been harvested so that the resource will be</a:t>
            </a:r>
          </a:p>
          <a:p>
            <a:r>
              <a:rPr lang="en-CA" sz="2000" dirty="0" smtClean="0"/>
              <a:t> available in the future</a:t>
            </a:r>
            <a:endParaRPr lang="en-CA" sz="2000" dirty="0"/>
          </a:p>
        </p:txBody>
      </p:sp>
      <p:sp>
        <p:nvSpPr>
          <p:cNvPr id="5" name="TextBox 4"/>
          <p:cNvSpPr txBox="1"/>
          <p:nvPr/>
        </p:nvSpPr>
        <p:spPr>
          <a:xfrm>
            <a:off x="609600" y="3200400"/>
            <a:ext cx="7854073" cy="70788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CA" sz="2000" dirty="0" smtClean="0"/>
              <a:t>2. Decreased Demand: The reduction in demand for news print is causing </a:t>
            </a:r>
          </a:p>
          <a:p>
            <a:r>
              <a:rPr lang="en-CA" sz="2000" dirty="0" smtClean="0"/>
              <a:t>many companies to close pulp and paper mills</a:t>
            </a:r>
            <a:endParaRPr lang="en-CA" sz="2000" dirty="0"/>
          </a:p>
        </p:txBody>
      </p:sp>
      <p:sp>
        <p:nvSpPr>
          <p:cNvPr id="6" name="TextBox 5"/>
          <p:cNvSpPr txBox="1"/>
          <p:nvPr/>
        </p:nvSpPr>
        <p:spPr>
          <a:xfrm>
            <a:off x="609600" y="4572000"/>
            <a:ext cx="7979107" cy="1015663"/>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CA" sz="2000" dirty="0" smtClean="0"/>
              <a:t>3. Damaging harvesting methods: Clear cutting is a very damaging method </a:t>
            </a:r>
          </a:p>
          <a:p>
            <a:r>
              <a:rPr lang="en-CA" sz="2000" dirty="0" smtClean="0"/>
              <a:t>of harvesting trees. Companies should use alternative methods.</a:t>
            </a:r>
          </a:p>
          <a:p>
            <a:r>
              <a:rPr lang="en-CA" sz="2000" dirty="0" smtClean="0"/>
              <a:t> (Strip cutting, Shelter wood </a:t>
            </a:r>
            <a:r>
              <a:rPr lang="en-CA" sz="2000" dirty="0" err="1" smtClean="0"/>
              <a:t>Loging</a:t>
            </a:r>
            <a:r>
              <a:rPr lang="en-CA" sz="2000" dirty="0" smtClean="0"/>
              <a:t>, Selective cutting)</a:t>
            </a:r>
            <a:endParaRPr lang="en-CA" sz="2000" dirty="0"/>
          </a:p>
        </p:txBody>
      </p:sp>
    </p:spTree>
    <p:extLst>
      <p:ext uri="{BB962C8B-B14F-4D97-AF65-F5344CB8AC3E}">
        <p14:creationId xmlns:p14="http://schemas.microsoft.com/office/powerpoint/2010/main" val="41027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CA" b="1" dirty="0" smtClean="0"/>
              <a:t>FORESTRY: Trends</a:t>
            </a:r>
            <a:endParaRPr lang="en-CA" b="1" dirty="0"/>
          </a:p>
        </p:txBody>
      </p:sp>
      <p:sp>
        <p:nvSpPr>
          <p:cNvPr id="4" name="Rectangle 3"/>
          <p:cNvSpPr/>
          <p:nvPr/>
        </p:nvSpPr>
        <p:spPr>
          <a:xfrm>
            <a:off x="685800" y="1828800"/>
            <a:ext cx="2480551"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CA" sz="2800" b="1" u="sng" dirty="0"/>
              <a:t>Model </a:t>
            </a:r>
            <a:r>
              <a:rPr lang="en-CA" sz="2800" b="1" u="sng" dirty="0" smtClean="0"/>
              <a:t>Forests:</a:t>
            </a:r>
            <a:r>
              <a:rPr lang="en-CA" sz="2800" u="sng" dirty="0" smtClean="0"/>
              <a:t> </a:t>
            </a:r>
            <a:endParaRPr lang="en-CA" sz="2800" b="1" u="sng" dirty="0"/>
          </a:p>
        </p:txBody>
      </p:sp>
      <p:sp>
        <p:nvSpPr>
          <p:cNvPr id="5" name="TextBox 4"/>
          <p:cNvSpPr txBox="1"/>
          <p:nvPr/>
        </p:nvSpPr>
        <p:spPr>
          <a:xfrm>
            <a:off x="685800" y="2514600"/>
            <a:ext cx="727167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000" dirty="0"/>
              <a:t>Working </a:t>
            </a:r>
            <a:r>
              <a:rPr lang="en-CA" sz="2000" b="1" dirty="0"/>
              <a:t>model forests </a:t>
            </a:r>
            <a:r>
              <a:rPr lang="en-CA" sz="2000" dirty="0"/>
              <a:t>are a new approach to managing small areas</a:t>
            </a:r>
          </a:p>
          <a:p>
            <a:r>
              <a:rPr lang="en-CA" sz="2000" dirty="0"/>
              <a:t>of local forest.</a:t>
            </a:r>
          </a:p>
        </p:txBody>
      </p:sp>
      <p:sp>
        <p:nvSpPr>
          <p:cNvPr id="6" name="Rectangle 5"/>
          <p:cNvSpPr/>
          <p:nvPr/>
        </p:nvSpPr>
        <p:spPr>
          <a:xfrm>
            <a:off x="685800" y="3429000"/>
            <a:ext cx="4531882"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CA" sz="2000" dirty="0"/>
              <a:t>There are 15 model forests across Canada</a:t>
            </a:r>
          </a:p>
        </p:txBody>
      </p:sp>
      <p:sp>
        <p:nvSpPr>
          <p:cNvPr id="7" name="TextBox 6"/>
          <p:cNvSpPr txBox="1"/>
          <p:nvPr/>
        </p:nvSpPr>
        <p:spPr>
          <a:xfrm>
            <a:off x="685800" y="4117175"/>
            <a:ext cx="7501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000" dirty="0" smtClean="0"/>
              <a:t>Communities work together to find solutions to solve problems facing </a:t>
            </a:r>
          </a:p>
          <a:p>
            <a:r>
              <a:rPr lang="en-CA" sz="2000" dirty="0" smtClean="0"/>
              <a:t>their forests</a:t>
            </a:r>
            <a:endParaRPr lang="en-CA" sz="2000" dirty="0"/>
          </a:p>
        </p:txBody>
      </p:sp>
      <p:sp>
        <p:nvSpPr>
          <p:cNvPr id="8" name="TextBox 7"/>
          <p:cNvSpPr txBox="1"/>
          <p:nvPr/>
        </p:nvSpPr>
        <p:spPr>
          <a:xfrm>
            <a:off x="685800" y="5154543"/>
            <a:ext cx="801963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000" dirty="0" smtClean="0"/>
              <a:t>While this is a good approach to managing forests it often takes a long time</a:t>
            </a:r>
          </a:p>
          <a:p>
            <a:r>
              <a:rPr lang="en-CA" sz="2000" dirty="0" smtClean="0"/>
              <a:t> as you have many groups with different needs and wants</a:t>
            </a:r>
            <a:endParaRPr lang="en-CA" sz="2000" dirty="0"/>
          </a:p>
        </p:txBody>
      </p:sp>
    </p:spTree>
    <p:extLst>
      <p:ext uri="{BB962C8B-B14F-4D97-AF65-F5344CB8AC3E}">
        <p14:creationId xmlns:p14="http://schemas.microsoft.com/office/powerpoint/2010/main" val="410276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CA" b="1" dirty="0" smtClean="0"/>
              <a:t>FORESTRY: Sustainability</a:t>
            </a:r>
            <a:endParaRPr lang="en-CA" b="1" dirty="0"/>
          </a:p>
        </p:txBody>
      </p:sp>
      <p:sp>
        <p:nvSpPr>
          <p:cNvPr id="4" name="TextBox 3"/>
          <p:cNvSpPr txBox="1"/>
          <p:nvPr/>
        </p:nvSpPr>
        <p:spPr>
          <a:xfrm>
            <a:off x="994662" y="1605523"/>
            <a:ext cx="6766852"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000" dirty="0" smtClean="0"/>
              <a:t>The most important piece in promoting a sustainable forest is a</a:t>
            </a:r>
          </a:p>
          <a:p>
            <a:r>
              <a:rPr lang="en-CA" sz="2000" dirty="0" smtClean="0"/>
              <a:t> </a:t>
            </a:r>
            <a:r>
              <a:rPr lang="en-CA" sz="2000" b="1" u="sng" dirty="0" smtClean="0"/>
              <a:t>Forest Management Plan</a:t>
            </a:r>
            <a:endParaRPr lang="en-CA" sz="2000" b="1" u="sng" dirty="0"/>
          </a:p>
        </p:txBody>
      </p:sp>
      <p:sp>
        <p:nvSpPr>
          <p:cNvPr id="5" name="Rectangle 4"/>
          <p:cNvSpPr/>
          <p:nvPr/>
        </p:nvSpPr>
        <p:spPr>
          <a:xfrm>
            <a:off x="758588" y="2525992"/>
            <a:ext cx="7239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CA" sz="2000" b="1" u="sng" dirty="0"/>
              <a:t>F</a:t>
            </a:r>
            <a:r>
              <a:rPr lang="en-CA" sz="2000" b="1" u="sng" dirty="0" smtClean="0"/>
              <a:t>orest management plan: </a:t>
            </a:r>
            <a:r>
              <a:rPr lang="en-CA" sz="2000" dirty="0" smtClean="0"/>
              <a:t>a </a:t>
            </a:r>
            <a:r>
              <a:rPr lang="en-CA" sz="2000" dirty="0"/>
              <a:t>plan of long-term goals </a:t>
            </a:r>
            <a:r>
              <a:rPr lang="en-CA" sz="2000" dirty="0" smtClean="0"/>
              <a:t>for an </a:t>
            </a:r>
            <a:r>
              <a:rPr lang="en-CA" sz="2000" dirty="0"/>
              <a:t>area to be </a:t>
            </a:r>
            <a:r>
              <a:rPr lang="en-CA" sz="2000" dirty="0" smtClean="0"/>
              <a:t>logged, or reforested. It </a:t>
            </a:r>
            <a:r>
              <a:rPr lang="en-CA" sz="2000" dirty="0"/>
              <a:t>is required by </a:t>
            </a:r>
            <a:r>
              <a:rPr lang="en-CA" sz="2000" dirty="0" smtClean="0"/>
              <a:t>law in Ontario</a:t>
            </a:r>
            <a:endParaRPr lang="en-CA" sz="2000" dirty="0"/>
          </a:p>
        </p:txBody>
      </p:sp>
      <p:sp>
        <p:nvSpPr>
          <p:cNvPr id="6" name="Rectangle 5"/>
          <p:cNvSpPr/>
          <p:nvPr/>
        </p:nvSpPr>
        <p:spPr>
          <a:xfrm>
            <a:off x="936171" y="3657600"/>
            <a:ext cx="67056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CA" sz="2000" b="1" u="sng" dirty="0"/>
              <a:t>Ways to improve forest management </a:t>
            </a:r>
            <a:r>
              <a:rPr lang="en-CA" sz="2000" b="1" u="sng" dirty="0" smtClean="0"/>
              <a:t>include:</a:t>
            </a:r>
          </a:p>
          <a:p>
            <a:endParaRPr lang="en-CA" sz="2000" b="1" u="sng" dirty="0"/>
          </a:p>
          <a:p>
            <a:r>
              <a:rPr lang="en-CA" sz="2000" dirty="0"/>
              <a:t>• leaving a band of forest around the shores of lakes and rivers</a:t>
            </a:r>
          </a:p>
          <a:p>
            <a:r>
              <a:rPr lang="en-CA" sz="2000" dirty="0"/>
              <a:t>and avoiding cutting on slopes to reduce erosion</a:t>
            </a:r>
          </a:p>
          <a:p>
            <a:r>
              <a:rPr lang="en-CA" sz="2000" dirty="0"/>
              <a:t>• reducing the size of clear-cut areas</a:t>
            </a:r>
          </a:p>
          <a:p>
            <a:r>
              <a:rPr lang="en-CA" sz="2000" dirty="0"/>
              <a:t>• setting aside large enough areas of the forest to provide intact</a:t>
            </a:r>
          </a:p>
          <a:p>
            <a:r>
              <a:rPr lang="en-CA" sz="2000" dirty="0"/>
              <a:t>ecosystems for wildlife or for seed reserves for future tree</a:t>
            </a:r>
          </a:p>
          <a:p>
            <a:r>
              <a:rPr lang="en-CA" sz="2000" dirty="0"/>
              <a:t>growth</a:t>
            </a:r>
          </a:p>
        </p:txBody>
      </p:sp>
    </p:spTree>
    <p:extLst>
      <p:ext uri="{BB962C8B-B14F-4D97-AF65-F5344CB8AC3E}">
        <p14:creationId xmlns:p14="http://schemas.microsoft.com/office/powerpoint/2010/main" val="410276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CA" b="1" dirty="0" smtClean="0"/>
              <a:t>WATER: Economic Importance</a:t>
            </a:r>
            <a:endParaRPr lang="en-CA" b="1" dirty="0"/>
          </a:p>
        </p:txBody>
      </p:sp>
      <p:sp>
        <p:nvSpPr>
          <p:cNvPr id="4" name="Rectangle 3"/>
          <p:cNvSpPr/>
          <p:nvPr/>
        </p:nvSpPr>
        <p:spPr>
          <a:xfrm>
            <a:off x="395211" y="2483496"/>
            <a:ext cx="73152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CA" sz="2000" dirty="0" smtClean="0"/>
              <a:t>All of </a:t>
            </a:r>
            <a:r>
              <a:rPr lang="en-CA" sz="2000" dirty="0"/>
              <a:t>our economic activities </a:t>
            </a:r>
            <a:r>
              <a:rPr lang="en-CA" sz="2000" dirty="0" smtClean="0"/>
              <a:t>depend on water in some way or another.</a:t>
            </a:r>
            <a:endParaRPr lang="en-CA" sz="2000" dirty="0"/>
          </a:p>
        </p:txBody>
      </p:sp>
      <p:sp>
        <p:nvSpPr>
          <p:cNvPr id="5" name="Rectangle 4"/>
          <p:cNvSpPr/>
          <p:nvPr/>
        </p:nvSpPr>
        <p:spPr>
          <a:xfrm>
            <a:off x="395211" y="1770537"/>
            <a:ext cx="582453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CA" sz="2000" dirty="0">
                <a:solidFill>
                  <a:prstClr val="black"/>
                </a:solidFill>
              </a:rPr>
              <a:t>We build </a:t>
            </a:r>
            <a:r>
              <a:rPr lang="en-CA" sz="2000" dirty="0" smtClean="0">
                <a:solidFill>
                  <a:prstClr val="black"/>
                </a:solidFill>
              </a:rPr>
              <a:t>all our </a:t>
            </a:r>
            <a:r>
              <a:rPr lang="en-CA" sz="2000" dirty="0">
                <a:solidFill>
                  <a:prstClr val="black"/>
                </a:solidFill>
              </a:rPr>
              <a:t>settlements close to water</a:t>
            </a:r>
            <a:endParaRPr lang="en-CA" sz="2000" dirty="0"/>
          </a:p>
        </p:txBody>
      </p:sp>
      <p:sp>
        <p:nvSpPr>
          <p:cNvPr id="6" name="TextBox 5"/>
          <p:cNvSpPr txBox="1"/>
          <p:nvPr/>
        </p:nvSpPr>
        <p:spPr>
          <a:xfrm>
            <a:off x="395210" y="3581400"/>
            <a:ext cx="7567200"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000" dirty="0" smtClean="0"/>
              <a:t>The distribution of water from sources to homes employs many people</a:t>
            </a:r>
            <a:endParaRPr lang="en-CA" sz="2000" dirty="0"/>
          </a:p>
        </p:txBody>
      </p:sp>
      <p:sp>
        <p:nvSpPr>
          <p:cNvPr id="7" name="TextBox 6"/>
          <p:cNvSpPr txBox="1"/>
          <p:nvPr/>
        </p:nvSpPr>
        <p:spPr>
          <a:xfrm>
            <a:off x="395210" y="4156728"/>
            <a:ext cx="7805278"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000" dirty="0" smtClean="0"/>
              <a:t>The treatment and bottling of water is a growing industry as world water </a:t>
            </a:r>
          </a:p>
          <a:p>
            <a:r>
              <a:rPr lang="en-CA" sz="2000" dirty="0" smtClean="0"/>
              <a:t>demand increases</a:t>
            </a:r>
            <a:endParaRPr lang="en-CA" sz="2000" dirty="0"/>
          </a:p>
        </p:txBody>
      </p:sp>
      <p:sp>
        <p:nvSpPr>
          <p:cNvPr id="8" name="TextBox 7"/>
          <p:cNvSpPr txBox="1"/>
          <p:nvPr/>
        </p:nvSpPr>
        <p:spPr>
          <a:xfrm>
            <a:off x="395210" y="5201445"/>
            <a:ext cx="8715335"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000" dirty="0" smtClean="0"/>
              <a:t>While the exporting of bulk water is not permitted, it is a possible growth industry</a:t>
            </a:r>
          </a:p>
          <a:p>
            <a:r>
              <a:rPr lang="en-CA" sz="2000" dirty="0" smtClean="0"/>
              <a:t> for Canada in the future.</a:t>
            </a:r>
            <a:endParaRPr lang="en-CA" sz="2000" dirty="0"/>
          </a:p>
        </p:txBody>
      </p:sp>
    </p:spTree>
    <p:extLst>
      <p:ext uri="{BB962C8B-B14F-4D97-AF65-F5344CB8AC3E}">
        <p14:creationId xmlns:p14="http://schemas.microsoft.com/office/powerpoint/2010/main" val="405942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CA" b="1" dirty="0" smtClean="0"/>
              <a:t>WATER: Location</a:t>
            </a:r>
            <a:endParaRPr lang="en-CA" b="1" dirty="0"/>
          </a:p>
        </p:txBody>
      </p:sp>
      <p:sp>
        <p:nvSpPr>
          <p:cNvPr id="3" name="Content Placeholder 2"/>
          <p:cNvSpPr>
            <a:spLocks noGrp="1"/>
          </p:cNvSpPr>
          <p:nvPr>
            <p:ph idx="1"/>
          </p:nvPr>
        </p:nvSpPr>
        <p:spPr/>
        <p:txBody>
          <a:bodyPr/>
          <a:lstStyle/>
          <a:p>
            <a:endParaRPr lang="en-CA"/>
          </a:p>
        </p:txBody>
      </p:sp>
      <p:pic>
        <p:nvPicPr>
          <p:cNvPr id="4" name="Picture 2" descr="http://maps.grida.no/library/files/storage/0203_nrwater_207.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 y="1676400"/>
            <a:ext cx="9094175"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5073134"/>
            <a:ext cx="7915565"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Compared to the rest of the world Canada has a great deal of water runoff</a:t>
            </a:r>
            <a:endParaRPr lang="en-CA" sz="2000" dirty="0"/>
          </a:p>
        </p:txBody>
      </p:sp>
      <p:sp>
        <p:nvSpPr>
          <p:cNvPr id="6" name="TextBox 5"/>
          <p:cNvSpPr txBox="1"/>
          <p:nvPr/>
        </p:nvSpPr>
        <p:spPr>
          <a:xfrm>
            <a:off x="152400" y="5791200"/>
            <a:ext cx="7903574"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The only areas with a greater amount of runoff can be found in the tropics</a:t>
            </a:r>
            <a:endParaRPr lang="en-CA" sz="2000" dirty="0"/>
          </a:p>
        </p:txBody>
      </p:sp>
    </p:spTree>
    <p:extLst>
      <p:ext uri="{BB962C8B-B14F-4D97-AF65-F5344CB8AC3E}">
        <p14:creationId xmlns:p14="http://schemas.microsoft.com/office/powerpoint/2010/main" val="372907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4580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6958"/>
            <a:ext cx="2601686" cy="2601686"/>
          </a:xfrm>
          <a:prstGeom prst="rect">
            <a:avLst/>
          </a:prstGeom>
          <a:ln/>
        </p:spPr>
        <p:style>
          <a:lnRef idx="1">
            <a:schemeClr val="accent4"/>
          </a:lnRef>
          <a:fillRef idx="2">
            <a:schemeClr val="accent4"/>
          </a:fillRef>
          <a:effectRef idx="1">
            <a:schemeClr val="accent4"/>
          </a:effectRef>
          <a:fontRef idx="minor">
            <a:schemeClr val="dk1"/>
          </a:fontRef>
        </p:style>
      </p:pic>
      <p:sp>
        <p:nvSpPr>
          <p:cNvPr id="4" name="TextBox 3"/>
          <p:cNvSpPr txBox="1"/>
          <p:nvPr/>
        </p:nvSpPr>
        <p:spPr>
          <a:xfrm>
            <a:off x="152400" y="5216919"/>
            <a:ext cx="61722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sz="2000" dirty="0" smtClean="0"/>
              <a:t>Canada’s water resource is not evenly distributed.</a:t>
            </a:r>
            <a:endParaRPr lang="en-CA" sz="2000" dirty="0"/>
          </a:p>
        </p:txBody>
      </p:sp>
      <p:sp>
        <p:nvSpPr>
          <p:cNvPr id="5" name="TextBox 4"/>
          <p:cNvSpPr txBox="1"/>
          <p:nvPr/>
        </p:nvSpPr>
        <p:spPr>
          <a:xfrm>
            <a:off x="185057" y="5704114"/>
            <a:ext cx="73152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sz="2000" dirty="0" smtClean="0"/>
              <a:t>Both the east and west coasts receive more rainfall than the interior</a:t>
            </a:r>
            <a:endParaRPr lang="en-CA" sz="2000" dirty="0"/>
          </a:p>
        </p:txBody>
      </p:sp>
      <p:sp>
        <p:nvSpPr>
          <p:cNvPr id="6" name="TextBox 5"/>
          <p:cNvSpPr txBox="1"/>
          <p:nvPr/>
        </p:nvSpPr>
        <p:spPr>
          <a:xfrm>
            <a:off x="152400" y="6200745"/>
            <a:ext cx="9020483"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In the north water is not considered a resource in the same way as it is usually frozen</a:t>
            </a:r>
            <a:endParaRPr lang="en-CA" sz="2000" dirty="0"/>
          </a:p>
        </p:txBody>
      </p:sp>
    </p:spTree>
    <p:extLst>
      <p:ext uri="{BB962C8B-B14F-4D97-AF65-F5344CB8AC3E}">
        <p14:creationId xmlns:p14="http://schemas.microsoft.com/office/powerpoint/2010/main" val="311253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CA" b="1" dirty="0" smtClean="0"/>
              <a:t>WATER: Challenges</a:t>
            </a:r>
            <a:endParaRPr lang="en-CA" b="1" dirty="0"/>
          </a:p>
        </p:txBody>
      </p:sp>
      <p:sp>
        <p:nvSpPr>
          <p:cNvPr id="4" name="TextBox 3"/>
          <p:cNvSpPr txBox="1"/>
          <p:nvPr/>
        </p:nvSpPr>
        <p:spPr>
          <a:xfrm>
            <a:off x="251904" y="1600200"/>
            <a:ext cx="8421473"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CA" sz="2400" b="1" u="sng" dirty="0" smtClean="0"/>
              <a:t>Water Ethics: </a:t>
            </a:r>
            <a:r>
              <a:rPr lang="en-CA" sz="2400" dirty="0"/>
              <a:t>a set of moral principles or beliefs </a:t>
            </a:r>
            <a:r>
              <a:rPr lang="en-CA" sz="2400" dirty="0" smtClean="0"/>
              <a:t>about what </a:t>
            </a:r>
            <a:r>
              <a:rPr lang="en-CA" sz="2400" dirty="0"/>
              <a:t>is right and wrong when considering the </a:t>
            </a:r>
            <a:r>
              <a:rPr lang="en-CA" sz="2400" dirty="0" smtClean="0"/>
              <a:t>use of </a:t>
            </a:r>
            <a:r>
              <a:rPr lang="en-CA" sz="2400" dirty="0"/>
              <a:t>water</a:t>
            </a:r>
            <a:endParaRPr lang="en-CA" sz="2400" b="1" u="sng" dirty="0" smtClean="0"/>
          </a:p>
        </p:txBody>
      </p:sp>
      <p:sp>
        <p:nvSpPr>
          <p:cNvPr id="5" name="TextBox 4"/>
          <p:cNvSpPr txBox="1"/>
          <p:nvPr/>
        </p:nvSpPr>
        <p:spPr>
          <a:xfrm>
            <a:off x="222167" y="2590800"/>
            <a:ext cx="814480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CA" sz="2000" dirty="0" smtClean="0"/>
              <a:t>Is water </a:t>
            </a:r>
            <a:r>
              <a:rPr lang="en-CA" sz="2000" dirty="0"/>
              <a:t>a product to be </a:t>
            </a:r>
            <a:r>
              <a:rPr lang="en-CA" sz="2000" dirty="0" smtClean="0"/>
              <a:t>bought and </a:t>
            </a:r>
            <a:r>
              <a:rPr lang="en-CA" sz="2000" dirty="0"/>
              <a:t>sold, or is it a basic </a:t>
            </a:r>
            <a:r>
              <a:rPr lang="en-CA" sz="2000" dirty="0" smtClean="0"/>
              <a:t>human right </a:t>
            </a:r>
            <a:r>
              <a:rPr lang="en-CA" sz="2000" dirty="0"/>
              <a:t>and a commonly </a:t>
            </a:r>
            <a:r>
              <a:rPr lang="en-CA" sz="2000" dirty="0" smtClean="0"/>
              <a:t>owned public </a:t>
            </a:r>
            <a:r>
              <a:rPr lang="en-CA" sz="2000" dirty="0"/>
              <a:t>good? Or is it both?</a:t>
            </a:r>
          </a:p>
        </p:txBody>
      </p:sp>
      <p:sp>
        <p:nvSpPr>
          <p:cNvPr id="6" name="Rectangle 5"/>
          <p:cNvSpPr/>
          <p:nvPr/>
        </p:nvSpPr>
        <p:spPr>
          <a:xfrm>
            <a:off x="233540" y="3429000"/>
            <a:ext cx="814480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dirty="0" smtClean="0"/>
              <a:t>Some people see water as part of the </a:t>
            </a:r>
            <a:r>
              <a:rPr lang="en-CA" sz="2000" b="1" dirty="0" smtClean="0"/>
              <a:t>commons</a:t>
            </a:r>
            <a:r>
              <a:rPr lang="en-CA" sz="2000" dirty="0" smtClean="0"/>
              <a:t>, and believe that it belongs to everyone</a:t>
            </a:r>
            <a:endParaRPr lang="en-CA" sz="2000" dirty="0"/>
          </a:p>
        </p:txBody>
      </p:sp>
      <p:sp>
        <p:nvSpPr>
          <p:cNvPr id="7" name="TextBox 6"/>
          <p:cNvSpPr txBox="1"/>
          <p:nvPr/>
        </p:nvSpPr>
        <p:spPr>
          <a:xfrm>
            <a:off x="251904" y="4384287"/>
            <a:ext cx="8421473"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000" b="1" u="sng" dirty="0" smtClean="0"/>
              <a:t>Commons</a:t>
            </a:r>
            <a:r>
              <a:rPr lang="en-CA" sz="2000" dirty="0" smtClean="0"/>
              <a:t>: Natural resources that belong to everyone and are protected by the</a:t>
            </a:r>
          </a:p>
          <a:p>
            <a:r>
              <a:rPr lang="en-CA" sz="2000" dirty="0" smtClean="0"/>
              <a:t> government</a:t>
            </a:r>
            <a:endParaRPr lang="en-CA" sz="2000" dirty="0"/>
          </a:p>
        </p:txBody>
      </p:sp>
      <p:sp>
        <p:nvSpPr>
          <p:cNvPr id="8" name="Rectangle 7"/>
          <p:cNvSpPr/>
          <p:nvPr/>
        </p:nvSpPr>
        <p:spPr>
          <a:xfrm>
            <a:off x="233540" y="5334000"/>
            <a:ext cx="8458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dirty="0"/>
              <a:t>Others see water as an economic </a:t>
            </a:r>
            <a:r>
              <a:rPr lang="en-CA" sz="2000" dirty="0" smtClean="0"/>
              <a:t>resource—a </a:t>
            </a:r>
            <a:r>
              <a:rPr lang="en-CA" sz="2000" b="1" dirty="0" smtClean="0"/>
              <a:t>commodity </a:t>
            </a:r>
            <a:r>
              <a:rPr lang="en-CA" sz="2000" dirty="0"/>
              <a:t>that may be owned privately and sold for </a:t>
            </a:r>
            <a:r>
              <a:rPr lang="en-CA" sz="2000" dirty="0" smtClean="0"/>
              <a:t>a profit</a:t>
            </a:r>
            <a:r>
              <a:rPr lang="en-CA" sz="2000" dirty="0"/>
              <a:t>.</a:t>
            </a:r>
          </a:p>
        </p:txBody>
      </p:sp>
      <p:sp>
        <p:nvSpPr>
          <p:cNvPr id="9" name="Rectangle 8"/>
          <p:cNvSpPr/>
          <p:nvPr/>
        </p:nvSpPr>
        <p:spPr>
          <a:xfrm>
            <a:off x="251904" y="6111847"/>
            <a:ext cx="7166064"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CA" sz="2000" b="1" u="sng" dirty="0" smtClean="0"/>
              <a:t>Commodity:</a:t>
            </a:r>
            <a:r>
              <a:rPr lang="en-CA" sz="2000" u="sng" dirty="0" smtClean="0"/>
              <a:t> </a:t>
            </a:r>
            <a:r>
              <a:rPr lang="en-CA" sz="2000" dirty="0" smtClean="0"/>
              <a:t>A resource that can be harvested and sold for a profit.</a:t>
            </a:r>
            <a:endParaRPr lang="en-CA" sz="2000" dirty="0"/>
          </a:p>
        </p:txBody>
      </p:sp>
    </p:spTree>
    <p:extLst>
      <p:ext uri="{BB962C8B-B14F-4D97-AF65-F5344CB8AC3E}">
        <p14:creationId xmlns:p14="http://schemas.microsoft.com/office/powerpoint/2010/main" val="405942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CA" b="1" dirty="0" smtClean="0"/>
              <a:t>WATER: Trends</a:t>
            </a:r>
            <a:endParaRPr lang="en-CA" b="1" dirty="0"/>
          </a:p>
        </p:txBody>
      </p:sp>
      <p:sp>
        <p:nvSpPr>
          <p:cNvPr id="4" name="TextBox 3"/>
          <p:cNvSpPr txBox="1"/>
          <p:nvPr/>
        </p:nvSpPr>
        <p:spPr>
          <a:xfrm>
            <a:off x="193348" y="2667000"/>
            <a:ext cx="864210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sz="2000" dirty="0" smtClean="0"/>
              <a:t>Many areas in the United States are employing water diverting to solve water </a:t>
            </a:r>
            <a:r>
              <a:rPr lang="en-CA" sz="2000" dirty="0" smtClean="0"/>
              <a:t>shortage </a:t>
            </a:r>
            <a:r>
              <a:rPr lang="en-CA" sz="2000" dirty="0" smtClean="0"/>
              <a:t>problems</a:t>
            </a:r>
            <a:endParaRPr lang="en-CA" sz="2000" dirty="0"/>
          </a:p>
        </p:txBody>
      </p:sp>
      <p:sp>
        <p:nvSpPr>
          <p:cNvPr id="5" name="Rectangle 4"/>
          <p:cNvSpPr/>
          <p:nvPr/>
        </p:nvSpPr>
        <p:spPr>
          <a:xfrm>
            <a:off x="221226" y="3512908"/>
            <a:ext cx="80772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CA" sz="2000" b="1" dirty="0" smtClean="0"/>
              <a:t>Water diversion: </a:t>
            </a:r>
            <a:r>
              <a:rPr lang="en-CA" sz="2000" dirty="0"/>
              <a:t>is the rerouting of water from one drainage basin to another.</a:t>
            </a:r>
          </a:p>
        </p:txBody>
      </p:sp>
      <p:sp>
        <p:nvSpPr>
          <p:cNvPr id="6" name="TextBox 5"/>
          <p:cNvSpPr txBox="1"/>
          <p:nvPr/>
        </p:nvSpPr>
        <p:spPr>
          <a:xfrm>
            <a:off x="127399" y="4624248"/>
            <a:ext cx="825460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sz="2000" dirty="0" smtClean="0"/>
              <a:t>This can cause problems in Canada as the water being diverted comes from the Great Lakes.</a:t>
            </a:r>
          </a:p>
        </p:txBody>
      </p:sp>
      <p:sp>
        <p:nvSpPr>
          <p:cNvPr id="7" name="TextBox 6"/>
          <p:cNvSpPr txBox="1"/>
          <p:nvPr/>
        </p:nvSpPr>
        <p:spPr>
          <a:xfrm>
            <a:off x="168560" y="5486400"/>
            <a:ext cx="8666897"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sz="2000" dirty="0" smtClean="0"/>
              <a:t>In 2007 a treaty was signed to stop water diversions from the Great Lakes, </a:t>
            </a:r>
            <a:r>
              <a:rPr lang="en-CA" sz="2000" smtClean="0"/>
              <a:t>however </a:t>
            </a:r>
            <a:r>
              <a:rPr lang="en-CA" sz="2000" smtClean="0"/>
              <a:t>as the </a:t>
            </a:r>
            <a:r>
              <a:rPr lang="en-CA" sz="2000" dirty="0" smtClean="0"/>
              <a:t>economy continues to grow in the region the pressure to change the treaty is growing</a:t>
            </a:r>
            <a:endParaRPr lang="en-CA" sz="2000" dirty="0"/>
          </a:p>
        </p:txBody>
      </p:sp>
      <p:sp>
        <p:nvSpPr>
          <p:cNvPr id="11" name="TextBox 10"/>
          <p:cNvSpPr txBox="1"/>
          <p:nvPr/>
        </p:nvSpPr>
        <p:spPr>
          <a:xfrm>
            <a:off x="221226" y="1905000"/>
            <a:ext cx="2364365"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400" b="1" u="sng" dirty="0" smtClean="0"/>
              <a:t>Water Diversions</a:t>
            </a:r>
            <a:endParaRPr lang="en-CA" sz="2400" b="1" u="sng" dirty="0"/>
          </a:p>
        </p:txBody>
      </p:sp>
    </p:spTree>
    <p:extLst>
      <p:ext uri="{BB962C8B-B14F-4D97-AF65-F5344CB8AC3E}">
        <p14:creationId xmlns:p14="http://schemas.microsoft.com/office/powerpoint/2010/main" val="405942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95943" y="2406413"/>
            <a:ext cx="80772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CA" sz="2000" dirty="0"/>
              <a:t>Canada is involved in the worldwide </a:t>
            </a:r>
            <a:r>
              <a:rPr lang="en-CA" sz="2000" dirty="0" smtClean="0"/>
              <a:t>trend toward </a:t>
            </a:r>
            <a:r>
              <a:rPr lang="en-CA" sz="2000" b="1" dirty="0"/>
              <a:t>privatization </a:t>
            </a:r>
            <a:r>
              <a:rPr lang="en-CA" sz="2000" dirty="0"/>
              <a:t>of water supplies.</a:t>
            </a:r>
          </a:p>
        </p:txBody>
      </p:sp>
      <p:sp>
        <p:nvSpPr>
          <p:cNvPr id="5" name="TextBox 4"/>
          <p:cNvSpPr txBox="1"/>
          <p:nvPr/>
        </p:nvSpPr>
        <p:spPr>
          <a:xfrm>
            <a:off x="195943" y="3338610"/>
            <a:ext cx="5696046"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000" dirty="0" smtClean="0"/>
              <a:t>Privatization: Owned by a corporation not the public.</a:t>
            </a:r>
            <a:endParaRPr lang="en-CA" sz="2000" dirty="0"/>
          </a:p>
        </p:txBody>
      </p:sp>
      <p:sp>
        <p:nvSpPr>
          <p:cNvPr id="6" name="TextBox 5"/>
          <p:cNvSpPr txBox="1"/>
          <p:nvPr/>
        </p:nvSpPr>
        <p:spPr>
          <a:xfrm>
            <a:off x="228600" y="3886200"/>
            <a:ext cx="8678594"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000" dirty="0" smtClean="0"/>
              <a:t>Privatization means selling for profit. This will lead to a shift from conservation to </a:t>
            </a:r>
          </a:p>
          <a:p>
            <a:r>
              <a:rPr lang="en-CA" sz="2000" dirty="0" smtClean="0"/>
              <a:t>consumption</a:t>
            </a:r>
            <a:endParaRPr lang="en-CA" sz="2000" dirty="0"/>
          </a:p>
        </p:txBody>
      </p:sp>
      <p:sp>
        <p:nvSpPr>
          <p:cNvPr id="7"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CA" b="1" dirty="0" smtClean="0"/>
              <a:t>WATER: Trends</a:t>
            </a:r>
            <a:endParaRPr lang="en-CA" b="1" dirty="0"/>
          </a:p>
        </p:txBody>
      </p:sp>
      <p:sp>
        <p:nvSpPr>
          <p:cNvPr id="8" name="TextBox 7"/>
          <p:cNvSpPr txBox="1"/>
          <p:nvPr/>
        </p:nvSpPr>
        <p:spPr>
          <a:xfrm>
            <a:off x="228600" y="1796813"/>
            <a:ext cx="2154308"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800" b="1" u="sng" dirty="0" smtClean="0"/>
              <a:t>Privatization:</a:t>
            </a:r>
            <a:endParaRPr lang="en-CA" sz="2800" b="1" u="sng" dirty="0"/>
          </a:p>
        </p:txBody>
      </p:sp>
    </p:spTree>
    <p:extLst>
      <p:ext uri="{BB962C8B-B14F-4D97-AF65-F5344CB8AC3E}">
        <p14:creationId xmlns:p14="http://schemas.microsoft.com/office/powerpoint/2010/main" val="2240675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CA" b="1" dirty="0" smtClean="0"/>
              <a:t>WATER: Sustainability</a:t>
            </a:r>
            <a:endParaRPr lang="en-CA" b="1" dirty="0"/>
          </a:p>
        </p:txBody>
      </p:sp>
      <p:sp>
        <p:nvSpPr>
          <p:cNvPr id="4" name="Rectangle 3"/>
          <p:cNvSpPr/>
          <p:nvPr/>
        </p:nvSpPr>
        <p:spPr>
          <a:xfrm>
            <a:off x="457200" y="1752600"/>
            <a:ext cx="385862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CA" sz="2400" b="1" u="sng" dirty="0"/>
              <a:t>Groundwater Contamination</a:t>
            </a:r>
          </a:p>
        </p:txBody>
      </p:sp>
      <p:sp>
        <p:nvSpPr>
          <p:cNvPr id="5" name="Rectangle 4"/>
          <p:cNvSpPr/>
          <p:nvPr/>
        </p:nvSpPr>
        <p:spPr>
          <a:xfrm>
            <a:off x="457200" y="2286000"/>
            <a:ext cx="7924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CA" b="1" u="sng" dirty="0" smtClean="0"/>
              <a:t>Groundwater:</a:t>
            </a:r>
            <a:r>
              <a:rPr lang="en-CA" b="1" dirty="0" smtClean="0"/>
              <a:t> </a:t>
            </a:r>
            <a:r>
              <a:rPr lang="en-CA" dirty="0" smtClean="0"/>
              <a:t>Water that is </a:t>
            </a:r>
            <a:r>
              <a:rPr lang="en-CA" dirty="0"/>
              <a:t>held in soil and rocks </a:t>
            </a:r>
            <a:r>
              <a:rPr lang="en-CA" dirty="0" smtClean="0"/>
              <a:t>located </a:t>
            </a:r>
            <a:r>
              <a:rPr lang="en-CA" dirty="0"/>
              <a:t>under </a:t>
            </a:r>
            <a:r>
              <a:rPr lang="en-CA" dirty="0" smtClean="0"/>
              <a:t>the surface </a:t>
            </a:r>
            <a:r>
              <a:rPr lang="en-CA" dirty="0"/>
              <a:t>of the </a:t>
            </a:r>
            <a:r>
              <a:rPr lang="en-CA" dirty="0" smtClean="0"/>
              <a:t>Earth. It </a:t>
            </a:r>
            <a:r>
              <a:rPr lang="en-CA" dirty="0"/>
              <a:t>is naturally filtered by several layers </a:t>
            </a:r>
            <a:r>
              <a:rPr lang="en-CA" dirty="0" smtClean="0"/>
              <a:t>of sand </a:t>
            </a:r>
            <a:r>
              <a:rPr lang="en-CA" dirty="0"/>
              <a:t>and gravel, </a:t>
            </a:r>
            <a:r>
              <a:rPr lang="en-CA" dirty="0" smtClean="0"/>
              <a:t>that </a:t>
            </a:r>
            <a:r>
              <a:rPr lang="en-CA" dirty="0"/>
              <a:t>clean it.</a:t>
            </a:r>
          </a:p>
        </p:txBody>
      </p:sp>
      <p:sp>
        <p:nvSpPr>
          <p:cNvPr id="6" name="TextBox 5"/>
          <p:cNvSpPr txBox="1"/>
          <p:nvPr/>
        </p:nvSpPr>
        <p:spPr>
          <a:xfrm>
            <a:off x="457200" y="3048000"/>
            <a:ext cx="8621847"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dirty="0" smtClean="0"/>
              <a:t>Industries must be controlled so they do not but materials in the ground that contaminate </a:t>
            </a:r>
          </a:p>
          <a:p>
            <a:r>
              <a:rPr lang="en-CA" dirty="0"/>
              <a:t>g</a:t>
            </a:r>
            <a:r>
              <a:rPr lang="en-CA" dirty="0" smtClean="0"/>
              <a:t>round water.</a:t>
            </a:r>
            <a:endParaRPr lang="en-CA" dirty="0"/>
          </a:p>
        </p:txBody>
      </p:sp>
      <p:sp>
        <p:nvSpPr>
          <p:cNvPr id="7" name="TextBox 6"/>
          <p:cNvSpPr txBox="1"/>
          <p:nvPr/>
        </p:nvSpPr>
        <p:spPr>
          <a:xfrm>
            <a:off x="533400" y="3897868"/>
            <a:ext cx="235532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b="1" u="sng" dirty="0" smtClean="0"/>
              <a:t>Treating Sewage:</a:t>
            </a:r>
            <a:endParaRPr lang="en-CA" sz="2400" b="1" u="sng" dirty="0"/>
          </a:p>
        </p:txBody>
      </p:sp>
      <p:sp>
        <p:nvSpPr>
          <p:cNvPr id="8" name="TextBox 7"/>
          <p:cNvSpPr txBox="1"/>
          <p:nvPr/>
        </p:nvSpPr>
        <p:spPr>
          <a:xfrm>
            <a:off x="685800" y="4495800"/>
            <a:ext cx="8012258"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dirty="0" smtClean="0"/>
              <a:t>Many people who live in rural areas must be careful not to contaminate water with </a:t>
            </a:r>
          </a:p>
          <a:p>
            <a:r>
              <a:rPr lang="en-CA" dirty="0" smtClean="0"/>
              <a:t>Sewage runoff.</a:t>
            </a:r>
            <a:endParaRPr lang="en-CA" dirty="0"/>
          </a:p>
        </p:txBody>
      </p:sp>
      <p:sp>
        <p:nvSpPr>
          <p:cNvPr id="9" name="TextBox 8"/>
          <p:cNvSpPr txBox="1"/>
          <p:nvPr/>
        </p:nvSpPr>
        <p:spPr>
          <a:xfrm>
            <a:off x="685800" y="5301734"/>
            <a:ext cx="620330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dirty="0" smtClean="0"/>
              <a:t>Sewage runoff can contaminate wells and cause serious sickness</a:t>
            </a:r>
            <a:endParaRPr lang="en-CA" dirty="0"/>
          </a:p>
        </p:txBody>
      </p:sp>
    </p:spTree>
    <p:extLst>
      <p:ext uri="{BB962C8B-B14F-4D97-AF65-F5344CB8AC3E}">
        <p14:creationId xmlns:p14="http://schemas.microsoft.com/office/powerpoint/2010/main" val="405942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6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CA" b="1" dirty="0"/>
              <a:t>AGRICULTURE</a:t>
            </a:r>
            <a:endParaRPr lang="en-CA" dirty="0"/>
          </a:p>
        </p:txBody>
      </p:sp>
      <p:sp>
        <p:nvSpPr>
          <p:cNvPr id="3" name="TextBox 2"/>
          <p:cNvSpPr txBox="1"/>
          <p:nvPr/>
        </p:nvSpPr>
        <p:spPr>
          <a:xfrm>
            <a:off x="533400" y="1676400"/>
            <a:ext cx="286354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dirty="0" smtClean="0"/>
              <a:t>Areas of </a:t>
            </a:r>
            <a:r>
              <a:rPr lang="en-CA" dirty="0"/>
              <a:t>a</a:t>
            </a:r>
            <a:r>
              <a:rPr lang="en-CA" dirty="0" smtClean="0"/>
              <a:t>gricultural activity:</a:t>
            </a:r>
            <a:endParaRPr lang="en-CA" dirty="0"/>
          </a:p>
        </p:txBody>
      </p:sp>
      <p:sp>
        <p:nvSpPr>
          <p:cNvPr id="4" name="TextBox 3"/>
          <p:cNvSpPr txBox="1"/>
          <p:nvPr/>
        </p:nvSpPr>
        <p:spPr>
          <a:xfrm>
            <a:off x="1965170" y="2101334"/>
            <a:ext cx="6582764"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dirty="0" smtClean="0"/>
              <a:t>1.The prairie provinces Alberta, Saskatchewan and Manitoba</a:t>
            </a:r>
          </a:p>
          <a:p>
            <a:r>
              <a:rPr lang="en-CA" dirty="0" smtClean="0"/>
              <a:t>2. The Great Lakes-St. Lawrence Area. Southern Ontario and Quebec</a:t>
            </a:r>
          </a:p>
          <a:p>
            <a:r>
              <a:rPr lang="en-CA" dirty="0" smtClean="0"/>
              <a:t>3. Prince Edward Island</a:t>
            </a:r>
            <a:endParaRPr lang="en-CA" dirty="0"/>
          </a:p>
        </p:txBody>
      </p:sp>
    </p:spTree>
    <p:extLst>
      <p:ext uri="{BB962C8B-B14F-4D97-AF65-F5344CB8AC3E}">
        <p14:creationId xmlns:p14="http://schemas.microsoft.com/office/powerpoint/2010/main" val="177312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CA" b="1" dirty="0" smtClean="0"/>
              <a:t>AGRICULTURE: Challenges</a:t>
            </a:r>
            <a:endParaRPr lang="en-CA" dirty="0"/>
          </a:p>
        </p:txBody>
      </p:sp>
      <p:sp>
        <p:nvSpPr>
          <p:cNvPr id="4" name="Rectangle 3"/>
          <p:cNvSpPr/>
          <p:nvPr/>
        </p:nvSpPr>
        <p:spPr>
          <a:xfrm>
            <a:off x="914400" y="3352800"/>
            <a:ext cx="6248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CA" dirty="0" smtClean="0"/>
              <a:t>• </a:t>
            </a:r>
            <a:r>
              <a:rPr lang="en-CA" dirty="0"/>
              <a:t>C</a:t>
            </a:r>
            <a:r>
              <a:rPr lang="en-CA" dirty="0" smtClean="0"/>
              <a:t>ompetition </a:t>
            </a:r>
            <a:r>
              <a:rPr lang="en-CA" dirty="0"/>
              <a:t>from </a:t>
            </a:r>
            <a:r>
              <a:rPr lang="en-CA" dirty="0" smtClean="0"/>
              <a:t>large, industrialized </a:t>
            </a:r>
            <a:r>
              <a:rPr lang="en-CA" dirty="0"/>
              <a:t>factory </a:t>
            </a:r>
            <a:r>
              <a:rPr lang="en-CA" dirty="0" smtClean="0"/>
              <a:t>farms, some </a:t>
            </a:r>
            <a:r>
              <a:rPr lang="en-CA" dirty="0"/>
              <a:t>owned by big corporations</a:t>
            </a:r>
          </a:p>
        </p:txBody>
      </p:sp>
      <p:sp>
        <p:nvSpPr>
          <p:cNvPr id="5" name="Rectangle 4"/>
          <p:cNvSpPr/>
          <p:nvPr/>
        </p:nvSpPr>
        <p:spPr>
          <a:xfrm>
            <a:off x="854074" y="1524000"/>
            <a:ext cx="623252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CA" dirty="0">
                <a:solidFill>
                  <a:prstClr val="black"/>
                </a:solidFill>
              </a:rPr>
              <a:t>• </a:t>
            </a:r>
            <a:r>
              <a:rPr lang="en-CA" dirty="0" smtClean="0">
                <a:solidFill>
                  <a:prstClr val="black"/>
                </a:solidFill>
              </a:rPr>
              <a:t>Natural </a:t>
            </a:r>
            <a:r>
              <a:rPr lang="en-CA" dirty="0">
                <a:solidFill>
                  <a:prstClr val="black"/>
                </a:solidFill>
              </a:rPr>
              <a:t>hazards </a:t>
            </a:r>
            <a:r>
              <a:rPr lang="en-CA" dirty="0" smtClean="0">
                <a:solidFill>
                  <a:prstClr val="black"/>
                </a:solidFill>
              </a:rPr>
              <a:t>early frosts</a:t>
            </a:r>
            <a:r>
              <a:rPr lang="en-CA" dirty="0">
                <a:solidFill>
                  <a:prstClr val="black"/>
                </a:solidFill>
              </a:rPr>
              <a:t>, drought, floods, </a:t>
            </a:r>
          </a:p>
        </p:txBody>
      </p:sp>
      <p:sp>
        <p:nvSpPr>
          <p:cNvPr id="6" name="Rectangle 5"/>
          <p:cNvSpPr/>
          <p:nvPr/>
        </p:nvSpPr>
        <p:spPr>
          <a:xfrm>
            <a:off x="854074" y="2743200"/>
            <a:ext cx="376713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CA" dirty="0" smtClean="0"/>
              <a:t>•</a:t>
            </a:r>
            <a:r>
              <a:rPr lang="en-CA" dirty="0">
                <a:solidFill>
                  <a:prstClr val="black"/>
                </a:solidFill>
              </a:rPr>
              <a:t>H</a:t>
            </a:r>
            <a:r>
              <a:rPr lang="en-CA" dirty="0" smtClean="0">
                <a:solidFill>
                  <a:prstClr val="black"/>
                </a:solidFill>
              </a:rPr>
              <a:t>igh </a:t>
            </a:r>
            <a:r>
              <a:rPr lang="en-CA" dirty="0">
                <a:solidFill>
                  <a:prstClr val="black"/>
                </a:solidFill>
              </a:rPr>
              <a:t>costs for fuel </a:t>
            </a:r>
            <a:r>
              <a:rPr lang="en-CA" dirty="0" smtClean="0">
                <a:solidFill>
                  <a:prstClr val="black"/>
                </a:solidFill>
              </a:rPr>
              <a:t>and equipment</a:t>
            </a:r>
            <a:endParaRPr lang="en-CA" dirty="0">
              <a:solidFill>
                <a:prstClr val="black"/>
              </a:solidFill>
            </a:endParaRPr>
          </a:p>
        </p:txBody>
      </p:sp>
      <p:sp>
        <p:nvSpPr>
          <p:cNvPr id="10" name="Rectangle 9"/>
          <p:cNvSpPr/>
          <p:nvPr/>
        </p:nvSpPr>
        <p:spPr>
          <a:xfrm>
            <a:off x="888133" y="4278869"/>
            <a:ext cx="177343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en-CA" dirty="0">
                <a:solidFill>
                  <a:prstClr val="black"/>
                </a:solidFill>
              </a:rPr>
              <a:t>• low crop prices</a:t>
            </a:r>
          </a:p>
        </p:txBody>
      </p:sp>
      <p:sp>
        <p:nvSpPr>
          <p:cNvPr id="11" name="Rectangle 10"/>
          <p:cNvSpPr/>
          <p:nvPr/>
        </p:nvSpPr>
        <p:spPr>
          <a:xfrm>
            <a:off x="854074" y="4858480"/>
            <a:ext cx="676592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CA" dirty="0">
                <a:solidFill>
                  <a:prstClr val="black"/>
                </a:solidFill>
              </a:rPr>
              <a:t>• competition from more </a:t>
            </a:r>
            <a:r>
              <a:rPr lang="en-CA" dirty="0" smtClean="0">
                <a:solidFill>
                  <a:prstClr val="black"/>
                </a:solidFill>
              </a:rPr>
              <a:t>heavily subsidized </a:t>
            </a:r>
            <a:r>
              <a:rPr lang="en-CA" dirty="0">
                <a:solidFill>
                  <a:prstClr val="black"/>
                </a:solidFill>
              </a:rPr>
              <a:t>farmers in </a:t>
            </a:r>
            <a:r>
              <a:rPr lang="en-CA" dirty="0" smtClean="0">
                <a:solidFill>
                  <a:prstClr val="black"/>
                </a:solidFill>
              </a:rPr>
              <a:t>other countries</a:t>
            </a:r>
            <a:endParaRPr lang="en-CA" dirty="0">
              <a:solidFill>
                <a:prstClr val="black"/>
              </a:solidFill>
            </a:endParaRPr>
          </a:p>
        </p:txBody>
      </p:sp>
      <p:sp>
        <p:nvSpPr>
          <p:cNvPr id="12" name="Rectangle 11"/>
          <p:cNvSpPr/>
          <p:nvPr/>
        </p:nvSpPr>
        <p:spPr>
          <a:xfrm>
            <a:off x="838199" y="2181562"/>
            <a:ext cx="6248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0" indent="-285750">
              <a:buFont typeface="Arial" pitchFamily="34" charset="0"/>
              <a:buChar char="•"/>
            </a:pPr>
            <a:r>
              <a:rPr lang="en-CA" dirty="0">
                <a:solidFill>
                  <a:prstClr val="black"/>
                </a:solidFill>
              </a:rPr>
              <a:t>animal diseases such as </a:t>
            </a:r>
            <a:r>
              <a:rPr lang="en-CA" i="1" dirty="0">
                <a:solidFill>
                  <a:prstClr val="black"/>
                </a:solidFill>
              </a:rPr>
              <a:t>mad cow </a:t>
            </a:r>
            <a:r>
              <a:rPr lang="en-CA" i="1" dirty="0" smtClean="0">
                <a:solidFill>
                  <a:prstClr val="black"/>
                </a:solidFill>
              </a:rPr>
              <a:t>disease, </a:t>
            </a:r>
            <a:r>
              <a:rPr lang="en-CA" dirty="0" smtClean="0">
                <a:solidFill>
                  <a:prstClr val="black"/>
                </a:solidFill>
              </a:rPr>
              <a:t>avian </a:t>
            </a:r>
            <a:r>
              <a:rPr lang="en-CA" dirty="0">
                <a:solidFill>
                  <a:prstClr val="black"/>
                </a:solidFill>
              </a:rPr>
              <a:t>flu in poultry</a:t>
            </a:r>
          </a:p>
        </p:txBody>
      </p:sp>
    </p:spTree>
    <p:extLst>
      <p:ext uri="{BB962C8B-B14F-4D97-AF65-F5344CB8AC3E}">
        <p14:creationId xmlns:p14="http://schemas.microsoft.com/office/powerpoint/2010/main" val="177312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CA" b="1" dirty="0" smtClean="0"/>
              <a:t>AGRICULTURE: TRENDS</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8" y="1143000"/>
            <a:ext cx="91059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4648200"/>
            <a:ext cx="350185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1. Fewer farms but bigger farms</a:t>
            </a:r>
            <a:endParaRPr lang="en-CA" sz="2000" dirty="0"/>
          </a:p>
        </p:txBody>
      </p:sp>
      <p:sp>
        <p:nvSpPr>
          <p:cNvPr id="4" name="TextBox 3"/>
          <p:cNvSpPr txBox="1"/>
          <p:nvPr/>
        </p:nvSpPr>
        <p:spPr>
          <a:xfrm>
            <a:off x="296058" y="5181600"/>
            <a:ext cx="840993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2. </a:t>
            </a:r>
            <a:r>
              <a:rPr lang="en-CA" sz="2000" b="1" u="sng" dirty="0" smtClean="0"/>
              <a:t>Agribusiness:</a:t>
            </a:r>
            <a:r>
              <a:rPr lang="en-CA" sz="2000" b="1" dirty="0" smtClean="0"/>
              <a:t> </a:t>
            </a:r>
            <a:r>
              <a:rPr lang="en-CA" sz="2000" dirty="0" smtClean="0"/>
              <a:t>Large corporations control all aspects of the farming operation</a:t>
            </a:r>
          </a:p>
          <a:p>
            <a:r>
              <a:rPr lang="en-CA" sz="2000" dirty="0" smtClean="0"/>
              <a:t> </a:t>
            </a:r>
            <a:r>
              <a:rPr lang="en-CA" sz="2000" dirty="0" err="1" smtClean="0"/>
              <a:t>fromplanting</a:t>
            </a:r>
            <a:r>
              <a:rPr lang="en-CA" sz="2000" dirty="0" smtClean="0"/>
              <a:t>, to transportation to sales.</a:t>
            </a:r>
            <a:endParaRPr lang="en-CA" sz="2000" b="1" u="sng" dirty="0"/>
          </a:p>
        </p:txBody>
      </p:sp>
      <p:sp>
        <p:nvSpPr>
          <p:cNvPr id="5" name="TextBox 4"/>
          <p:cNvSpPr txBox="1"/>
          <p:nvPr/>
        </p:nvSpPr>
        <p:spPr>
          <a:xfrm>
            <a:off x="371947" y="6019800"/>
            <a:ext cx="844744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sz="2000" dirty="0" smtClean="0"/>
              <a:t>3. </a:t>
            </a:r>
            <a:r>
              <a:rPr lang="en-CA" sz="2000" b="1" u="sng" dirty="0" smtClean="0"/>
              <a:t>Factory Farms:</a:t>
            </a:r>
            <a:r>
              <a:rPr lang="en-CA" sz="2000" b="1" dirty="0" smtClean="0"/>
              <a:t> </a:t>
            </a:r>
            <a:r>
              <a:rPr lang="en-CA" sz="2000" dirty="0" smtClean="0"/>
              <a:t>Large industrial farms that have thousands of animals in small</a:t>
            </a:r>
          </a:p>
          <a:p>
            <a:r>
              <a:rPr lang="en-CA" sz="2000" dirty="0" smtClean="0"/>
              <a:t>contained spaces</a:t>
            </a:r>
            <a:endParaRPr lang="en-CA" sz="2000" dirty="0"/>
          </a:p>
        </p:txBody>
      </p:sp>
    </p:spTree>
    <p:extLst>
      <p:ext uri="{BB962C8B-B14F-4D97-AF65-F5344CB8AC3E}">
        <p14:creationId xmlns:p14="http://schemas.microsoft.com/office/powerpoint/2010/main" val="177312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CA" b="1" dirty="0" smtClean="0"/>
              <a:t>AGRICULTURE: Sustainability</a:t>
            </a:r>
            <a:endParaRPr lang="en-CA" dirty="0"/>
          </a:p>
        </p:txBody>
      </p:sp>
      <p:sp>
        <p:nvSpPr>
          <p:cNvPr id="3" name="Rectangle 2"/>
          <p:cNvSpPr/>
          <p:nvPr/>
        </p:nvSpPr>
        <p:spPr>
          <a:xfrm>
            <a:off x="381000" y="1752600"/>
            <a:ext cx="7696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A" sz="2000" b="1" dirty="0"/>
              <a:t>S</a:t>
            </a:r>
            <a:r>
              <a:rPr lang="en-CA" sz="2000" b="1" dirty="0" smtClean="0"/>
              <a:t>ustainable </a:t>
            </a:r>
            <a:r>
              <a:rPr lang="en-CA" sz="2000" b="1" dirty="0"/>
              <a:t>A</a:t>
            </a:r>
            <a:r>
              <a:rPr lang="en-CA" sz="2000" b="1" dirty="0" smtClean="0"/>
              <a:t>griculture</a:t>
            </a:r>
            <a:r>
              <a:rPr lang="en-CA" sz="2000" dirty="0"/>
              <a:t>:</a:t>
            </a:r>
            <a:r>
              <a:rPr lang="en-CA" sz="2000" dirty="0" smtClean="0"/>
              <a:t> </a:t>
            </a:r>
            <a:r>
              <a:rPr lang="en-CA" sz="2000" dirty="0"/>
              <a:t>A</a:t>
            </a:r>
            <a:r>
              <a:rPr lang="en-CA" sz="2000" dirty="0" smtClean="0"/>
              <a:t>griculture </a:t>
            </a:r>
            <a:r>
              <a:rPr lang="en-CA" sz="2000" dirty="0"/>
              <a:t>that will </a:t>
            </a:r>
            <a:r>
              <a:rPr lang="en-CA" sz="2000" dirty="0" smtClean="0"/>
              <a:t>last into </a:t>
            </a:r>
            <a:r>
              <a:rPr lang="en-CA" sz="2000" dirty="0"/>
              <a:t>the </a:t>
            </a:r>
            <a:r>
              <a:rPr lang="en-CA" sz="2000" dirty="0" smtClean="0"/>
              <a:t>future</a:t>
            </a:r>
            <a:endParaRPr lang="en-CA" sz="2000" dirty="0"/>
          </a:p>
        </p:txBody>
      </p:sp>
      <p:sp>
        <p:nvSpPr>
          <p:cNvPr id="4" name="TextBox 3"/>
          <p:cNvSpPr txBox="1"/>
          <p:nvPr/>
        </p:nvSpPr>
        <p:spPr>
          <a:xfrm>
            <a:off x="228600" y="2558534"/>
            <a:ext cx="6955622"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000" dirty="0" smtClean="0"/>
              <a:t>Canada needs to make changes to the agriculture system so that:</a:t>
            </a:r>
            <a:endParaRPr lang="en-CA" sz="2000" dirty="0"/>
          </a:p>
        </p:txBody>
      </p:sp>
      <p:sp>
        <p:nvSpPr>
          <p:cNvPr id="5" name="TextBox 4"/>
          <p:cNvSpPr txBox="1"/>
          <p:nvPr/>
        </p:nvSpPr>
        <p:spPr>
          <a:xfrm>
            <a:off x="609600" y="3276600"/>
            <a:ext cx="670560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AutoNum type="arabicPeriod"/>
            </a:pPr>
            <a:r>
              <a:rPr lang="en-CA" sz="2000" dirty="0" smtClean="0"/>
              <a:t>There will be no loss of arable land</a:t>
            </a:r>
          </a:p>
          <a:p>
            <a:pPr marL="800100" lvl="1" indent="-342900">
              <a:buFont typeface="Arial" pitchFamily="34" charset="0"/>
              <a:buChar char="•"/>
            </a:pPr>
            <a:r>
              <a:rPr lang="en-CA" sz="2000" u="sng" dirty="0" smtClean="0"/>
              <a:t>Arable Land: </a:t>
            </a:r>
            <a:r>
              <a:rPr lang="en-CA" sz="2000" dirty="0" smtClean="0"/>
              <a:t>Land that can be used for farming</a:t>
            </a:r>
          </a:p>
          <a:p>
            <a:pPr marL="342900" indent="-342900">
              <a:buFont typeface="+mj-lt"/>
              <a:buAutoNum type="arabicPeriod"/>
            </a:pPr>
            <a:r>
              <a:rPr lang="en-CA" sz="2000" dirty="0" smtClean="0"/>
              <a:t>The natural systems will be protected from harmful pesticides and fertilizers</a:t>
            </a:r>
          </a:p>
          <a:p>
            <a:pPr marL="342900" indent="-342900">
              <a:buFont typeface="+mj-lt"/>
              <a:buAutoNum type="arabicPeriod"/>
            </a:pPr>
            <a:r>
              <a:rPr lang="en-CA" sz="2000" dirty="0" smtClean="0"/>
              <a:t>It uses fossil fuels more efficiently</a:t>
            </a:r>
          </a:p>
          <a:p>
            <a:pPr marL="342900" indent="-342900">
              <a:buFont typeface="+mj-lt"/>
              <a:buAutoNum type="arabicPeriod"/>
            </a:pPr>
            <a:r>
              <a:rPr lang="en-CA" sz="2000" dirty="0" smtClean="0"/>
              <a:t>It provides as many jobs as possible(even in small farm settings)</a:t>
            </a:r>
          </a:p>
          <a:p>
            <a:pPr marL="342900" indent="-342900">
              <a:buFont typeface="+mj-lt"/>
              <a:buAutoNum type="arabicPeriod"/>
            </a:pPr>
            <a:r>
              <a:rPr lang="en-CA" sz="2000" dirty="0" smtClean="0"/>
              <a:t>It supports Canada’s need for food</a:t>
            </a:r>
            <a:endParaRPr lang="en-CA" sz="2000" dirty="0"/>
          </a:p>
        </p:txBody>
      </p:sp>
    </p:spTree>
    <p:extLst>
      <p:ext uri="{BB962C8B-B14F-4D97-AF65-F5344CB8AC3E}">
        <p14:creationId xmlns:p14="http://schemas.microsoft.com/office/powerpoint/2010/main" val="177312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CA" b="1" dirty="0" smtClean="0"/>
              <a:t>FISHERY: Economic Importance</a:t>
            </a:r>
            <a:endParaRPr lang="en-CA" b="1" dirty="0"/>
          </a:p>
        </p:txBody>
      </p:sp>
      <p:sp>
        <p:nvSpPr>
          <p:cNvPr id="4" name="TextBox 3"/>
          <p:cNvSpPr txBox="1"/>
          <p:nvPr/>
        </p:nvSpPr>
        <p:spPr>
          <a:xfrm>
            <a:off x="581891" y="1939637"/>
            <a:ext cx="44196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sz="2000" dirty="0" smtClean="0"/>
              <a:t>Contributes to over $4 Billion in trade</a:t>
            </a:r>
            <a:endParaRPr lang="en-CA" sz="2000" dirty="0"/>
          </a:p>
        </p:txBody>
      </p:sp>
      <p:sp>
        <p:nvSpPr>
          <p:cNvPr id="6" name="TextBox 5"/>
          <p:cNvSpPr txBox="1"/>
          <p:nvPr/>
        </p:nvSpPr>
        <p:spPr>
          <a:xfrm>
            <a:off x="591128" y="2590800"/>
            <a:ext cx="4681794"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000" dirty="0" smtClean="0"/>
              <a:t>The value of Canada's fisheries is increasing</a:t>
            </a:r>
            <a:endParaRPr lang="en-CA" sz="2000" dirty="0"/>
          </a:p>
        </p:txBody>
      </p:sp>
      <p:sp>
        <p:nvSpPr>
          <p:cNvPr id="8" name="TextBox 7"/>
          <p:cNvSpPr txBox="1"/>
          <p:nvPr/>
        </p:nvSpPr>
        <p:spPr>
          <a:xfrm>
            <a:off x="685800" y="3429000"/>
            <a:ext cx="7398885"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dirty="0" smtClean="0"/>
              <a:t>The economic importance relies on where you live, there is a greater value in</a:t>
            </a:r>
          </a:p>
          <a:p>
            <a:r>
              <a:rPr lang="en-CA" dirty="0" smtClean="0"/>
              <a:t> areas near the ocean</a:t>
            </a:r>
            <a:endParaRPr lang="en-CA" dirty="0"/>
          </a:p>
        </p:txBody>
      </p:sp>
    </p:spTree>
    <p:extLst>
      <p:ext uri="{BB962C8B-B14F-4D97-AF65-F5344CB8AC3E}">
        <p14:creationId xmlns:p14="http://schemas.microsoft.com/office/powerpoint/2010/main" val="254914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763000" cy="61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CA" b="1" dirty="0" smtClean="0"/>
              <a:t>FISHERY</a:t>
            </a:r>
            <a:endParaRPr lang="en-CA" b="1" dirty="0"/>
          </a:p>
        </p:txBody>
      </p:sp>
      <p:sp>
        <p:nvSpPr>
          <p:cNvPr id="4" name="TextBox 3"/>
          <p:cNvSpPr txBox="1"/>
          <p:nvPr/>
        </p:nvSpPr>
        <p:spPr>
          <a:xfrm>
            <a:off x="914400" y="1981200"/>
            <a:ext cx="7986995"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342900" indent="-342900">
              <a:buAutoNum type="arabicPeriod"/>
            </a:pPr>
            <a:r>
              <a:rPr lang="en-CA" dirty="0" smtClean="0"/>
              <a:t>The Atlantic:</a:t>
            </a:r>
          </a:p>
          <a:p>
            <a:pPr marL="800100" lvl="1" indent="-342900">
              <a:buFont typeface="Arial" pitchFamily="34" charset="0"/>
              <a:buChar char="•"/>
            </a:pPr>
            <a:r>
              <a:rPr lang="en-CA" dirty="0" smtClean="0"/>
              <a:t>The presence of </a:t>
            </a:r>
            <a:r>
              <a:rPr lang="en-CA" u="sng" dirty="0" smtClean="0"/>
              <a:t>fish banks</a:t>
            </a:r>
            <a:r>
              <a:rPr lang="en-CA" dirty="0" smtClean="0"/>
              <a:t> has provided a great habitat for fish and a great</a:t>
            </a:r>
          </a:p>
          <a:p>
            <a:pPr lvl="1"/>
            <a:r>
              <a:rPr lang="en-CA" dirty="0"/>
              <a:t> </a:t>
            </a:r>
            <a:r>
              <a:rPr lang="en-CA" dirty="0" smtClean="0"/>
              <a:t>       resource for the people</a:t>
            </a:r>
          </a:p>
          <a:p>
            <a:pPr marL="342900" indent="-342900">
              <a:buFont typeface="+mj-lt"/>
              <a:buAutoNum type="arabicPeriod"/>
            </a:pPr>
            <a:r>
              <a:rPr lang="en-CA" dirty="0" smtClean="0"/>
              <a:t>The Pacific:</a:t>
            </a:r>
          </a:p>
          <a:p>
            <a:pPr marL="800100" lvl="1" indent="-342900">
              <a:buFont typeface="Arial" pitchFamily="34" charset="0"/>
              <a:buChar char="•"/>
            </a:pPr>
            <a:r>
              <a:rPr lang="en-CA" dirty="0" smtClean="0"/>
              <a:t>The presence of great rivers have provided a natural breeding for </a:t>
            </a:r>
          </a:p>
          <a:p>
            <a:pPr lvl="1"/>
            <a:r>
              <a:rPr lang="en-CA" dirty="0"/>
              <a:t> </a:t>
            </a:r>
            <a:r>
              <a:rPr lang="en-CA" dirty="0" smtClean="0"/>
              <a:t>     salmon and a resource for people to exploit</a:t>
            </a:r>
            <a:endParaRPr lang="en-CA" dirty="0"/>
          </a:p>
        </p:txBody>
      </p:sp>
    </p:spTree>
    <p:extLst>
      <p:ext uri="{BB962C8B-B14F-4D97-AF65-F5344CB8AC3E}">
        <p14:creationId xmlns:p14="http://schemas.microsoft.com/office/powerpoint/2010/main" val="107442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CA" b="1" dirty="0" smtClean="0"/>
              <a:t>FISHERY: Challenges</a:t>
            </a:r>
            <a:endParaRPr lang="en-CA" b="1" dirty="0"/>
          </a:p>
        </p:txBody>
      </p:sp>
      <p:sp>
        <p:nvSpPr>
          <p:cNvPr id="4" name="TextBox 3"/>
          <p:cNvSpPr txBox="1"/>
          <p:nvPr/>
        </p:nvSpPr>
        <p:spPr>
          <a:xfrm>
            <a:off x="152400" y="1786264"/>
            <a:ext cx="844833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342900" indent="-342900">
              <a:buAutoNum type="arabicPeriod"/>
            </a:pPr>
            <a:r>
              <a:rPr lang="en-CA" u="sng" dirty="0" smtClean="0"/>
              <a:t>Changing Technology:</a:t>
            </a:r>
            <a:r>
              <a:rPr lang="en-CA" dirty="0" smtClean="0"/>
              <a:t> Factory freezer trawlers can catch process and freeze fish on </a:t>
            </a:r>
          </a:p>
          <a:p>
            <a:r>
              <a:rPr lang="en-CA" dirty="0"/>
              <a:t> </a:t>
            </a:r>
            <a:r>
              <a:rPr lang="en-CA" dirty="0" smtClean="0"/>
              <a:t>     board the ship. This allows them to stay at sea for long periods and catch a lot of fish</a:t>
            </a:r>
            <a:endParaRPr lang="en-CA" u="sng" dirty="0"/>
          </a:p>
        </p:txBody>
      </p:sp>
      <p:sp>
        <p:nvSpPr>
          <p:cNvPr id="5" name="TextBox 4"/>
          <p:cNvSpPr txBox="1"/>
          <p:nvPr/>
        </p:nvSpPr>
        <p:spPr>
          <a:xfrm>
            <a:off x="152400" y="2667000"/>
            <a:ext cx="8606267"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dirty="0" smtClean="0"/>
              <a:t>2. </a:t>
            </a:r>
            <a:r>
              <a:rPr lang="en-CA" u="sng" dirty="0" smtClean="0"/>
              <a:t>Overfishing</a:t>
            </a:r>
            <a:r>
              <a:rPr lang="en-CA" dirty="0" smtClean="0"/>
              <a:t>: Catching too many fish.  This happens because fishers need to pay for their</a:t>
            </a:r>
          </a:p>
          <a:p>
            <a:r>
              <a:rPr lang="en-CA" dirty="0" smtClean="0"/>
              <a:t> equipment and turn a profit Also many other species are caught in nets </a:t>
            </a:r>
            <a:r>
              <a:rPr lang="en-CA" u="sng" dirty="0" err="1" smtClean="0"/>
              <a:t>Bycatch</a:t>
            </a:r>
            <a:r>
              <a:rPr lang="en-CA" dirty="0" smtClean="0"/>
              <a:t>.</a:t>
            </a:r>
            <a:endParaRPr lang="en-CA" dirty="0"/>
          </a:p>
        </p:txBody>
      </p:sp>
      <p:sp>
        <p:nvSpPr>
          <p:cNvPr id="6" name="TextBox 5"/>
          <p:cNvSpPr txBox="1"/>
          <p:nvPr/>
        </p:nvSpPr>
        <p:spPr>
          <a:xfrm>
            <a:off x="156328" y="3657600"/>
            <a:ext cx="901740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dirty="0" smtClean="0"/>
              <a:t>3. </a:t>
            </a:r>
            <a:r>
              <a:rPr lang="en-CA" u="sng" dirty="0" smtClean="0"/>
              <a:t>The quota system:</a:t>
            </a:r>
            <a:r>
              <a:rPr lang="en-CA" dirty="0" smtClean="0"/>
              <a:t> A quota is a limit to how much you can catch. By setting quota’s too high </a:t>
            </a:r>
          </a:p>
          <a:p>
            <a:r>
              <a:rPr lang="en-CA" dirty="0" smtClean="0"/>
              <a:t>Fish stocks may be harmed. If set too low fishing will not be profitable.</a:t>
            </a:r>
            <a:endParaRPr lang="en-CA" dirty="0"/>
          </a:p>
        </p:txBody>
      </p:sp>
    </p:spTree>
    <p:extLst>
      <p:ext uri="{BB962C8B-B14F-4D97-AF65-F5344CB8AC3E}">
        <p14:creationId xmlns:p14="http://schemas.microsoft.com/office/powerpoint/2010/main" val="107442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1751</Words>
  <Application>Microsoft Office PowerPoint</Application>
  <PresentationFormat>On-screen Show (4:3)</PresentationFormat>
  <Paragraphs>179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Canadian Geography</vt:lpstr>
      <vt:lpstr>AGRICULTURE: ECONOMIC IMPORTANCE</vt:lpstr>
      <vt:lpstr>AGRICULTURE</vt:lpstr>
      <vt:lpstr>AGRICULTURE: Challenges</vt:lpstr>
      <vt:lpstr>AGRICULTURE: TRENDS</vt:lpstr>
      <vt:lpstr>AGRICULTURE: Sustainability</vt:lpstr>
      <vt:lpstr>FISHERY: Economic Importance</vt:lpstr>
      <vt:lpstr>FISHERY</vt:lpstr>
      <vt:lpstr>FISHERY: Challenges</vt:lpstr>
      <vt:lpstr>FISHERY: Trends</vt:lpstr>
      <vt:lpstr>FISHERY: Sustainability</vt:lpstr>
      <vt:lpstr>MINING: Economic Importance</vt:lpstr>
      <vt:lpstr>MINING</vt:lpstr>
      <vt:lpstr>MINING: Challenges</vt:lpstr>
      <vt:lpstr>MINING: Challenges</vt:lpstr>
      <vt:lpstr>MINING: Trends</vt:lpstr>
      <vt:lpstr>MINING: Sustainability</vt:lpstr>
      <vt:lpstr>FORESTRY: Economic Importance</vt:lpstr>
      <vt:lpstr>FORESTRY</vt:lpstr>
      <vt:lpstr>FORESTRY: Challenges</vt:lpstr>
      <vt:lpstr>FORESTRY: Trends</vt:lpstr>
      <vt:lpstr>FORESTRY: Sustainability</vt:lpstr>
      <vt:lpstr>WATER: Economic Importance</vt:lpstr>
      <vt:lpstr>WATER: Location</vt:lpstr>
      <vt:lpstr>PowerPoint Presentation</vt:lpstr>
      <vt:lpstr>WATER: Challenges</vt:lpstr>
      <vt:lpstr>WATER: Trends</vt:lpstr>
      <vt:lpstr>WATER: Trends</vt:lpstr>
      <vt:lpstr>WATER: Sustainability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Geography</dc:title>
  <dc:creator>Robert Tucker</dc:creator>
  <cp:lastModifiedBy>Robert Tucker</cp:lastModifiedBy>
  <cp:revision>22</cp:revision>
  <dcterms:created xsi:type="dcterms:W3CDTF">2006-08-16T00:00:00Z</dcterms:created>
  <dcterms:modified xsi:type="dcterms:W3CDTF">2017-04-11T13:41:54Z</dcterms:modified>
</cp:coreProperties>
</file>