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658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13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6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113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558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37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84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65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367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55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704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243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38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52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7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98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C59F-7B7C-47F3-BA10-D1D673704886}" type="datetimeFigureOut">
              <a:rPr lang="en-CA" smtClean="0"/>
              <a:t>06/12/2016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3DFEBB-4AE6-4629-B178-B32BBE56212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9608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Argumentative Essay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9 English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22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What is an argumentative essay?</a:t>
            </a:r>
            <a:br>
              <a:rPr lang="en-CA" b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</a:t>
            </a:r>
            <a:r>
              <a:rPr lang="en-CA" dirty="0"/>
              <a:t>genre of writing that requires the student to investigate a topic; collect, generate, and evaluate evidence; and establish a position on the topic in a concise manner</a:t>
            </a:r>
            <a:r>
              <a:rPr lang="en-CA" dirty="0" smtClean="0"/>
              <a:t>.</a:t>
            </a:r>
          </a:p>
          <a:p>
            <a:r>
              <a:rPr lang="en-CA" dirty="0" smtClean="0"/>
              <a:t>These essays require research based on:</a:t>
            </a:r>
          </a:p>
          <a:p>
            <a:pPr lvl="1"/>
            <a:r>
              <a:rPr lang="en-CA" dirty="0" smtClean="0"/>
              <a:t>Previously published literature</a:t>
            </a:r>
          </a:p>
          <a:p>
            <a:pPr lvl="1"/>
            <a:r>
              <a:rPr lang="en-CA" dirty="0" smtClean="0"/>
              <a:t>Student collected data</a:t>
            </a:r>
          </a:p>
          <a:p>
            <a:pPr lvl="2"/>
            <a:r>
              <a:rPr lang="en-CA" dirty="0" smtClean="0"/>
              <a:t>Surveys</a:t>
            </a:r>
          </a:p>
          <a:p>
            <a:pPr lvl="2"/>
            <a:r>
              <a:rPr lang="en-CA" dirty="0" smtClean="0"/>
              <a:t>Observations,</a:t>
            </a:r>
          </a:p>
          <a:p>
            <a:pPr lvl="2"/>
            <a:r>
              <a:rPr lang="en-CA" dirty="0" smtClean="0"/>
              <a:t>Experiments</a:t>
            </a:r>
          </a:p>
          <a:p>
            <a:r>
              <a:rPr lang="en-CA" dirty="0" smtClean="0"/>
              <a:t>Argumentative essays provide the student with the opportunity to learn about their subject </a:t>
            </a:r>
          </a:p>
          <a:p>
            <a:r>
              <a:rPr lang="en-CA" dirty="0" smtClean="0"/>
              <a:t>They use this learning to develop a position and then support it.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919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Argumentative vs Expository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26290"/>
              </p:ext>
            </p:extLst>
          </p:nvPr>
        </p:nvGraphicFramePr>
        <p:xfrm>
          <a:off x="677334" y="1493838"/>
          <a:ext cx="10466916" cy="5170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3458"/>
                <a:gridCol w="5233458"/>
              </a:tblGrid>
              <a:tr h="673809">
                <a:tc>
                  <a:txBody>
                    <a:bodyPr/>
                    <a:lstStyle/>
                    <a:p>
                      <a:r>
                        <a:rPr lang="en-CA" dirty="0" smtClean="0"/>
                        <a:t>Argumentative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Expository</a:t>
                      </a:r>
                      <a:endParaRPr lang="en-CA" dirty="0"/>
                    </a:p>
                  </a:txBody>
                  <a:tcPr/>
                </a:tc>
              </a:tr>
              <a:tr h="673809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Based</a:t>
                      </a:r>
                      <a:r>
                        <a:rPr lang="en-CA" sz="2400" baseline="0" dirty="0" smtClean="0"/>
                        <a:t> in extensive research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Uses some research and some invention</a:t>
                      </a:r>
                      <a:endParaRPr lang="en-CA" sz="2400" dirty="0"/>
                    </a:p>
                  </a:txBody>
                  <a:tcPr/>
                </a:tc>
              </a:tr>
              <a:tr h="116301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Usually a longer piece.</a:t>
                      </a:r>
                      <a:r>
                        <a:rPr lang="en-CA" sz="2400" baseline="0" dirty="0" smtClean="0"/>
                        <a:t> (Term Projects, Final Papers)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Usually shorter</a:t>
                      </a:r>
                      <a:endParaRPr lang="en-CA" sz="2400" dirty="0"/>
                    </a:p>
                  </a:txBody>
                  <a:tcPr/>
                </a:tc>
              </a:tr>
              <a:tr h="1163013"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Rarely used</a:t>
                      </a:r>
                      <a:r>
                        <a:rPr lang="en-CA" sz="2400" baseline="0" dirty="0" smtClean="0"/>
                        <a:t> as in-class work due to the need for research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 smtClean="0"/>
                        <a:t>Usually</a:t>
                      </a:r>
                      <a:r>
                        <a:rPr lang="en-CA" sz="2400" baseline="0" dirty="0" smtClean="0"/>
                        <a:t> used as in-class writing assignments</a:t>
                      </a:r>
                      <a:endParaRPr lang="en-CA" sz="2400" dirty="0"/>
                    </a:p>
                  </a:txBody>
                  <a:tcPr/>
                </a:tc>
              </a:tr>
              <a:tr h="1347618">
                <a:tc gridSpan="2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5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Structure of an Argumentative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Introduction Paragraph</a:t>
            </a:r>
          </a:p>
          <a:p>
            <a:pPr lvl="1"/>
            <a:r>
              <a:rPr lang="en-CA" dirty="0" smtClean="0"/>
              <a:t>Contains a clear, concise, and defined thesis statement.</a:t>
            </a:r>
          </a:p>
          <a:p>
            <a:pPr lvl="1"/>
            <a:r>
              <a:rPr lang="en-CA" dirty="0" smtClean="0"/>
              <a:t>There should be some background information that explains what the topic is and why it is important.</a:t>
            </a:r>
          </a:p>
          <a:p>
            <a:pPr lvl="1"/>
            <a:r>
              <a:rPr lang="en-CA" dirty="0" smtClean="0"/>
              <a:t>Generally the information is arranged so that the background information sets up the reader to receive the thesis statement.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38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Paragraphs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Transitions are important.</a:t>
            </a:r>
          </a:p>
          <a:p>
            <a:pPr lvl="1"/>
            <a:r>
              <a:rPr lang="en-CA" dirty="0" smtClean="0"/>
              <a:t>Paragraphs should flow from one piece of information to the next using transition words.</a:t>
            </a:r>
          </a:p>
          <a:p>
            <a:r>
              <a:rPr lang="en-CA" dirty="0" smtClean="0"/>
              <a:t>Information should be arranged logically</a:t>
            </a:r>
          </a:p>
          <a:p>
            <a:r>
              <a:rPr lang="en-CA" dirty="0" smtClean="0"/>
              <a:t>All paragraphs should contain an Transition, topic sentence, support, and a concluding statement.</a:t>
            </a:r>
          </a:p>
          <a:p>
            <a:r>
              <a:rPr lang="en-CA" dirty="0" smtClean="0"/>
              <a:t>Each paragraph should be limited to the discussion of one general idea.</a:t>
            </a:r>
          </a:p>
          <a:p>
            <a:pPr lvl="1"/>
            <a:r>
              <a:rPr lang="en-CA" dirty="0" smtClean="0"/>
              <a:t>Increases readability </a:t>
            </a:r>
          </a:p>
          <a:p>
            <a:pPr lvl="1"/>
            <a:r>
              <a:rPr lang="en-CA" dirty="0" smtClean="0"/>
              <a:t>Creates a clear argument</a:t>
            </a:r>
          </a:p>
          <a:p>
            <a:r>
              <a:rPr lang="en-CA" dirty="0" smtClean="0"/>
              <a:t>All paragraphs must be logically linked to the thesis (usually attained through the use of a topic sentence)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46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Body Paragraphs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Counter Arguments:</a:t>
            </a:r>
          </a:p>
          <a:p>
            <a:pPr lvl="1"/>
            <a:r>
              <a:rPr lang="en-CA" dirty="0" smtClean="0"/>
              <a:t>In an argumentative essay it is important to consider opposing views.</a:t>
            </a:r>
          </a:p>
          <a:p>
            <a:pPr lvl="1"/>
            <a:r>
              <a:rPr lang="en-CA" dirty="0" smtClean="0"/>
              <a:t>Students should explain how other views do not align with their thesis, rather than begin an argument over how they are wrong</a:t>
            </a:r>
          </a:p>
          <a:p>
            <a:pPr lvl="2"/>
            <a:r>
              <a:rPr lang="en-CA" dirty="0" err="1" smtClean="0"/>
              <a:t>Ex.They</a:t>
            </a:r>
            <a:r>
              <a:rPr lang="en-CA" dirty="0" smtClean="0"/>
              <a:t> are not well informed, or are out of date.</a:t>
            </a:r>
          </a:p>
          <a:p>
            <a:pPr marL="914400" lvl="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08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argumentative essay a conclusion must do more than restate the thesis statement.</a:t>
            </a:r>
          </a:p>
          <a:p>
            <a:r>
              <a:rPr lang="en-CA" dirty="0" smtClean="0"/>
              <a:t>The conclusion should evaluate the thesis statement based on the evidence that is presented in the essay</a:t>
            </a:r>
          </a:p>
          <a:p>
            <a:r>
              <a:rPr lang="en-CA" dirty="0" smtClean="0"/>
              <a:t>This is an important part of the essay as it will leave a lasting impression</a:t>
            </a:r>
          </a:p>
          <a:p>
            <a:r>
              <a:rPr lang="en-CA" dirty="0" smtClean="0"/>
              <a:t>You should:</a:t>
            </a:r>
            <a:r>
              <a:rPr lang="en-CA" dirty="0"/>
              <a:t> </a:t>
            </a:r>
            <a:endParaRPr lang="en-CA" dirty="0" smtClean="0"/>
          </a:p>
          <a:p>
            <a:pPr lvl="1"/>
            <a:r>
              <a:rPr lang="en-CA" dirty="0" smtClean="0"/>
              <a:t>Restate </a:t>
            </a:r>
            <a:r>
              <a:rPr lang="en-CA" dirty="0"/>
              <a:t>why the topic is </a:t>
            </a:r>
            <a:r>
              <a:rPr lang="en-CA" dirty="0" smtClean="0"/>
              <a:t>important</a:t>
            </a:r>
          </a:p>
          <a:p>
            <a:pPr lvl="1"/>
            <a:r>
              <a:rPr lang="en-CA" dirty="0" smtClean="0"/>
              <a:t>Review </a:t>
            </a:r>
            <a:r>
              <a:rPr lang="en-CA" dirty="0"/>
              <a:t>the main </a:t>
            </a:r>
            <a:r>
              <a:rPr lang="en-CA" dirty="0" smtClean="0"/>
              <a:t>points</a:t>
            </a:r>
          </a:p>
          <a:p>
            <a:pPr lvl="1"/>
            <a:r>
              <a:rPr lang="en-CA" dirty="0" smtClean="0"/>
              <a:t>Review </a:t>
            </a:r>
            <a:r>
              <a:rPr lang="en-CA" dirty="0"/>
              <a:t>your thesis.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76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General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vary in length depending on topic and evidence used but usually follows a five paragraph essay format</a:t>
            </a:r>
          </a:p>
          <a:p>
            <a:r>
              <a:rPr lang="en-CA" dirty="0" smtClean="0"/>
              <a:t>Five Paragraph Essay</a:t>
            </a:r>
          </a:p>
          <a:p>
            <a:pPr lvl="1"/>
            <a:r>
              <a:rPr lang="en-CA" dirty="0" smtClean="0"/>
              <a:t>Introduction </a:t>
            </a:r>
          </a:p>
          <a:p>
            <a:pPr lvl="1"/>
            <a:r>
              <a:rPr lang="en-CA" dirty="0" smtClean="0"/>
              <a:t>Three evidence based paragraphs</a:t>
            </a:r>
          </a:p>
          <a:p>
            <a:pPr lvl="2"/>
            <a:r>
              <a:rPr lang="en-CA" dirty="0" smtClean="0"/>
              <a:t>Can include one as a counter argument paragraph</a:t>
            </a:r>
          </a:p>
          <a:p>
            <a:pPr lvl="1"/>
            <a:r>
              <a:rPr lang="en-CA" dirty="0" smtClean="0"/>
              <a:t>Conclusion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48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Longer Argumentative Essays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Complex issues that require detailed research will require the length of an argumentative essay to be considerably longer.</a:t>
            </a:r>
          </a:p>
          <a:p>
            <a:r>
              <a:rPr lang="en-CA" dirty="0" smtClean="0"/>
              <a:t>More things will need to be discussed:</a:t>
            </a:r>
          </a:p>
          <a:p>
            <a:pPr lvl="1"/>
            <a:r>
              <a:rPr lang="en-CA" dirty="0" smtClean="0"/>
              <a:t>Research sources</a:t>
            </a:r>
          </a:p>
          <a:p>
            <a:pPr lvl="1"/>
            <a:r>
              <a:rPr lang="en-CA" dirty="0" smtClean="0"/>
              <a:t>Background information</a:t>
            </a:r>
          </a:p>
          <a:p>
            <a:pPr lvl="1"/>
            <a:r>
              <a:rPr lang="en-CA" dirty="0" smtClean="0"/>
              <a:t>Similar research</a:t>
            </a:r>
          </a:p>
          <a:p>
            <a:pPr lvl="1"/>
            <a:r>
              <a:rPr lang="en-CA" dirty="0" smtClean="0"/>
              <a:t>Opinions</a:t>
            </a:r>
          </a:p>
          <a:p>
            <a:pPr lvl="1"/>
            <a:r>
              <a:rPr lang="en-CA" dirty="0" smtClean="0"/>
              <a:t>More complex counter argument paragraphs</a:t>
            </a:r>
          </a:p>
          <a:p>
            <a:r>
              <a:rPr lang="en-CA" dirty="0" smtClean="0"/>
              <a:t>Many of these factors will be outlined in the expectation for the assignment.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05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467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Argumentative Essay</vt:lpstr>
      <vt:lpstr>What is an argumentative essay? </vt:lpstr>
      <vt:lpstr>Argumentative vs Expository</vt:lpstr>
      <vt:lpstr>The Structure of an Argumentative Essay</vt:lpstr>
      <vt:lpstr>Body Paragraphs</vt:lpstr>
      <vt:lpstr>Body Paragraphs</vt:lpstr>
      <vt:lpstr>Conclusion</vt:lpstr>
      <vt:lpstr>General Structure</vt:lpstr>
      <vt:lpstr>Longer Argumentative Essays</vt:lpstr>
    </vt:vector>
  </TitlesOfParts>
  <Company>Newfoundland and Labrador English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Essay</dc:title>
  <dc:creator>Robert Tucker</dc:creator>
  <cp:lastModifiedBy>Robert Tucker</cp:lastModifiedBy>
  <cp:revision>7</cp:revision>
  <dcterms:created xsi:type="dcterms:W3CDTF">2016-12-06T12:35:48Z</dcterms:created>
  <dcterms:modified xsi:type="dcterms:W3CDTF">2016-12-06T13:51:55Z</dcterms:modified>
</cp:coreProperties>
</file>