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318" r:id="rId2"/>
    <p:sldId id="260" r:id="rId3"/>
    <p:sldId id="264" r:id="rId4"/>
    <p:sldId id="265" r:id="rId5"/>
    <p:sldId id="266" r:id="rId6"/>
    <p:sldId id="268" r:id="rId7"/>
    <p:sldId id="270" r:id="rId8"/>
    <p:sldId id="261" r:id="rId9"/>
    <p:sldId id="262" r:id="rId10"/>
    <p:sldId id="269" r:id="rId11"/>
    <p:sldId id="263" r:id="rId12"/>
    <p:sldId id="267" r:id="rId13"/>
    <p:sldId id="256" r:id="rId14"/>
    <p:sldId id="259" r:id="rId15"/>
    <p:sldId id="273" r:id="rId16"/>
    <p:sldId id="275" r:id="rId17"/>
    <p:sldId id="271" r:id="rId18"/>
    <p:sldId id="279" r:id="rId19"/>
    <p:sldId id="277" r:id="rId20"/>
    <p:sldId id="280" r:id="rId21"/>
    <p:sldId id="272" r:id="rId22"/>
    <p:sldId id="276" r:id="rId23"/>
    <p:sldId id="274" r:id="rId24"/>
    <p:sldId id="281" r:id="rId25"/>
    <p:sldId id="284" r:id="rId26"/>
    <p:sldId id="282" r:id="rId27"/>
    <p:sldId id="283" r:id="rId28"/>
    <p:sldId id="286" r:id="rId29"/>
    <p:sldId id="288" r:id="rId30"/>
    <p:sldId id="285" r:id="rId31"/>
    <p:sldId id="278" r:id="rId32"/>
    <p:sldId id="293" r:id="rId33"/>
    <p:sldId id="297" r:id="rId34"/>
    <p:sldId id="294" r:id="rId35"/>
    <p:sldId id="295" r:id="rId36"/>
    <p:sldId id="296" r:id="rId37"/>
    <p:sldId id="298" r:id="rId38"/>
    <p:sldId id="287" r:id="rId39"/>
    <p:sldId id="289" r:id="rId40"/>
    <p:sldId id="290" r:id="rId41"/>
    <p:sldId id="291" r:id="rId42"/>
    <p:sldId id="292"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7510"/>
    <a:srgbClr val="FCF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4" autoAdjust="0"/>
    <p:restoredTop sz="94660"/>
  </p:normalViewPr>
  <p:slideViewPr>
    <p:cSldViewPr snapToGrid="0">
      <p:cViewPr varScale="1">
        <p:scale>
          <a:sx n="88" d="100"/>
          <a:sy n="88" d="100"/>
        </p:scale>
        <p:origin x="66"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FEB1EF7-5557-465E-9B47-898F29599672}" type="datetimeFigureOut">
              <a:rPr lang="en-US" smtClean="0"/>
              <a:pPr/>
              <a:t>1/15/2018</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4753E28D-E783-4CB2-A213-9172921E35BE}" type="slidenum">
              <a:rPr lang="en-US" smtClean="0"/>
              <a:pPr/>
              <a:t>‹#›</a:t>
            </a:fld>
            <a:endParaRPr lang="en-US"/>
          </a:p>
        </p:txBody>
      </p:sp>
    </p:spTree>
    <p:extLst>
      <p:ext uri="{BB962C8B-B14F-4D97-AF65-F5344CB8AC3E}">
        <p14:creationId xmlns:p14="http://schemas.microsoft.com/office/powerpoint/2010/main" val="1630393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EB1EF7-5557-465E-9B47-898F29599672}" type="datetimeFigureOut">
              <a:rPr lang="en-US" smtClean="0"/>
              <a:pPr/>
              <a:t>1/15/2018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753E28D-E783-4CB2-A213-9172921E35BE}" type="slidenum">
              <a:rPr lang="en-US" smtClean="0"/>
              <a:pPr/>
              <a:t>‹#›</a:t>
            </a:fld>
            <a:endParaRPr lang="en-US"/>
          </a:p>
        </p:txBody>
      </p:sp>
    </p:spTree>
    <p:extLst>
      <p:ext uri="{BB962C8B-B14F-4D97-AF65-F5344CB8AC3E}">
        <p14:creationId xmlns:p14="http://schemas.microsoft.com/office/powerpoint/2010/main" val="2468279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FEB1EF7-5557-465E-9B47-898F29599672}" type="datetimeFigureOut">
              <a:rPr lang="en-US" smtClean="0"/>
              <a:pPr/>
              <a:t>1/15/2018</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753E28D-E783-4CB2-A213-9172921E35BE}" type="slidenum">
              <a:rPr lang="en-US" smtClean="0"/>
              <a:pPr/>
              <a:t>‹#›</a:t>
            </a:fld>
            <a:endParaRPr lang="en-US"/>
          </a:p>
        </p:txBody>
      </p:sp>
    </p:spTree>
    <p:extLst>
      <p:ext uri="{BB962C8B-B14F-4D97-AF65-F5344CB8AC3E}">
        <p14:creationId xmlns:p14="http://schemas.microsoft.com/office/powerpoint/2010/main" val="2772483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FEB1EF7-5557-465E-9B47-898F29599672}" type="datetimeFigureOut">
              <a:rPr lang="en-US" smtClean="0"/>
              <a:pPr/>
              <a:t>1/15/2018</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753E28D-E783-4CB2-A213-9172921E35BE}" type="slidenum">
              <a:rPr lang="en-US" smtClean="0"/>
              <a:pPr/>
              <a:t>‹#›</a:t>
            </a:fld>
            <a:endParaRPr lang="en-US"/>
          </a:p>
        </p:txBody>
      </p:sp>
    </p:spTree>
    <p:extLst>
      <p:ext uri="{BB962C8B-B14F-4D97-AF65-F5344CB8AC3E}">
        <p14:creationId xmlns:p14="http://schemas.microsoft.com/office/powerpoint/2010/main" val="3185856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EB1EF7-5557-465E-9B47-898F29599672}" type="datetimeFigureOut">
              <a:rPr lang="en-US" smtClean="0"/>
              <a:pPr/>
              <a:t>1/15/2018</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753E28D-E783-4CB2-A213-9172921E35BE}" type="slidenum">
              <a:rPr lang="en-US" smtClean="0"/>
              <a:pPr/>
              <a:t>‹#›</a:t>
            </a:fld>
            <a:endParaRPr lang="en-US"/>
          </a:p>
        </p:txBody>
      </p:sp>
    </p:spTree>
    <p:extLst>
      <p:ext uri="{BB962C8B-B14F-4D97-AF65-F5344CB8AC3E}">
        <p14:creationId xmlns:p14="http://schemas.microsoft.com/office/powerpoint/2010/main" val="3175512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FEB1EF7-5557-465E-9B47-898F29599672}" type="datetimeFigureOut">
              <a:rPr lang="en-US" smtClean="0"/>
              <a:pPr/>
              <a:t>1/15/2018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53E28D-E783-4CB2-A213-9172921E35BE}" type="slidenum">
              <a:rPr lang="en-US" smtClean="0"/>
              <a:pPr/>
              <a:t>‹#›</a:t>
            </a:fld>
            <a:endParaRPr lang="en-US"/>
          </a:p>
        </p:txBody>
      </p:sp>
    </p:spTree>
    <p:extLst>
      <p:ext uri="{BB962C8B-B14F-4D97-AF65-F5344CB8AC3E}">
        <p14:creationId xmlns:p14="http://schemas.microsoft.com/office/powerpoint/2010/main" val="3718416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FEB1EF7-5557-465E-9B47-898F29599672}" type="datetimeFigureOut">
              <a:rPr lang="en-US" smtClean="0"/>
              <a:pPr/>
              <a:t>1/15/2018</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4753E28D-E783-4CB2-A213-9172921E35BE}" type="slidenum">
              <a:rPr lang="en-US" smtClean="0"/>
              <a:pPr/>
              <a:t>‹#›</a:t>
            </a:fld>
            <a:endParaRPr lang="en-US"/>
          </a:p>
        </p:txBody>
      </p:sp>
    </p:spTree>
    <p:extLst>
      <p:ext uri="{BB962C8B-B14F-4D97-AF65-F5344CB8AC3E}">
        <p14:creationId xmlns:p14="http://schemas.microsoft.com/office/powerpoint/2010/main" val="3669568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FEB1EF7-5557-465E-9B47-898F29599672}" type="datetimeFigureOut">
              <a:rPr lang="en-US" smtClean="0"/>
              <a:pPr/>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3E28D-E783-4CB2-A213-9172921E35BE}" type="slidenum">
              <a:rPr lang="en-US" smtClean="0"/>
              <a:pPr/>
              <a:t>‹#›</a:t>
            </a:fld>
            <a:endParaRPr lang="en-US"/>
          </a:p>
        </p:txBody>
      </p:sp>
    </p:spTree>
    <p:extLst>
      <p:ext uri="{BB962C8B-B14F-4D97-AF65-F5344CB8AC3E}">
        <p14:creationId xmlns:p14="http://schemas.microsoft.com/office/powerpoint/2010/main" val="331576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FEB1EF7-5557-465E-9B47-898F29599672}" type="datetimeFigureOut">
              <a:rPr lang="en-US" smtClean="0"/>
              <a:pPr/>
              <a:t>1/15/2018</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753E28D-E783-4CB2-A213-9172921E35BE}" type="slidenum">
              <a:rPr lang="en-US" smtClean="0"/>
              <a:pPr/>
              <a:t>‹#›</a:t>
            </a:fld>
            <a:endParaRPr lang="en-US"/>
          </a:p>
        </p:txBody>
      </p:sp>
    </p:spTree>
    <p:extLst>
      <p:ext uri="{BB962C8B-B14F-4D97-AF65-F5344CB8AC3E}">
        <p14:creationId xmlns:p14="http://schemas.microsoft.com/office/powerpoint/2010/main" val="74694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EB1EF7-5557-465E-9B47-898F29599672}" type="datetimeFigureOut">
              <a:rPr lang="en-US" smtClean="0"/>
              <a:pPr/>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3E28D-E783-4CB2-A213-9172921E35BE}" type="slidenum">
              <a:rPr lang="en-US" smtClean="0"/>
              <a:pPr/>
              <a:t>‹#›</a:t>
            </a:fld>
            <a:endParaRPr lang="en-US"/>
          </a:p>
        </p:txBody>
      </p:sp>
    </p:spTree>
    <p:extLst>
      <p:ext uri="{BB962C8B-B14F-4D97-AF65-F5344CB8AC3E}">
        <p14:creationId xmlns:p14="http://schemas.microsoft.com/office/powerpoint/2010/main" val="4018819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EB1EF7-5557-465E-9B47-898F29599672}" type="datetimeFigureOut">
              <a:rPr lang="en-US" smtClean="0"/>
              <a:pPr/>
              <a:t>1/15/2018</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753E28D-E783-4CB2-A213-9172921E35BE}" type="slidenum">
              <a:rPr lang="en-US" smtClean="0"/>
              <a:pPr/>
              <a:t>‹#›</a:t>
            </a:fld>
            <a:endParaRPr lang="en-US"/>
          </a:p>
        </p:txBody>
      </p:sp>
    </p:spTree>
    <p:extLst>
      <p:ext uri="{BB962C8B-B14F-4D97-AF65-F5344CB8AC3E}">
        <p14:creationId xmlns:p14="http://schemas.microsoft.com/office/powerpoint/2010/main" val="4009415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EB1EF7-5557-465E-9B47-898F29599672}" type="datetimeFigureOut">
              <a:rPr lang="en-US" smtClean="0"/>
              <a:pPr/>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53E28D-E783-4CB2-A213-9172921E35BE}" type="slidenum">
              <a:rPr lang="en-US" smtClean="0"/>
              <a:pPr/>
              <a:t>‹#›</a:t>
            </a:fld>
            <a:endParaRPr lang="en-US"/>
          </a:p>
        </p:txBody>
      </p:sp>
    </p:spTree>
    <p:extLst>
      <p:ext uri="{BB962C8B-B14F-4D97-AF65-F5344CB8AC3E}">
        <p14:creationId xmlns:p14="http://schemas.microsoft.com/office/powerpoint/2010/main" val="2331465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EB1EF7-5557-465E-9B47-898F29599672}" type="datetimeFigureOut">
              <a:rPr lang="en-US" smtClean="0"/>
              <a:pPr/>
              <a:t>1/15/2018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53E28D-E783-4CB2-A213-9172921E35BE}" type="slidenum">
              <a:rPr lang="en-US" smtClean="0"/>
              <a:pPr/>
              <a:t>‹#›</a:t>
            </a:fld>
            <a:endParaRPr lang="en-US"/>
          </a:p>
        </p:txBody>
      </p:sp>
    </p:spTree>
    <p:extLst>
      <p:ext uri="{BB962C8B-B14F-4D97-AF65-F5344CB8AC3E}">
        <p14:creationId xmlns:p14="http://schemas.microsoft.com/office/powerpoint/2010/main" val="3948049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EB1EF7-5557-465E-9B47-898F29599672}" type="datetimeFigureOut">
              <a:rPr lang="en-US" smtClean="0"/>
              <a:pPr/>
              <a:t>1/15/2018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53E28D-E783-4CB2-A213-9172921E35BE}" type="slidenum">
              <a:rPr lang="en-US" smtClean="0"/>
              <a:pPr/>
              <a:t>‹#›</a:t>
            </a:fld>
            <a:endParaRPr lang="en-US"/>
          </a:p>
        </p:txBody>
      </p:sp>
    </p:spTree>
    <p:extLst>
      <p:ext uri="{BB962C8B-B14F-4D97-AF65-F5344CB8AC3E}">
        <p14:creationId xmlns:p14="http://schemas.microsoft.com/office/powerpoint/2010/main" val="3110418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EB1EF7-5557-465E-9B47-898F29599672}" type="datetimeFigureOut">
              <a:rPr lang="en-US" smtClean="0"/>
              <a:pPr/>
              <a:t>1/15/2018</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753E28D-E783-4CB2-A213-9172921E35BE}" type="slidenum">
              <a:rPr lang="en-US" smtClean="0"/>
              <a:pPr/>
              <a:t>‹#›</a:t>
            </a:fld>
            <a:endParaRPr lang="en-US"/>
          </a:p>
        </p:txBody>
      </p:sp>
    </p:spTree>
    <p:extLst>
      <p:ext uri="{BB962C8B-B14F-4D97-AF65-F5344CB8AC3E}">
        <p14:creationId xmlns:p14="http://schemas.microsoft.com/office/powerpoint/2010/main" val="1756238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EB1EF7-5557-465E-9B47-898F29599672}" type="datetimeFigureOut">
              <a:rPr lang="en-US" smtClean="0"/>
              <a:pPr/>
              <a:t>1/15/2018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753E28D-E783-4CB2-A213-9172921E35BE}" type="slidenum">
              <a:rPr lang="en-US" smtClean="0"/>
              <a:pPr/>
              <a:t>‹#›</a:t>
            </a:fld>
            <a:endParaRPr lang="en-US"/>
          </a:p>
        </p:txBody>
      </p:sp>
    </p:spTree>
    <p:extLst>
      <p:ext uri="{BB962C8B-B14F-4D97-AF65-F5344CB8AC3E}">
        <p14:creationId xmlns:p14="http://schemas.microsoft.com/office/powerpoint/2010/main" val="4115901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EB1EF7-5557-465E-9B47-898F29599672}" type="datetimeFigureOut">
              <a:rPr lang="en-US" smtClean="0"/>
              <a:pPr/>
              <a:t>1/15/2018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753E28D-E783-4CB2-A213-9172921E35BE}" type="slidenum">
              <a:rPr lang="en-US" smtClean="0"/>
              <a:pPr/>
              <a:t>‹#›</a:t>
            </a:fld>
            <a:endParaRPr lang="en-US"/>
          </a:p>
        </p:txBody>
      </p:sp>
    </p:spTree>
    <p:extLst>
      <p:ext uri="{BB962C8B-B14F-4D97-AF65-F5344CB8AC3E}">
        <p14:creationId xmlns:p14="http://schemas.microsoft.com/office/powerpoint/2010/main" val="3709028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FEB1EF7-5557-465E-9B47-898F29599672}" type="datetimeFigureOut">
              <a:rPr lang="en-US" smtClean="0"/>
              <a:pPr/>
              <a:t>1/15/2018</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753E28D-E783-4CB2-A213-9172921E35BE}" type="slidenum">
              <a:rPr lang="en-US" smtClean="0"/>
              <a:pPr/>
              <a:t>‹#›</a:t>
            </a:fld>
            <a:endParaRPr lang="en-US"/>
          </a:p>
        </p:txBody>
      </p:sp>
    </p:spTree>
    <p:extLst>
      <p:ext uri="{BB962C8B-B14F-4D97-AF65-F5344CB8AC3E}">
        <p14:creationId xmlns:p14="http://schemas.microsoft.com/office/powerpoint/2010/main" val="405665568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gif"/><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681" y="797022"/>
            <a:ext cx="8761413" cy="706964"/>
          </a:xfrm>
        </p:spPr>
        <p:txBody>
          <a:bodyPr/>
          <a:lstStyle/>
          <a:p>
            <a:r>
              <a:rPr lang="en-US" sz="4800" b="1" dirty="0"/>
              <a:t>Artistic Visual Terminology</a:t>
            </a:r>
          </a:p>
        </p:txBody>
      </p:sp>
      <p:pic>
        <p:nvPicPr>
          <p:cNvPr id="17410" name="Picture 2" descr="http://www.glitters20.com/funny/wp-content/uploads/2013/05/Art-Quotes-17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902" y="2504209"/>
            <a:ext cx="2820765" cy="3997035"/>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http://bestquotesaboutlife.org/wp-content/uploads/quotes-about-life-art-washes-from-the-soul-the-dust-of-every-day-lif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1218" y="2504209"/>
            <a:ext cx="2764559" cy="4143879"/>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https://encrypted-tbn2.gstatic.com/images?q=tbn:ANd9GcSg6gwr6C1ND6bFxYoFAHoNepiQTsNRoQKJk_o1BCfKXdc5dTK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66966" y="2504208"/>
            <a:ext cx="3626716" cy="421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105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913" y="365125"/>
            <a:ext cx="4597757" cy="1325563"/>
          </a:xfrm>
        </p:spPr>
        <p:txBody>
          <a:bodyPr>
            <a:normAutofit fontScale="90000"/>
          </a:bodyPr>
          <a:lstStyle/>
          <a:p>
            <a:r>
              <a:rPr lang="en-US" sz="8000" b="1" dirty="0"/>
              <a:t>What Is …</a:t>
            </a:r>
          </a:p>
        </p:txBody>
      </p:sp>
      <p:sp>
        <p:nvSpPr>
          <p:cNvPr id="3" name="TextBox 2"/>
          <p:cNvSpPr txBox="1"/>
          <p:nvPr/>
        </p:nvSpPr>
        <p:spPr>
          <a:xfrm>
            <a:off x="148107" y="2487016"/>
            <a:ext cx="5074276" cy="1200329"/>
          </a:xfrm>
          <a:prstGeom prst="rect">
            <a:avLst/>
          </a:prstGeom>
          <a:noFill/>
        </p:spPr>
        <p:txBody>
          <a:bodyPr wrap="square" rtlCol="0">
            <a:spAutoFit/>
          </a:bodyPr>
          <a:lstStyle/>
          <a:p>
            <a:r>
              <a:rPr lang="en-US" sz="3600" dirty="0"/>
              <a:t>The foreground of this visual?</a:t>
            </a:r>
          </a:p>
        </p:txBody>
      </p:sp>
      <p:sp>
        <p:nvSpPr>
          <p:cNvPr id="4" name="TextBox 3"/>
          <p:cNvSpPr txBox="1"/>
          <p:nvPr/>
        </p:nvSpPr>
        <p:spPr>
          <a:xfrm>
            <a:off x="148107" y="4873787"/>
            <a:ext cx="4636394" cy="1200329"/>
          </a:xfrm>
          <a:prstGeom prst="rect">
            <a:avLst/>
          </a:prstGeom>
          <a:noFill/>
        </p:spPr>
        <p:txBody>
          <a:bodyPr wrap="square" rtlCol="0">
            <a:spAutoFit/>
          </a:bodyPr>
          <a:lstStyle/>
          <a:p>
            <a:r>
              <a:rPr lang="en-US" sz="3600" dirty="0"/>
              <a:t>The background of the visual?</a:t>
            </a:r>
          </a:p>
        </p:txBody>
      </p:sp>
      <p:pic>
        <p:nvPicPr>
          <p:cNvPr id="6146" name="Picture 2" descr="https://encrypted-tbn3.gstatic.com/images?q=tbn:ANd9GcSOJUSlm4aJJMjN3tdLYRr8-tccYWzqqMSpfP7IzX9Fyqux8_QvH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1874" y="1500605"/>
            <a:ext cx="5820644" cy="4359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07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913" y="365125"/>
            <a:ext cx="4597757" cy="1325563"/>
          </a:xfrm>
        </p:spPr>
        <p:txBody>
          <a:bodyPr>
            <a:normAutofit fontScale="90000"/>
          </a:bodyPr>
          <a:lstStyle/>
          <a:p>
            <a:r>
              <a:rPr lang="en-US" sz="8000" b="1" dirty="0"/>
              <a:t>What Is …</a:t>
            </a:r>
          </a:p>
        </p:txBody>
      </p:sp>
      <p:sp>
        <p:nvSpPr>
          <p:cNvPr id="3" name="TextBox 2"/>
          <p:cNvSpPr txBox="1"/>
          <p:nvPr/>
        </p:nvSpPr>
        <p:spPr>
          <a:xfrm>
            <a:off x="141667" y="2138754"/>
            <a:ext cx="5074276" cy="1077218"/>
          </a:xfrm>
          <a:prstGeom prst="rect">
            <a:avLst/>
          </a:prstGeom>
          <a:noFill/>
        </p:spPr>
        <p:txBody>
          <a:bodyPr wrap="square" rtlCol="0">
            <a:spAutoFit/>
          </a:bodyPr>
          <a:lstStyle/>
          <a:p>
            <a:r>
              <a:rPr lang="en-US" sz="3200" dirty="0"/>
              <a:t>The foreground of this visual?</a:t>
            </a:r>
          </a:p>
        </p:txBody>
      </p:sp>
      <p:sp>
        <p:nvSpPr>
          <p:cNvPr id="4" name="TextBox 3"/>
          <p:cNvSpPr txBox="1"/>
          <p:nvPr/>
        </p:nvSpPr>
        <p:spPr>
          <a:xfrm>
            <a:off x="148107" y="3664038"/>
            <a:ext cx="4636394" cy="1077218"/>
          </a:xfrm>
          <a:prstGeom prst="rect">
            <a:avLst/>
          </a:prstGeom>
          <a:noFill/>
        </p:spPr>
        <p:txBody>
          <a:bodyPr wrap="square" rtlCol="0">
            <a:spAutoFit/>
          </a:bodyPr>
          <a:lstStyle/>
          <a:p>
            <a:r>
              <a:rPr lang="en-US" sz="3200" dirty="0"/>
              <a:t>The background of the visual?</a:t>
            </a:r>
          </a:p>
        </p:txBody>
      </p:sp>
      <p:pic>
        <p:nvPicPr>
          <p:cNvPr id="5122" name="Picture 2" descr="http://4.bp.blogspot.com/-j3R1Bz0MiJA/Tu4pcNy666I/AAAAAAAACdI/w7SolMNIhBk/s16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5943" y="1690688"/>
            <a:ext cx="6810192" cy="44947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1667" y="5149647"/>
            <a:ext cx="4642834" cy="1077218"/>
          </a:xfrm>
          <a:prstGeom prst="rect">
            <a:avLst/>
          </a:prstGeom>
          <a:noFill/>
        </p:spPr>
        <p:txBody>
          <a:bodyPr wrap="square" rtlCol="0">
            <a:spAutoFit/>
          </a:bodyPr>
          <a:lstStyle/>
          <a:p>
            <a:r>
              <a:rPr lang="en-US" sz="3200" dirty="0"/>
              <a:t>What is the focal point of the visual?</a:t>
            </a:r>
          </a:p>
        </p:txBody>
      </p:sp>
    </p:spTree>
    <p:extLst>
      <p:ext uri="{BB962C8B-B14F-4D97-AF65-F5344CB8AC3E}">
        <p14:creationId xmlns:p14="http://schemas.microsoft.com/office/powerpoint/2010/main" val="3579901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913" y="365125"/>
            <a:ext cx="4597757" cy="1325563"/>
          </a:xfrm>
        </p:spPr>
        <p:txBody>
          <a:bodyPr>
            <a:normAutofit fontScale="90000"/>
          </a:bodyPr>
          <a:lstStyle/>
          <a:p>
            <a:r>
              <a:rPr lang="en-US" sz="8000" b="1" dirty="0"/>
              <a:t>What Is …</a:t>
            </a:r>
          </a:p>
        </p:txBody>
      </p:sp>
      <p:sp>
        <p:nvSpPr>
          <p:cNvPr id="3" name="TextBox 2"/>
          <p:cNvSpPr txBox="1"/>
          <p:nvPr/>
        </p:nvSpPr>
        <p:spPr>
          <a:xfrm>
            <a:off x="302653" y="2133693"/>
            <a:ext cx="5074276" cy="1077218"/>
          </a:xfrm>
          <a:prstGeom prst="rect">
            <a:avLst/>
          </a:prstGeom>
          <a:noFill/>
        </p:spPr>
        <p:txBody>
          <a:bodyPr wrap="square" rtlCol="0">
            <a:spAutoFit/>
          </a:bodyPr>
          <a:lstStyle/>
          <a:p>
            <a:r>
              <a:rPr lang="en-US" sz="3200" dirty="0"/>
              <a:t>The foreground of this visual?</a:t>
            </a:r>
          </a:p>
        </p:txBody>
      </p:sp>
      <p:sp>
        <p:nvSpPr>
          <p:cNvPr id="4" name="TextBox 3"/>
          <p:cNvSpPr txBox="1"/>
          <p:nvPr/>
        </p:nvSpPr>
        <p:spPr>
          <a:xfrm>
            <a:off x="417801" y="3639007"/>
            <a:ext cx="4636394" cy="1077218"/>
          </a:xfrm>
          <a:prstGeom prst="rect">
            <a:avLst/>
          </a:prstGeom>
          <a:noFill/>
        </p:spPr>
        <p:txBody>
          <a:bodyPr wrap="square" rtlCol="0">
            <a:spAutoFit/>
          </a:bodyPr>
          <a:lstStyle/>
          <a:p>
            <a:r>
              <a:rPr lang="en-US" sz="3200" dirty="0"/>
              <a:t>The background of the visual?</a:t>
            </a:r>
          </a:p>
        </p:txBody>
      </p:sp>
      <p:sp>
        <p:nvSpPr>
          <p:cNvPr id="5" name="TextBox 4"/>
          <p:cNvSpPr txBox="1"/>
          <p:nvPr/>
        </p:nvSpPr>
        <p:spPr>
          <a:xfrm>
            <a:off x="417801" y="5274338"/>
            <a:ext cx="4642834" cy="1077218"/>
          </a:xfrm>
          <a:prstGeom prst="rect">
            <a:avLst/>
          </a:prstGeom>
          <a:noFill/>
        </p:spPr>
        <p:txBody>
          <a:bodyPr wrap="square" rtlCol="0">
            <a:spAutoFit/>
          </a:bodyPr>
          <a:lstStyle/>
          <a:p>
            <a:r>
              <a:rPr lang="en-US" sz="3200" dirty="0"/>
              <a:t>What is the focal point of the visual?</a:t>
            </a:r>
          </a:p>
        </p:txBody>
      </p:sp>
      <p:pic>
        <p:nvPicPr>
          <p:cNvPr id="4098" name="Picture 2" descr="http://cdn.picturecorrect.com/wp-content/uploads/2010/03/focal-point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7449" y="1922318"/>
            <a:ext cx="5854088" cy="468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41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0.gstatic.com/images?q=tbn:ANd9GcQG9sQEMUm1CrI9nwgdm2avIarwKfdakEkw0zwIDjQgBGdDUME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454" y="239980"/>
            <a:ext cx="5205476" cy="66180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95504" y="239980"/>
            <a:ext cx="2240923" cy="1323439"/>
          </a:xfrm>
          <a:prstGeom prst="rect">
            <a:avLst/>
          </a:prstGeom>
          <a:noFill/>
        </p:spPr>
        <p:txBody>
          <a:bodyPr wrap="square" rtlCol="0">
            <a:spAutoFit/>
          </a:bodyPr>
          <a:lstStyle/>
          <a:p>
            <a:r>
              <a:rPr lang="en-US" sz="8000" b="1" dirty="0"/>
              <a:t>LINE</a:t>
            </a:r>
          </a:p>
        </p:txBody>
      </p:sp>
      <p:sp>
        <p:nvSpPr>
          <p:cNvPr id="5" name="TextBox 4"/>
          <p:cNvSpPr txBox="1"/>
          <p:nvPr/>
        </p:nvSpPr>
        <p:spPr>
          <a:xfrm>
            <a:off x="5473521" y="1803042"/>
            <a:ext cx="6478073" cy="4893647"/>
          </a:xfrm>
          <a:prstGeom prst="rect">
            <a:avLst/>
          </a:prstGeom>
          <a:noFill/>
        </p:spPr>
        <p:txBody>
          <a:bodyPr wrap="square" rtlCol="0">
            <a:spAutoFit/>
          </a:bodyPr>
          <a:lstStyle/>
          <a:p>
            <a:r>
              <a:rPr lang="en-US" sz="2400" dirty="0"/>
              <a:t>Sharp curves – as a general rule, bring about a feeling of unease or chaos.</a:t>
            </a:r>
          </a:p>
          <a:p>
            <a:endParaRPr lang="en-US" sz="2400" dirty="0"/>
          </a:p>
          <a:p>
            <a:r>
              <a:rPr lang="en-US" sz="2400" dirty="0"/>
              <a:t>The character in the painting is screaming, with hands to the face, this alerts the audience to the fact that the character is unhappy - some would even say stressed.  </a:t>
            </a:r>
          </a:p>
          <a:p>
            <a:endParaRPr lang="en-US" sz="2400" dirty="0"/>
          </a:p>
          <a:p>
            <a:r>
              <a:rPr lang="en-US" sz="2400" dirty="0"/>
              <a:t>When we see the lines used in this painting we can connect the character’s expression to the chaos around him.  </a:t>
            </a:r>
            <a:r>
              <a:rPr lang="en-US" sz="2400"/>
              <a:t>The audience’s overall </a:t>
            </a:r>
            <a:r>
              <a:rPr lang="en-US" sz="2400" dirty="0"/>
              <a:t>feeling of this painting, because of these elements, is unease (apprehension)</a:t>
            </a:r>
          </a:p>
        </p:txBody>
      </p:sp>
    </p:spTree>
    <p:extLst>
      <p:ext uri="{BB962C8B-B14F-4D97-AF65-F5344CB8AC3E}">
        <p14:creationId xmlns:p14="http://schemas.microsoft.com/office/powerpoint/2010/main" val="3484874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81870" y="79224"/>
            <a:ext cx="2202287" cy="1323439"/>
          </a:xfrm>
          <a:prstGeom prst="rect">
            <a:avLst/>
          </a:prstGeom>
          <a:noFill/>
        </p:spPr>
        <p:txBody>
          <a:bodyPr wrap="square" rtlCol="0">
            <a:spAutoFit/>
          </a:bodyPr>
          <a:lstStyle/>
          <a:p>
            <a:r>
              <a:rPr lang="en-US" sz="8000" b="1" dirty="0"/>
              <a:t>LINE</a:t>
            </a:r>
          </a:p>
        </p:txBody>
      </p:sp>
      <p:sp>
        <p:nvSpPr>
          <p:cNvPr id="5" name="TextBox 4"/>
          <p:cNvSpPr txBox="1"/>
          <p:nvPr/>
        </p:nvSpPr>
        <p:spPr>
          <a:xfrm>
            <a:off x="6645497" y="1402663"/>
            <a:ext cx="5241701" cy="4832092"/>
          </a:xfrm>
          <a:prstGeom prst="rect">
            <a:avLst/>
          </a:prstGeom>
          <a:noFill/>
        </p:spPr>
        <p:txBody>
          <a:bodyPr wrap="square" rtlCol="0">
            <a:spAutoFit/>
          </a:bodyPr>
          <a:lstStyle/>
          <a:p>
            <a:r>
              <a:rPr lang="en-US" sz="2800" dirty="0"/>
              <a:t>Straight lines – as a general rule, bring order and a sense of harmony to a painting.</a:t>
            </a:r>
          </a:p>
          <a:p>
            <a:endParaRPr lang="en-US" sz="2800" dirty="0"/>
          </a:p>
          <a:p>
            <a:r>
              <a:rPr lang="en-US" sz="2800" dirty="0"/>
              <a:t>This painting is of a casual and airy seaside scene.  This peacefulness can be recognized throughout the straight lines used by the artist – the shoreline, buildings, boardwalk, masses of sail boats, trees.  </a:t>
            </a:r>
          </a:p>
        </p:txBody>
      </p:sp>
      <p:pic>
        <p:nvPicPr>
          <p:cNvPr id="2" name="Picture 2" descr="http://www.galleryoilpainting.com/images/boat_pier_landscape_seaside_paint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350" y="807507"/>
            <a:ext cx="6388358" cy="4975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91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81870" y="79224"/>
            <a:ext cx="2202287" cy="1323439"/>
          </a:xfrm>
          <a:prstGeom prst="rect">
            <a:avLst/>
          </a:prstGeom>
          <a:noFill/>
        </p:spPr>
        <p:txBody>
          <a:bodyPr wrap="square" rtlCol="0">
            <a:spAutoFit/>
          </a:bodyPr>
          <a:lstStyle/>
          <a:p>
            <a:r>
              <a:rPr lang="en-US" sz="8000" b="1" dirty="0"/>
              <a:t>LINE</a:t>
            </a:r>
          </a:p>
        </p:txBody>
      </p:sp>
      <p:sp>
        <p:nvSpPr>
          <p:cNvPr id="5" name="TextBox 4"/>
          <p:cNvSpPr txBox="1"/>
          <p:nvPr/>
        </p:nvSpPr>
        <p:spPr>
          <a:xfrm>
            <a:off x="6645497" y="1402663"/>
            <a:ext cx="5241701" cy="3046988"/>
          </a:xfrm>
          <a:prstGeom prst="rect">
            <a:avLst/>
          </a:prstGeom>
          <a:noFill/>
        </p:spPr>
        <p:txBody>
          <a:bodyPr wrap="square" rtlCol="0">
            <a:spAutoFit/>
          </a:bodyPr>
          <a:lstStyle/>
          <a:p>
            <a:r>
              <a:rPr lang="en-US" sz="3200" dirty="0"/>
              <a:t>Jagged lines usually create a sense of fear or doom.  They represent chaos or tensions.</a:t>
            </a:r>
          </a:p>
          <a:p>
            <a:endParaRPr lang="en-US" sz="2400" dirty="0"/>
          </a:p>
          <a:p>
            <a:endParaRPr lang="en-US" sz="2400" dirty="0"/>
          </a:p>
          <a:p>
            <a:endParaRPr lang="en-US" sz="2400" dirty="0"/>
          </a:p>
          <a:p>
            <a:endParaRPr lang="en-US" sz="2400" dirty="0"/>
          </a:p>
        </p:txBody>
      </p:sp>
      <p:pic>
        <p:nvPicPr>
          <p:cNvPr id="8198" name="Picture 6" descr="http://uploads0.wikiart.org/images/ivan-aivazovsky/shipwreck-185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393" y="904008"/>
            <a:ext cx="6207733" cy="524740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645497" y="3221182"/>
            <a:ext cx="5345612" cy="3108543"/>
          </a:xfrm>
          <a:prstGeom prst="rect">
            <a:avLst/>
          </a:prstGeom>
          <a:noFill/>
        </p:spPr>
        <p:txBody>
          <a:bodyPr wrap="square" rtlCol="0">
            <a:spAutoFit/>
          </a:bodyPr>
          <a:lstStyle/>
          <a:p>
            <a:r>
              <a:rPr lang="en-US" sz="2800" dirty="0"/>
              <a:t>In this panting we have a ship keeling over in huge fierce waves.  Nearly every part of this picture has sharp jagged lines – this proves the lack of calm in the picture.  The artist uses the sharp lines to create fear. </a:t>
            </a:r>
          </a:p>
        </p:txBody>
      </p:sp>
    </p:spTree>
    <p:extLst>
      <p:ext uri="{BB962C8B-B14F-4D97-AF65-F5344CB8AC3E}">
        <p14:creationId xmlns:p14="http://schemas.microsoft.com/office/powerpoint/2010/main" val="3242064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81870" y="79224"/>
            <a:ext cx="2202287" cy="1323439"/>
          </a:xfrm>
          <a:prstGeom prst="rect">
            <a:avLst/>
          </a:prstGeom>
          <a:noFill/>
        </p:spPr>
        <p:txBody>
          <a:bodyPr wrap="square" rtlCol="0">
            <a:spAutoFit/>
          </a:bodyPr>
          <a:lstStyle/>
          <a:p>
            <a:r>
              <a:rPr lang="en-US" sz="8000" b="1" dirty="0"/>
              <a:t>LINE</a:t>
            </a:r>
          </a:p>
        </p:txBody>
      </p:sp>
      <p:sp>
        <p:nvSpPr>
          <p:cNvPr id="5" name="TextBox 4"/>
          <p:cNvSpPr txBox="1"/>
          <p:nvPr/>
        </p:nvSpPr>
        <p:spPr>
          <a:xfrm>
            <a:off x="6645497" y="1402663"/>
            <a:ext cx="5419983" cy="3416320"/>
          </a:xfrm>
          <a:prstGeom prst="rect">
            <a:avLst/>
          </a:prstGeom>
          <a:noFill/>
        </p:spPr>
        <p:txBody>
          <a:bodyPr wrap="square" rtlCol="0">
            <a:spAutoFit/>
          </a:bodyPr>
          <a:lstStyle/>
          <a:p>
            <a:r>
              <a:rPr lang="en-US" sz="3600" dirty="0"/>
              <a:t>Gradually curved (or bending) lines help to create movement in a piece of artwork.</a:t>
            </a:r>
          </a:p>
          <a:p>
            <a:endParaRPr lang="en-US" sz="2400" dirty="0"/>
          </a:p>
          <a:p>
            <a:endParaRPr lang="en-US" sz="2400" dirty="0"/>
          </a:p>
          <a:p>
            <a:endParaRPr lang="en-US" sz="2400" dirty="0"/>
          </a:p>
        </p:txBody>
      </p:sp>
      <p:sp>
        <p:nvSpPr>
          <p:cNvPr id="7" name="TextBox 6"/>
          <p:cNvSpPr txBox="1"/>
          <p:nvPr/>
        </p:nvSpPr>
        <p:spPr>
          <a:xfrm>
            <a:off x="6645497" y="3782291"/>
            <a:ext cx="5345612" cy="2554545"/>
          </a:xfrm>
          <a:prstGeom prst="rect">
            <a:avLst/>
          </a:prstGeom>
          <a:noFill/>
        </p:spPr>
        <p:txBody>
          <a:bodyPr wrap="square" rtlCol="0">
            <a:spAutoFit/>
          </a:bodyPr>
          <a:lstStyle/>
          <a:p>
            <a:r>
              <a:rPr lang="en-US" sz="3200" dirty="0"/>
              <a:t>Here you see a tree bending in the wind.  Here the curve of the tree helps the audience identify the movement in the painting.</a:t>
            </a:r>
          </a:p>
        </p:txBody>
      </p:sp>
      <p:pic>
        <p:nvPicPr>
          <p:cNvPr id="11266" name="Picture 2" descr="https://scontent-lga3-1.xx.fbcdn.net/hphotos-xlf1/v/t34.0-12/12398914_10153264213542944_1165244521_n.jpg?oh=101a7f797af891c21db6f506edc0ddf1&amp;oe=568D72F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296" y="740943"/>
            <a:ext cx="5773639" cy="546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333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55073" y="520989"/>
            <a:ext cx="4544291" cy="1325563"/>
          </a:xfrm>
        </p:spPr>
        <p:txBody>
          <a:bodyPr>
            <a:normAutofit fontScale="90000"/>
          </a:bodyPr>
          <a:lstStyle/>
          <a:p>
            <a:r>
              <a:rPr lang="en-US" sz="6600" b="1" dirty="0"/>
              <a:t>Which type of lines…</a:t>
            </a:r>
          </a:p>
        </p:txBody>
      </p:sp>
      <p:pic>
        <p:nvPicPr>
          <p:cNvPr id="9218" name="Picture 2" descr="https://scontent-lga3-1.xx.fbcdn.net/hphotos-xpf1/v/t34.0-12/12395646_10153264132427944_1023430141_n.jpg?oh=48d76067d17a4aef6d8f8422d9cd0860&amp;oe=568C9DC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2782" y="1388138"/>
            <a:ext cx="7252854" cy="5469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95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15020" y="520989"/>
            <a:ext cx="4544291" cy="1325563"/>
          </a:xfrm>
        </p:spPr>
        <p:txBody>
          <a:bodyPr>
            <a:normAutofit fontScale="90000"/>
          </a:bodyPr>
          <a:lstStyle/>
          <a:p>
            <a:r>
              <a:rPr lang="en-US" sz="6600" b="1" dirty="0"/>
              <a:t>Which type of lines…</a:t>
            </a:r>
          </a:p>
        </p:txBody>
      </p:sp>
      <p:pic>
        <p:nvPicPr>
          <p:cNvPr id="15362" name="Picture 2" descr="http://wallpaperbeta.com/wallpaper_gray/gray_joker_smile_batman_comic_strip_map_rendering_hd-wallpaper-41884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2465" y="259773"/>
            <a:ext cx="6202097" cy="4370108"/>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wallpaperbeta.com/wallpaper_high_contrast/joker_jack_nicholson_actor_smile_movies_high_contrast_hd-wallpaper-1465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866" y="1959509"/>
            <a:ext cx="6857877" cy="5143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771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17418" y="541771"/>
            <a:ext cx="4544291" cy="1325563"/>
          </a:xfrm>
        </p:spPr>
        <p:txBody>
          <a:bodyPr>
            <a:normAutofit fontScale="90000"/>
          </a:bodyPr>
          <a:lstStyle/>
          <a:p>
            <a:r>
              <a:rPr lang="en-US" sz="6600" b="1" dirty="0"/>
              <a:t>Which type of lines…</a:t>
            </a:r>
          </a:p>
        </p:txBody>
      </p:sp>
      <p:pic>
        <p:nvPicPr>
          <p:cNvPr id="13314" name="Picture 2" descr="http://api.ning.com/files/HJQfHPrWykZwyo-zmKXvn3OZwZxfHmdRBq0JkNx8qgNdhmFgzDHHzVAonsPMPVwMl67U*tActp5rbxHwS1*DGkA-0Aa4jABh/copyTreePink5.5x8.5s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3654" y="2161310"/>
            <a:ext cx="6993792" cy="4476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873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7301" y="409157"/>
            <a:ext cx="7137400" cy="1325563"/>
          </a:xfrm>
        </p:spPr>
        <p:txBody>
          <a:bodyPr>
            <a:noAutofit/>
          </a:bodyPr>
          <a:lstStyle/>
          <a:p>
            <a:r>
              <a:rPr lang="en-US" sz="7200" b="1" dirty="0"/>
              <a:t>FOCAL POINT</a:t>
            </a:r>
          </a:p>
        </p:txBody>
      </p:sp>
      <p:pic>
        <p:nvPicPr>
          <p:cNvPr id="2050" name="Picture 2" descr="https://s-media-cache-ak0.pinimg.com/736x/07/6f/5c/076f5c6de8a4614b0bcc8254ef162c4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1" y="970399"/>
            <a:ext cx="4495800" cy="50446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81651" y="1864612"/>
            <a:ext cx="6019800" cy="954107"/>
          </a:xfrm>
          <a:prstGeom prst="rect">
            <a:avLst/>
          </a:prstGeom>
          <a:noFill/>
        </p:spPr>
        <p:txBody>
          <a:bodyPr wrap="square" rtlCol="0">
            <a:spAutoFit/>
          </a:bodyPr>
          <a:lstStyle/>
          <a:p>
            <a:r>
              <a:rPr lang="en-US" sz="2800" b="1" dirty="0"/>
              <a:t>Focal Point – The main area of interest in a visual.</a:t>
            </a:r>
          </a:p>
        </p:txBody>
      </p:sp>
      <p:sp>
        <p:nvSpPr>
          <p:cNvPr id="5" name="TextBox 4"/>
          <p:cNvSpPr txBox="1"/>
          <p:nvPr/>
        </p:nvSpPr>
        <p:spPr>
          <a:xfrm>
            <a:off x="5581651" y="2871235"/>
            <a:ext cx="6108700" cy="3539430"/>
          </a:xfrm>
          <a:prstGeom prst="rect">
            <a:avLst/>
          </a:prstGeom>
          <a:noFill/>
        </p:spPr>
        <p:txBody>
          <a:bodyPr wrap="square" rtlCol="0">
            <a:spAutoFit/>
          </a:bodyPr>
          <a:lstStyle/>
          <a:p>
            <a:r>
              <a:rPr lang="en-US" sz="2800" dirty="0"/>
              <a:t>Here the baby, who is probably taking her first steps, is the focal point of the picture.</a:t>
            </a:r>
          </a:p>
          <a:p>
            <a:endParaRPr lang="en-US" sz="2800" dirty="0"/>
          </a:p>
          <a:p>
            <a:r>
              <a:rPr lang="en-US" sz="2800" dirty="0"/>
              <a:t>The background (the yard, gate) is noticed after the baby, and as are the people’s arms and limbs.  Thus the baby is the main focus of this picture.</a:t>
            </a:r>
          </a:p>
        </p:txBody>
      </p:sp>
    </p:spTree>
    <p:extLst>
      <p:ext uri="{BB962C8B-B14F-4D97-AF65-F5344CB8AC3E}">
        <p14:creationId xmlns:p14="http://schemas.microsoft.com/office/powerpoint/2010/main" val="3045052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03118" y="531380"/>
            <a:ext cx="4544291" cy="1325563"/>
          </a:xfrm>
        </p:spPr>
        <p:txBody>
          <a:bodyPr>
            <a:normAutofit fontScale="90000"/>
          </a:bodyPr>
          <a:lstStyle/>
          <a:p>
            <a:r>
              <a:rPr lang="en-US" sz="6600" b="1" dirty="0"/>
              <a:t>Which type of lines…</a:t>
            </a:r>
          </a:p>
        </p:txBody>
      </p:sp>
      <p:pic>
        <p:nvPicPr>
          <p:cNvPr id="16386" name="Picture 2" descr="http://www.daydaypaint.com/images/Garden/Garden-Oil-Painting-1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7864" y="1350025"/>
            <a:ext cx="6979805" cy="5586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105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4727864" y="1298069"/>
            <a:ext cx="6971433" cy="5651265"/>
          </a:xfrm>
          <a:prstGeom prst="rect">
            <a:avLst/>
          </a:prstGeom>
        </p:spPr>
      </p:pic>
      <p:sp>
        <p:nvSpPr>
          <p:cNvPr id="6" name="Title 5"/>
          <p:cNvSpPr>
            <a:spLocks noGrp="1"/>
          </p:cNvSpPr>
          <p:nvPr>
            <p:ph type="title"/>
          </p:nvPr>
        </p:nvSpPr>
        <p:spPr>
          <a:xfrm>
            <a:off x="775855" y="520989"/>
            <a:ext cx="4544291" cy="1325563"/>
          </a:xfrm>
        </p:spPr>
        <p:txBody>
          <a:bodyPr>
            <a:normAutofit fontScale="90000"/>
          </a:bodyPr>
          <a:lstStyle/>
          <a:p>
            <a:r>
              <a:rPr lang="en-US" sz="6600" b="1" dirty="0"/>
              <a:t>Which type of lines…</a:t>
            </a:r>
          </a:p>
        </p:txBody>
      </p:sp>
    </p:spTree>
    <p:extLst>
      <p:ext uri="{BB962C8B-B14F-4D97-AF65-F5344CB8AC3E}">
        <p14:creationId xmlns:p14="http://schemas.microsoft.com/office/powerpoint/2010/main" val="4013115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18755" y="562552"/>
            <a:ext cx="4544291" cy="1325563"/>
          </a:xfrm>
        </p:spPr>
        <p:txBody>
          <a:bodyPr>
            <a:normAutofit fontScale="90000"/>
          </a:bodyPr>
          <a:lstStyle/>
          <a:p>
            <a:r>
              <a:rPr lang="en-US" sz="6600" b="1" dirty="0"/>
              <a:t>Which type of lines…</a:t>
            </a:r>
          </a:p>
        </p:txBody>
      </p:sp>
      <p:pic>
        <p:nvPicPr>
          <p:cNvPr id="12290" name="Picture 2" descr="https://scontent-lga3-1.xx.fbcdn.net/hphotos-xpf1/v/t34.0-12/12399265_10153264145617944_1983682001_n.jpg?oh=3c9cd746ba35d06d52a6dd034a8ce3ce&amp;oe=568C6AF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1991158"/>
            <a:ext cx="5733763" cy="5649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746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46018" y="593725"/>
            <a:ext cx="5105400" cy="1325563"/>
          </a:xfrm>
        </p:spPr>
        <p:txBody>
          <a:bodyPr>
            <a:normAutofit fontScale="90000"/>
          </a:bodyPr>
          <a:lstStyle/>
          <a:p>
            <a:r>
              <a:rPr lang="en-US" sz="6600" b="1" dirty="0"/>
              <a:t>Which type of lines…</a:t>
            </a:r>
          </a:p>
        </p:txBody>
      </p:sp>
      <p:pic>
        <p:nvPicPr>
          <p:cNvPr id="10242" name="Picture 2" descr="https://scontent-lga3-1.xx.fbcdn.net/hphotos-xpa1/v/t34.0-12/12404223_10153264213622944_1172120195_n.jpg?oh=e2dd388a7f884dbfb8cc4733119edc80&amp;oe=568C9C6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4539" y="2553133"/>
            <a:ext cx="9144000" cy="468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666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581" y="623454"/>
            <a:ext cx="8761413" cy="706964"/>
          </a:xfrm>
        </p:spPr>
        <p:txBody>
          <a:bodyPr>
            <a:normAutofit fontScale="90000"/>
          </a:bodyPr>
          <a:lstStyle/>
          <a:p>
            <a:r>
              <a:rPr lang="en-US" sz="6600" b="1" dirty="0"/>
              <a:t>Symmetry</a:t>
            </a:r>
          </a:p>
        </p:txBody>
      </p:sp>
      <p:pic>
        <p:nvPicPr>
          <p:cNvPr id="17410" name="Picture 2" descr="http://thebest3d.com/howler/whatsnew/symmetrical-painting/face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273" y="1702365"/>
            <a:ext cx="5495636" cy="45507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943600" y="1070264"/>
            <a:ext cx="5902036" cy="5632311"/>
          </a:xfrm>
          <a:prstGeom prst="rect">
            <a:avLst/>
          </a:prstGeom>
          <a:noFill/>
        </p:spPr>
        <p:txBody>
          <a:bodyPr wrap="square" rtlCol="0">
            <a:spAutoFit/>
          </a:bodyPr>
          <a:lstStyle/>
          <a:p>
            <a:r>
              <a:rPr lang="en-US" sz="2400" b="1" dirty="0"/>
              <a:t>Symmetry is the ULTIMATE form of balance and creates a true sense of harmony.</a:t>
            </a:r>
          </a:p>
          <a:p>
            <a:endParaRPr lang="en-US" sz="2400" dirty="0"/>
          </a:p>
          <a:p>
            <a:r>
              <a:rPr lang="en-US" sz="2400" dirty="0"/>
              <a:t>A piece of artwork is symmetrical when both sides of the piece are the same on either side of an imaginary central divide (the mirror point). </a:t>
            </a:r>
          </a:p>
          <a:p>
            <a:endParaRPr lang="en-US" sz="2400" dirty="0"/>
          </a:p>
          <a:p>
            <a:r>
              <a:rPr lang="en-US" sz="2400" dirty="0"/>
              <a:t>Symmetry can be created vertically, horizontally, or diagonally.</a:t>
            </a:r>
          </a:p>
          <a:p>
            <a:endParaRPr lang="en-US" sz="2400" dirty="0"/>
          </a:p>
          <a:p>
            <a:r>
              <a:rPr lang="en-US" sz="2400" dirty="0"/>
              <a:t>Here in this painting, if we draw a line down the center of his face we would find that he is symmetrical.</a:t>
            </a:r>
          </a:p>
        </p:txBody>
      </p:sp>
    </p:spTree>
    <p:extLst>
      <p:ext uri="{BB962C8B-B14F-4D97-AF65-F5344CB8AC3E}">
        <p14:creationId xmlns:p14="http://schemas.microsoft.com/office/powerpoint/2010/main" val="1768100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600" b="1" dirty="0"/>
              <a:t>Asymmetry</a:t>
            </a:r>
          </a:p>
        </p:txBody>
      </p:sp>
      <p:sp>
        <p:nvSpPr>
          <p:cNvPr id="3" name="TextBox 2"/>
          <p:cNvSpPr txBox="1"/>
          <p:nvPr/>
        </p:nvSpPr>
        <p:spPr>
          <a:xfrm>
            <a:off x="5725390" y="706581"/>
            <a:ext cx="6255327" cy="6432530"/>
          </a:xfrm>
          <a:prstGeom prst="rect">
            <a:avLst/>
          </a:prstGeom>
          <a:noFill/>
        </p:spPr>
        <p:txBody>
          <a:bodyPr wrap="square" rtlCol="0">
            <a:spAutoFit/>
          </a:bodyPr>
          <a:lstStyle/>
          <a:p>
            <a:r>
              <a:rPr lang="en-US" sz="3200" b="1" dirty="0"/>
              <a:t>Asymmetry is the lack of equality, balance, or harmony.</a:t>
            </a:r>
          </a:p>
          <a:p>
            <a:endParaRPr lang="en-US" sz="3200" dirty="0"/>
          </a:p>
          <a:p>
            <a:r>
              <a:rPr lang="en-US" sz="3200" dirty="0"/>
              <a:t>Asymmetry is when something is not “matched” across an imaginary central divide.</a:t>
            </a:r>
          </a:p>
          <a:p>
            <a:endParaRPr lang="en-US" sz="3200" dirty="0"/>
          </a:p>
          <a:p>
            <a:r>
              <a:rPr lang="en-US" sz="3200" dirty="0"/>
              <a:t>In this painting if we fold it in half vertically, horizontally, or diagonally neither of the halves will match.</a:t>
            </a:r>
          </a:p>
          <a:p>
            <a:endParaRPr lang="en-US" sz="2800" dirty="0"/>
          </a:p>
        </p:txBody>
      </p:sp>
      <p:pic>
        <p:nvPicPr>
          <p:cNvPr id="20482" name="Picture 2" descr="https://encrypted-tbn2.gstatic.com/images?q=tbn:ANd9GcRd5ORRw8yCy1_vj7cNCcmTyqjSJpTcbjfPs7639zwnA6Gxu4Q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738" y="1808019"/>
            <a:ext cx="4795669" cy="4817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012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780060" cy="1325563"/>
          </a:xfrm>
        </p:spPr>
        <p:txBody>
          <a:bodyPr>
            <a:noAutofit/>
          </a:bodyPr>
          <a:lstStyle/>
          <a:p>
            <a:r>
              <a:rPr lang="en-US" sz="6000" b="1" dirty="0"/>
              <a:t>Symmetry or Asymmetry…</a:t>
            </a:r>
          </a:p>
        </p:txBody>
      </p:sp>
      <p:pic>
        <p:nvPicPr>
          <p:cNvPr id="18434" name="Picture 2" descr="http://g03.a.alicdn.com/kf/HTB1MEidJFXXXXaIXpXXq6xXFXXXe/Landscape-artwork-font-b-Pink-b-font-font-b-Floyd-b-font-the-division-bell-sculptur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3136" y="2059318"/>
            <a:ext cx="8767173" cy="4798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053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693999" cy="1325563"/>
          </a:xfrm>
        </p:spPr>
        <p:txBody>
          <a:bodyPr>
            <a:noAutofit/>
          </a:bodyPr>
          <a:lstStyle/>
          <a:p>
            <a:r>
              <a:rPr lang="en-US" sz="6000" b="1" dirty="0"/>
              <a:t>Symmetry or Asymmetry…</a:t>
            </a:r>
          </a:p>
        </p:txBody>
      </p:sp>
      <p:pic>
        <p:nvPicPr>
          <p:cNvPr id="19458" name="Picture 2" descr="https://acdn.architizer.com/thumbnails-PRODUCTION/1a/73/1a736a6b05c2caeed02e9197c9fe58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0371" y="2279792"/>
            <a:ext cx="7009145" cy="5146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505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737274" cy="1325563"/>
          </a:xfrm>
        </p:spPr>
        <p:txBody>
          <a:bodyPr>
            <a:noAutofit/>
          </a:bodyPr>
          <a:lstStyle/>
          <a:p>
            <a:r>
              <a:rPr lang="en-US" sz="6000" b="1" dirty="0"/>
              <a:t>Symmetry or Asymmetry…</a:t>
            </a:r>
          </a:p>
        </p:txBody>
      </p:sp>
      <p:pic>
        <p:nvPicPr>
          <p:cNvPr id="22532" name="Picture 4" descr="http://www.learnersonline.com/wp-content/uploads/2013/12/artbalance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1544" y="2157411"/>
            <a:ext cx="6598227" cy="5190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875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712739" cy="1325563"/>
          </a:xfrm>
        </p:spPr>
        <p:txBody>
          <a:bodyPr>
            <a:noAutofit/>
          </a:bodyPr>
          <a:lstStyle/>
          <a:p>
            <a:r>
              <a:rPr lang="en-US" sz="6000" b="1" dirty="0"/>
              <a:t>Symmetry or Asymmetry…</a:t>
            </a:r>
          </a:p>
        </p:txBody>
      </p:sp>
      <p:pic>
        <p:nvPicPr>
          <p:cNvPr id="23554" name="Picture 2" descr="http://cx.aos.ask.com/question/aq/700px-394px/formal-balance_b1ea74a7d06f8ce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8673" y="2409681"/>
            <a:ext cx="8662265" cy="4875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893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913" y="365125"/>
            <a:ext cx="4597757" cy="1325563"/>
          </a:xfrm>
        </p:spPr>
        <p:txBody>
          <a:bodyPr>
            <a:normAutofit fontScale="90000"/>
          </a:bodyPr>
          <a:lstStyle/>
          <a:p>
            <a:r>
              <a:rPr lang="en-US" sz="8000" b="1" dirty="0"/>
              <a:t>What Is …</a:t>
            </a:r>
          </a:p>
        </p:txBody>
      </p:sp>
      <p:sp>
        <p:nvSpPr>
          <p:cNvPr id="3" name="TextBox 2"/>
          <p:cNvSpPr txBox="1"/>
          <p:nvPr/>
        </p:nvSpPr>
        <p:spPr>
          <a:xfrm>
            <a:off x="917033" y="2493031"/>
            <a:ext cx="3488711" cy="646331"/>
          </a:xfrm>
          <a:prstGeom prst="rect">
            <a:avLst/>
          </a:prstGeom>
          <a:noFill/>
        </p:spPr>
        <p:txBody>
          <a:bodyPr wrap="square" rtlCol="0">
            <a:spAutoFit/>
          </a:bodyPr>
          <a:lstStyle/>
          <a:p>
            <a:r>
              <a:rPr lang="en-US" sz="3600" dirty="0"/>
              <a:t>The Focal Point?</a:t>
            </a:r>
          </a:p>
        </p:txBody>
      </p:sp>
      <p:pic>
        <p:nvPicPr>
          <p:cNvPr id="1026" name="Picture 2" descr="https://encrypted-tbn0.gstatic.com/images?q=tbn:ANd9GcTFcaqvzUVGfsFA1blmXcPGLy6jsNkjccILGeRejEl6isd1zMY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8728" y="1690688"/>
            <a:ext cx="5767123" cy="3823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4312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519065" cy="1325563"/>
          </a:xfrm>
        </p:spPr>
        <p:txBody>
          <a:bodyPr>
            <a:noAutofit/>
          </a:bodyPr>
          <a:lstStyle/>
          <a:p>
            <a:r>
              <a:rPr lang="en-US" sz="6000" b="1" dirty="0"/>
              <a:t>Symmetry or Asymmetry…</a:t>
            </a:r>
          </a:p>
        </p:txBody>
      </p:sp>
      <p:pic>
        <p:nvPicPr>
          <p:cNvPr id="21506" name="Picture 2" descr="https://s-media-cache-ak0.pinimg.com/736x/34/22/83/3422837271e8670fe0e1f49f74771a6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0731" y="1914733"/>
            <a:ext cx="7455418" cy="4943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689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7833" y="0"/>
            <a:ext cx="5808373" cy="1323439"/>
          </a:xfrm>
          <a:prstGeom prst="rect">
            <a:avLst/>
          </a:prstGeom>
          <a:noFill/>
        </p:spPr>
        <p:txBody>
          <a:bodyPr wrap="square" rtlCol="0">
            <a:spAutoFit/>
          </a:bodyPr>
          <a:lstStyle/>
          <a:p>
            <a:r>
              <a:rPr lang="en-US" sz="8000" b="1" dirty="0"/>
              <a:t>Balance</a:t>
            </a:r>
          </a:p>
        </p:txBody>
      </p:sp>
      <p:pic>
        <p:nvPicPr>
          <p:cNvPr id="14340" name="Picture 4" descr="https://encrypted-tbn2.gstatic.com/images?q=tbn:ANd9GcT-mfAwVi5NVaBEYMRxQ-PIXeU0FXpQ5eOlUlB8_LuDs-6DsJEn8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090" y="1548245"/>
            <a:ext cx="5919851" cy="44341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414447" y="736006"/>
            <a:ext cx="5486400" cy="5632311"/>
          </a:xfrm>
          <a:prstGeom prst="rect">
            <a:avLst/>
          </a:prstGeom>
          <a:noFill/>
        </p:spPr>
        <p:txBody>
          <a:bodyPr wrap="square" rtlCol="0">
            <a:spAutoFit/>
          </a:bodyPr>
          <a:lstStyle/>
          <a:p>
            <a:r>
              <a:rPr lang="en-US" sz="3600" dirty="0"/>
              <a:t>Balance is the arrangement of shapes and </a:t>
            </a:r>
            <a:r>
              <a:rPr lang="en-US" sz="3600" dirty="0" err="1"/>
              <a:t>colours</a:t>
            </a:r>
            <a:r>
              <a:rPr lang="en-US" sz="3600" dirty="0"/>
              <a:t> within a piece of art.</a:t>
            </a:r>
          </a:p>
          <a:p>
            <a:endParaRPr lang="en-US" sz="3600" dirty="0"/>
          </a:p>
          <a:p>
            <a:r>
              <a:rPr lang="en-US" sz="3600" dirty="0"/>
              <a:t>Here the large orange flowers balance the picture.  Since there is one on either side, the picture does not seem unbalanced or lacking harmony.</a:t>
            </a:r>
          </a:p>
        </p:txBody>
      </p:sp>
    </p:spTree>
    <p:extLst>
      <p:ext uri="{BB962C8B-B14F-4D97-AF65-F5344CB8AC3E}">
        <p14:creationId xmlns:p14="http://schemas.microsoft.com/office/powerpoint/2010/main" val="11059142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7833" y="0"/>
            <a:ext cx="8353267" cy="1323439"/>
          </a:xfrm>
          <a:prstGeom prst="rect">
            <a:avLst/>
          </a:prstGeom>
          <a:noFill/>
        </p:spPr>
        <p:txBody>
          <a:bodyPr wrap="square" rtlCol="0">
            <a:spAutoFit/>
          </a:bodyPr>
          <a:lstStyle/>
          <a:p>
            <a:r>
              <a:rPr lang="en-US" sz="8000" b="1" dirty="0"/>
              <a:t>Balanced or not?</a:t>
            </a:r>
          </a:p>
        </p:txBody>
      </p:sp>
      <p:pic>
        <p:nvPicPr>
          <p:cNvPr id="1028" name="Picture 4" descr="https://encrypted-tbn2.gstatic.com/images?q=tbn:ANd9GcS5nndk5c5KULnAXEpoiKy4yvFKJEl2wWipSScDYoSLHi9i01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0563" y="2009343"/>
            <a:ext cx="6120823" cy="4073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924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7833" y="0"/>
            <a:ext cx="8353267" cy="1323439"/>
          </a:xfrm>
          <a:prstGeom prst="rect">
            <a:avLst/>
          </a:prstGeom>
          <a:noFill/>
        </p:spPr>
        <p:txBody>
          <a:bodyPr wrap="square" rtlCol="0">
            <a:spAutoFit/>
          </a:bodyPr>
          <a:lstStyle/>
          <a:p>
            <a:r>
              <a:rPr lang="en-US" sz="8000" b="1" dirty="0"/>
              <a:t>Balanced or not?</a:t>
            </a:r>
          </a:p>
        </p:txBody>
      </p:sp>
      <p:pic>
        <p:nvPicPr>
          <p:cNvPr id="1026" name="Picture 2" descr="http://cdn.digital-photo-secrets.com/images/jellybean-red-yellow-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9037" y="1639309"/>
            <a:ext cx="5596082" cy="4172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5910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7833" y="0"/>
            <a:ext cx="8353267" cy="1323439"/>
          </a:xfrm>
          <a:prstGeom prst="rect">
            <a:avLst/>
          </a:prstGeom>
          <a:noFill/>
        </p:spPr>
        <p:txBody>
          <a:bodyPr wrap="square" rtlCol="0">
            <a:spAutoFit/>
          </a:bodyPr>
          <a:lstStyle/>
          <a:p>
            <a:r>
              <a:rPr lang="en-US" sz="8000" b="1" dirty="0"/>
              <a:t>Balanced or not?</a:t>
            </a:r>
          </a:p>
        </p:txBody>
      </p:sp>
      <p:pic>
        <p:nvPicPr>
          <p:cNvPr id="2050" name="Picture 2" descr="Image result for visually balanced photograph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1900" y="1511155"/>
            <a:ext cx="5912427" cy="42231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7498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7833" y="0"/>
            <a:ext cx="8353267" cy="1323439"/>
          </a:xfrm>
          <a:prstGeom prst="rect">
            <a:avLst/>
          </a:prstGeom>
          <a:noFill/>
        </p:spPr>
        <p:txBody>
          <a:bodyPr wrap="square" rtlCol="0">
            <a:spAutoFit/>
          </a:bodyPr>
          <a:lstStyle/>
          <a:p>
            <a:r>
              <a:rPr lang="en-US" sz="8000" b="1" dirty="0"/>
              <a:t>Balanced or not?</a:t>
            </a:r>
          </a:p>
        </p:txBody>
      </p:sp>
      <p:pic>
        <p:nvPicPr>
          <p:cNvPr id="3074" name="Picture 2" descr="http://www.local-social.net/wp-content/uploads/2012/07/doors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8282" y="1866466"/>
            <a:ext cx="6790170" cy="4514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8599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7833" y="0"/>
            <a:ext cx="8353267" cy="1323439"/>
          </a:xfrm>
          <a:prstGeom prst="rect">
            <a:avLst/>
          </a:prstGeom>
          <a:noFill/>
        </p:spPr>
        <p:txBody>
          <a:bodyPr wrap="square" rtlCol="0">
            <a:spAutoFit/>
          </a:bodyPr>
          <a:lstStyle/>
          <a:p>
            <a:r>
              <a:rPr lang="en-US" sz="8000" b="1" dirty="0"/>
              <a:t>Balanced or not?</a:t>
            </a:r>
          </a:p>
        </p:txBody>
      </p:sp>
      <p:pic>
        <p:nvPicPr>
          <p:cNvPr id="5122" name="Picture 2" descr="http://freephotocourse.com/uploads/2/7/2/8/2728490/3872894_orig.jpg?4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4667" y="1323438"/>
            <a:ext cx="7582610" cy="4983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1227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7833" y="0"/>
            <a:ext cx="8353267" cy="1323439"/>
          </a:xfrm>
          <a:prstGeom prst="rect">
            <a:avLst/>
          </a:prstGeom>
          <a:noFill/>
        </p:spPr>
        <p:txBody>
          <a:bodyPr wrap="square" rtlCol="0">
            <a:spAutoFit/>
          </a:bodyPr>
          <a:lstStyle/>
          <a:p>
            <a:r>
              <a:rPr lang="en-US" sz="8000" b="1" dirty="0"/>
              <a:t>Balanced or not?</a:t>
            </a:r>
          </a:p>
        </p:txBody>
      </p:sp>
      <p:pic>
        <p:nvPicPr>
          <p:cNvPr id="7170" name="Picture 2" descr="http://www.eisf.org/wp-content/uploads/2015/12/Immersive-Beauty-Infused-by-Marc-Sommer-in-Images-EISF-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1191" y="1323439"/>
            <a:ext cx="4332038" cy="5754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5822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27208" y="129306"/>
            <a:ext cx="6402402" cy="2123658"/>
          </a:xfrm>
          <a:prstGeom prst="rect">
            <a:avLst/>
          </a:prstGeom>
          <a:noFill/>
        </p:spPr>
        <p:txBody>
          <a:bodyPr wrap="square" rtlCol="0">
            <a:spAutoFit/>
          </a:bodyPr>
          <a:lstStyle/>
          <a:p>
            <a:r>
              <a:rPr lang="en-US" sz="6600" b="1" dirty="0"/>
              <a:t>Symmetry </a:t>
            </a:r>
          </a:p>
          <a:p>
            <a:r>
              <a:rPr lang="en-US" sz="6600" b="1" dirty="0"/>
              <a:t>vs. Balance</a:t>
            </a:r>
          </a:p>
        </p:txBody>
      </p:sp>
      <p:pic>
        <p:nvPicPr>
          <p:cNvPr id="14338" name="Picture 2" descr="https://lh3.googleusercontent.com/-_YZnRYxkwmA/VQ31YgcDOtI/AAAAAAAAAJo/Jc13FDMmR9M/s640/blogger-image-167771636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610" y="550129"/>
            <a:ext cx="4717762" cy="63078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46871" y="2323837"/>
            <a:ext cx="6845129" cy="4154984"/>
          </a:xfrm>
          <a:prstGeom prst="rect">
            <a:avLst/>
          </a:prstGeom>
          <a:noFill/>
        </p:spPr>
        <p:txBody>
          <a:bodyPr wrap="square" rtlCol="0">
            <a:spAutoFit/>
          </a:bodyPr>
          <a:lstStyle/>
          <a:p>
            <a:r>
              <a:rPr lang="en-US" sz="2400" dirty="0"/>
              <a:t>A piece of artwork CAN be Balanced without Symmetry, but CANNOT be Symmetrical without Balance.</a:t>
            </a:r>
          </a:p>
          <a:p>
            <a:endParaRPr lang="en-US" sz="2400" dirty="0"/>
          </a:p>
          <a:p>
            <a:r>
              <a:rPr lang="en-US" sz="2400" dirty="0"/>
              <a:t>In the visual to the left we have a merged drawing of a younger woman and an older woman.  While their features are balanced (they both have eyes, nose, mouth, chin, neck) and in proportion with each other, we can tell that over the “imaginary center divide” they are not the same/identical.</a:t>
            </a:r>
          </a:p>
        </p:txBody>
      </p:sp>
    </p:spTree>
    <p:extLst>
      <p:ext uri="{BB962C8B-B14F-4D97-AF65-F5344CB8AC3E}">
        <p14:creationId xmlns:p14="http://schemas.microsoft.com/office/powerpoint/2010/main" val="8379985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6289" y="0"/>
            <a:ext cx="2409967" cy="1325563"/>
          </a:xfrm>
        </p:spPr>
        <p:txBody>
          <a:bodyPr>
            <a:normAutofit fontScale="90000"/>
          </a:bodyPr>
          <a:lstStyle/>
          <a:p>
            <a:r>
              <a:rPr lang="en-US" sz="6000" b="1" dirty="0" err="1"/>
              <a:t>Colour</a:t>
            </a:r>
            <a:endParaRPr lang="en-US" sz="6000" b="1" dirty="0"/>
          </a:p>
        </p:txBody>
      </p:sp>
      <p:sp>
        <p:nvSpPr>
          <p:cNvPr id="4" name="Rectangle 1"/>
          <p:cNvSpPr>
            <a:spLocks noChangeArrowheads="1"/>
          </p:cNvSpPr>
          <p:nvPr/>
        </p:nvSpPr>
        <p:spPr bwMode="auto">
          <a:xfrm>
            <a:off x="213815" y="900297"/>
            <a:ext cx="11764370" cy="187743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normalizeH="0" baseline="0" dirty="0">
                <a:ln w="22225">
                  <a:solidFill>
                    <a:schemeClr val="tx1"/>
                  </a:solidFill>
                  <a:prstDash val="solid"/>
                </a:ln>
                <a:solidFill>
                  <a:srgbClr val="FF0000"/>
                </a:solidFill>
                <a:latin typeface="Trebuchet MS" panose="020B0603020202020204" pitchFamily="34" charset="0"/>
              </a:rPr>
              <a:t>Red</a:t>
            </a:r>
            <a:r>
              <a:rPr kumimoji="0" lang="en-US" altLang="en-US" sz="2800" b="0" i="0" u="none" strike="noStrike" cap="none" normalizeH="0" baseline="0" dirty="0">
                <a:ln>
                  <a:noFill/>
                </a:ln>
                <a:solidFill>
                  <a:schemeClr val="tx1"/>
                </a:solidFill>
                <a:effectLst/>
                <a:latin typeface="Trebuchet MS" panose="020B0603020202020204" pitchFamily="34" charset="0"/>
              </a:rPr>
              <a:t>                         </a:t>
            </a:r>
            <a:br>
              <a:rPr kumimoji="0" lang="en-US" altLang="en-US" sz="2800" b="0" i="0" u="none" strike="noStrike" cap="none" normalizeH="0" baseline="0" dirty="0">
                <a:ln>
                  <a:noFill/>
                </a:ln>
                <a:solidFill>
                  <a:schemeClr val="tx1"/>
                </a:solidFill>
                <a:effectLst/>
                <a:latin typeface="Trebuchet MS" panose="020B0603020202020204" pitchFamily="34" charset="0"/>
              </a:rPr>
            </a:br>
            <a:r>
              <a:rPr kumimoji="0" lang="en-US" altLang="en-US" sz="2600" b="0" i="0" u="none" strike="noStrike" cap="none" normalizeH="0" baseline="0" dirty="0">
                <a:ln>
                  <a:noFill/>
                </a:ln>
                <a:solidFill>
                  <a:srgbClr val="000000"/>
                </a:solidFill>
                <a:effectLst/>
                <a:latin typeface="Trebuchet MS" panose="020B0603020202020204" pitchFamily="34" charset="0"/>
              </a:rPr>
              <a:t>Red is optimistic, a vital </a:t>
            </a:r>
            <a:r>
              <a:rPr kumimoji="0" lang="en-US" altLang="en-US" sz="2600" b="0" i="0" u="none" strike="noStrike" cap="none" normalizeH="0" baseline="0" dirty="0" err="1">
                <a:ln>
                  <a:noFill/>
                </a:ln>
                <a:solidFill>
                  <a:srgbClr val="000000"/>
                </a:solidFill>
                <a:effectLst/>
                <a:latin typeface="Trebuchet MS" panose="020B0603020202020204" pitchFamily="34" charset="0"/>
              </a:rPr>
              <a:t>colour</a:t>
            </a:r>
            <a:r>
              <a:rPr kumimoji="0" lang="en-US" altLang="en-US" sz="2600" b="0" i="0" u="none" strike="noStrike" cap="none" normalizeH="0" baseline="0" dirty="0">
                <a:ln>
                  <a:noFill/>
                </a:ln>
                <a:solidFill>
                  <a:srgbClr val="000000"/>
                </a:solidFill>
                <a:effectLst/>
                <a:latin typeface="Trebuchet MS" panose="020B0603020202020204" pitchFamily="34" charset="0"/>
              </a:rPr>
              <a:t> of activity, heat, movement, struggle, </a:t>
            </a:r>
            <a:r>
              <a:rPr lang="en-US" altLang="en-US" sz="2600" dirty="0">
                <a:solidFill>
                  <a:srgbClr val="000000"/>
                </a:solidFill>
                <a:latin typeface="Trebuchet MS" panose="020B0603020202020204" pitchFamily="34" charset="0"/>
              </a:rPr>
              <a:t>and </a:t>
            </a:r>
            <a:r>
              <a:rPr kumimoji="0" lang="en-US" altLang="en-US" sz="2600" b="0" i="0" u="none" strike="noStrike" cap="none" normalizeH="0" baseline="0" dirty="0">
                <a:ln>
                  <a:noFill/>
                </a:ln>
                <a:solidFill>
                  <a:srgbClr val="000000"/>
                </a:solidFill>
                <a:effectLst/>
                <a:latin typeface="Trebuchet MS" panose="020B0603020202020204" pitchFamily="34" charset="0"/>
              </a:rPr>
              <a:t>passionate. It is the most</a:t>
            </a:r>
            <a:r>
              <a:rPr kumimoji="0" lang="en-US" altLang="en-US" sz="2600" b="0" i="0" u="none" strike="noStrike" cap="none" normalizeH="0" dirty="0">
                <a:ln>
                  <a:noFill/>
                </a:ln>
                <a:solidFill>
                  <a:srgbClr val="000000"/>
                </a:solidFill>
                <a:effectLst/>
                <a:latin typeface="Trebuchet MS" panose="020B0603020202020204" pitchFamily="34" charset="0"/>
              </a:rPr>
              <a:t> </a:t>
            </a:r>
            <a:r>
              <a:rPr kumimoji="0" lang="en-US" altLang="en-US" sz="2600" b="0" i="0" u="none" strike="noStrike" cap="none" normalizeH="0" baseline="0" dirty="0">
                <a:ln>
                  <a:noFill/>
                </a:ln>
                <a:solidFill>
                  <a:srgbClr val="000000"/>
                </a:solidFill>
                <a:effectLst/>
                <a:latin typeface="Trebuchet MS" panose="020B0603020202020204" pitchFamily="34" charset="0"/>
              </a:rPr>
              <a:t>expressive</a:t>
            </a:r>
            <a:r>
              <a:rPr kumimoji="0" lang="en-US" altLang="en-US" sz="2600" b="0" i="0" u="none" strike="noStrike" cap="none" normalizeH="0" dirty="0">
                <a:ln>
                  <a:noFill/>
                </a:ln>
                <a:solidFill>
                  <a:srgbClr val="000000"/>
                </a:solidFill>
                <a:effectLst/>
                <a:latin typeface="Trebuchet MS" panose="020B0603020202020204" pitchFamily="34" charset="0"/>
              </a:rPr>
              <a:t> </a:t>
            </a:r>
            <a:r>
              <a:rPr kumimoji="0" lang="en-US" altLang="en-US" sz="2600" b="0" i="0" u="none" strike="noStrike" cap="none" normalizeH="0" baseline="0" dirty="0" err="1">
                <a:ln>
                  <a:noFill/>
                </a:ln>
                <a:solidFill>
                  <a:srgbClr val="000000"/>
                </a:solidFill>
                <a:effectLst/>
                <a:latin typeface="Trebuchet MS" panose="020B0603020202020204" pitchFamily="34" charset="0"/>
              </a:rPr>
              <a:t>colour</a:t>
            </a:r>
            <a:r>
              <a:rPr kumimoji="0" lang="en-US" altLang="en-US" sz="2600" b="0" i="0" u="none" strike="noStrike" cap="none" normalizeH="0" baseline="0" dirty="0">
                <a:ln>
                  <a:noFill/>
                </a:ln>
                <a:solidFill>
                  <a:srgbClr val="000000"/>
                </a:solidFill>
                <a:effectLst/>
                <a:latin typeface="Trebuchet MS" panose="020B0603020202020204" pitchFamily="34" charset="0"/>
              </a:rPr>
              <a:t> associated with fullness of life, courage, sacrifice, love, strong emotions and acts of passion. </a:t>
            </a:r>
            <a:endParaRPr kumimoji="0" lang="en-US" altLang="en-US" sz="2600" b="0" i="0" u="none" strike="noStrike" cap="none" normalizeH="0" baseline="0" dirty="0">
              <a:ln>
                <a:noFill/>
              </a:ln>
              <a:solidFill>
                <a:schemeClr val="tx1"/>
              </a:solidFill>
              <a:effectLst/>
              <a:latin typeface="Trebuchet MS" panose="020B0603020202020204" pitchFamily="34" charset="0"/>
            </a:endParaRPr>
          </a:p>
        </p:txBody>
      </p:sp>
      <p:sp>
        <p:nvSpPr>
          <p:cNvPr id="5" name="Rectangle 4"/>
          <p:cNvSpPr/>
          <p:nvPr/>
        </p:nvSpPr>
        <p:spPr>
          <a:xfrm>
            <a:off x="213815" y="2643433"/>
            <a:ext cx="11764370" cy="2369880"/>
          </a:xfrm>
          <a:prstGeom prst="rect">
            <a:avLst/>
          </a:prstGeom>
        </p:spPr>
        <p:txBody>
          <a:bodyPr wrap="square">
            <a:spAutoFit/>
          </a:bodyPr>
          <a:lstStyle/>
          <a:p>
            <a:r>
              <a:rPr lang="en-US" sz="4400" b="1" dirty="0">
                <a:ln>
                  <a:solidFill>
                    <a:schemeClr val="tx1"/>
                  </a:solidFill>
                </a:ln>
                <a:solidFill>
                  <a:srgbClr val="F07510"/>
                </a:solidFill>
                <a:latin typeface="Trebuchet MS" panose="020B0603020202020204" pitchFamily="34" charset="0"/>
              </a:rPr>
              <a:t>Orange</a:t>
            </a:r>
          </a:p>
          <a:p>
            <a:r>
              <a:rPr lang="en-US" sz="2600" dirty="0">
                <a:solidFill>
                  <a:srgbClr val="000000"/>
                </a:solidFill>
                <a:latin typeface="Trebuchet MS" panose="020B0603020202020204" pitchFamily="34" charset="0"/>
              </a:rPr>
              <a:t>Orange is a bright, shiny, warm </a:t>
            </a:r>
            <a:r>
              <a:rPr lang="en-US" sz="2600" dirty="0" err="1">
                <a:solidFill>
                  <a:srgbClr val="000000"/>
                </a:solidFill>
                <a:latin typeface="Trebuchet MS" panose="020B0603020202020204" pitchFamily="34" charset="0"/>
              </a:rPr>
              <a:t>colour</a:t>
            </a:r>
            <a:r>
              <a:rPr lang="en-US" sz="2600" dirty="0">
                <a:solidFill>
                  <a:srgbClr val="000000"/>
                </a:solidFill>
                <a:latin typeface="Trebuchet MS" panose="020B0603020202020204" pitchFamily="34" charset="0"/>
              </a:rPr>
              <a:t> of fire and sun. It is associated with sunrise or sunset, delicious fruits such as apricots, mandarins, oranges. It can symbolizes courage and sacrifice. It is an emotional stimulant, orange reflects warmth, generosity, it is light and playful. </a:t>
            </a:r>
            <a:endParaRPr lang="en-US" sz="2600" dirty="0"/>
          </a:p>
        </p:txBody>
      </p:sp>
      <p:sp>
        <p:nvSpPr>
          <p:cNvPr id="6" name="Rectangle 5"/>
          <p:cNvSpPr/>
          <p:nvPr/>
        </p:nvSpPr>
        <p:spPr>
          <a:xfrm>
            <a:off x="213815" y="4804911"/>
            <a:ext cx="11764370" cy="1969770"/>
          </a:xfrm>
          <a:prstGeom prst="rect">
            <a:avLst/>
          </a:prstGeom>
        </p:spPr>
        <p:txBody>
          <a:bodyPr wrap="square">
            <a:spAutoFit/>
          </a:bodyPr>
          <a:lstStyle/>
          <a:p>
            <a:r>
              <a:rPr lang="en-US" sz="4400" b="1" dirty="0">
                <a:ln w="22225">
                  <a:solidFill>
                    <a:schemeClr val="tx1"/>
                  </a:solidFill>
                  <a:prstDash val="solid"/>
                </a:ln>
                <a:solidFill>
                  <a:srgbClr val="FCF600"/>
                </a:solidFill>
                <a:latin typeface="Trebuchet MS" panose="020B0603020202020204" pitchFamily="34" charset="0"/>
              </a:rPr>
              <a:t>Yellow</a:t>
            </a:r>
          </a:p>
          <a:p>
            <a:r>
              <a:rPr lang="en-US" sz="2600" dirty="0">
                <a:solidFill>
                  <a:srgbClr val="000000"/>
                </a:solidFill>
                <a:latin typeface="Trebuchet MS" panose="020B0603020202020204" pitchFamily="34" charset="0"/>
              </a:rPr>
              <a:t>Yellow is the </a:t>
            </a:r>
            <a:r>
              <a:rPr lang="en-US" sz="2600" dirty="0" err="1">
                <a:solidFill>
                  <a:srgbClr val="000000"/>
                </a:solidFill>
                <a:latin typeface="Trebuchet MS" panose="020B0603020202020204" pitchFamily="34" charset="0"/>
              </a:rPr>
              <a:t>colour</a:t>
            </a:r>
            <a:r>
              <a:rPr lang="en-US" sz="2600" dirty="0">
                <a:solidFill>
                  <a:srgbClr val="000000"/>
                </a:solidFill>
                <a:latin typeface="Trebuchet MS" panose="020B0603020202020204" pitchFamily="34" charset="0"/>
              </a:rPr>
              <a:t> of sun, light, and optimism, which stimulates, activates and frees from fear. It retains the alertness and promotes concentration, symbolizes the creativity and wisdom. </a:t>
            </a:r>
            <a:endParaRPr lang="en-US" sz="2600" dirty="0"/>
          </a:p>
        </p:txBody>
      </p:sp>
    </p:spTree>
    <p:extLst>
      <p:ext uri="{BB962C8B-B14F-4D97-AF65-F5344CB8AC3E}">
        <p14:creationId xmlns:p14="http://schemas.microsoft.com/office/powerpoint/2010/main" val="3714378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913" y="365125"/>
            <a:ext cx="4597757" cy="1325563"/>
          </a:xfrm>
        </p:spPr>
        <p:txBody>
          <a:bodyPr>
            <a:normAutofit fontScale="90000"/>
          </a:bodyPr>
          <a:lstStyle/>
          <a:p>
            <a:r>
              <a:rPr lang="en-US" sz="8000" b="1" dirty="0"/>
              <a:t>What Is …</a:t>
            </a:r>
          </a:p>
        </p:txBody>
      </p:sp>
      <p:sp>
        <p:nvSpPr>
          <p:cNvPr id="3" name="TextBox 2"/>
          <p:cNvSpPr txBox="1"/>
          <p:nvPr/>
        </p:nvSpPr>
        <p:spPr>
          <a:xfrm>
            <a:off x="148107" y="2487016"/>
            <a:ext cx="5074276" cy="707886"/>
          </a:xfrm>
          <a:prstGeom prst="rect">
            <a:avLst/>
          </a:prstGeom>
          <a:noFill/>
        </p:spPr>
        <p:txBody>
          <a:bodyPr wrap="square" rtlCol="0">
            <a:spAutoFit/>
          </a:bodyPr>
          <a:lstStyle/>
          <a:p>
            <a:r>
              <a:rPr lang="en-US" sz="4000" dirty="0"/>
              <a:t>The Focal Point?</a:t>
            </a:r>
          </a:p>
        </p:txBody>
      </p:sp>
      <p:pic>
        <p:nvPicPr>
          <p:cNvPr id="2050" name="Picture 2" descr="http://3.bp.blogspot.com/-r4j7qHplzRQ/Tc1gI9LCtYI/AAAAAAAADYw/G2c2ATLBey8/s1600/contrast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5984" y="758537"/>
            <a:ext cx="3747239" cy="5063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2174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8187" y="641723"/>
            <a:ext cx="2599465" cy="706964"/>
          </a:xfrm>
        </p:spPr>
        <p:txBody>
          <a:bodyPr>
            <a:normAutofit fontScale="90000"/>
          </a:bodyPr>
          <a:lstStyle/>
          <a:p>
            <a:r>
              <a:rPr lang="en-US" sz="6000" b="1" dirty="0" err="1"/>
              <a:t>Colour</a:t>
            </a:r>
            <a:endParaRPr lang="en-US" sz="6000" b="1" dirty="0"/>
          </a:p>
        </p:txBody>
      </p:sp>
      <p:sp>
        <p:nvSpPr>
          <p:cNvPr id="3" name="Rectangle 2"/>
          <p:cNvSpPr/>
          <p:nvPr/>
        </p:nvSpPr>
        <p:spPr>
          <a:xfrm>
            <a:off x="204716" y="1100029"/>
            <a:ext cx="11641540" cy="1969770"/>
          </a:xfrm>
          <a:prstGeom prst="rect">
            <a:avLst/>
          </a:prstGeom>
        </p:spPr>
        <p:txBody>
          <a:bodyPr wrap="square">
            <a:spAutoFit/>
          </a:bodyPr>
          <a:lstStyle/>
          <a:p>
            <a:r>
              <a:rPr lang="en-US" sz="4400" b="1" dirty="0">
                <a:ln w="22225">
                  <a:solidFill>
                    <a:schemeClr val="tx1"/>
                  </a:solidFill>
                  <a:prstDash val="solid"/>
                </a:ln>
                <a:solidFill>
                  <a:srgbClr val="00B050"/>
                </a:solidFill>
                <a:latin typeface="Trebuchet MS" panose="020B0603020202020204" pitchFamily="34" charset="0"/>
              </a:rPr>
              <a:t>Green</a:t>
            </a:r>
          </a:p>
          <a:p>
            <a:r>
              <a:rPr lang="en-US" sz="2600" b="1" dirty="0">
                <a:solidFill>
                  <a:srgbClr val="000000"/>
                </a:solidFill>
                <a:latin typeface="Trebuchet MS" panose="020B0603020202020204" pitchFamily="34" charset="0"/>
              </a:rPr>
              <a:t>Green has two sides.  It can symbolize nature and the natural aspects of life resulting in a calming effect, but it can also represent jealousy and greed.</a:t>
            </a:r>
          </a:p>
        </p:txBody>
      </p:sp>
      <p:sp>
        <p:nvSpPr>
          <p:cNvPr id="7" name="Rectangle 6"/>
          <p:cNvSpPr/>
          <p:nvPr/>
        </p:nvSpPr>
        <p:spPr>
          <a:xfrm>
            <a:off x="204716" y="2885945"/>
            <a:ext cx="11641540" cy="2369880"/>
          </a:xfrm>
          <a:prstGeom prst="rect">
            <a:avLst/>
          </a:prstGeom>
        </p:spPr>
        <p:txBody>
          <a:bodyPr wrap="square">
            <a:spAutoFit/>
          </a:bodyPr>
          <a:lstStyle/>
          <a:p>
            <a:r>
              <a:rPr lang="en-US" sz="4400" b="1" dirty="0">
                <a:ln w="22225">
                  <a:solidFill>
                    <a:schemeClr val="tx1"/>
                  </a:solidFill>
                  <a:prstDash val="solid"/>
                </a:ln>
                <a:solidFill>
                  <a:srgbClr val="00B0F0"/>
                </a:solidFill>
                <a:latin typeface="Trebuchet MS" panose="020B0603020202020204" pitchFamily="34" charset="0"/>
              </a:rPr>
              <a:t>Blue</a:t>
            </a:r>
          </a:p>
          <a:p>
            <a:r>
              <a:rPr lang="en-US" sz="2600" dirty="0">
                <a:solidFill>
                  <a:srgbClr val="000000"/>
                </a:solidFill>
                <a:latin typeface="Trebuchet MS" panose="020B0603020202020204" pitchFamily="34" charset="0"/>
              </a:rPr>
              <a:t>In nature, blue is widespread like in the sky, which is reflected in the water. The symbolism of blue: wisdom, intelligence, immortality, infinity. It represents a fresh atmosphere, transparency, distance, and quiet.  They say it is the </a:t>
            </a:r>
            <a:r>
              <a:rPr lang="en-US" sz="2600" dirty="0" err="1">
                <a:solidFill>
                  <a:srgbClr val="000000"/>
                </a:solidFill>
                <a:latin typeface="Trebuchet MS" panose="020B0603020202020204" pitchFamily="34" charset="0"/>
              </a:rPr>
              <a:t>colour</a:t>
            </a:r>
            <a:r>
              <a:rPr lang="en-US" sz="2600" dirty="0">
                <a:solidFill>
                  <a:srgbClr val="000000"/>
                </a:solidFill>
                <a:latin typeface="Trebuchet MS" panose="020B0603020202020204" pitchFamily="34" charset="0"/>
              </a:rPr>
              <a:t> of peace and rest.</a:t>
            </a:r>
            <a:endParaRPr lang="en-US" sz="2600" dirty="0"/>
          </a:p>
        </p:txBody>
      </p:sp>
      <p:sp>
        <p:nvSpPr>
          <p:cNvPr id="8" name="Rectangle 7"/>
          <p:cNvSpPr/>
          <p:nvPr/>
        </p:nvSpPr>
        <p:spPr>
          <a:xfrm>
            <a:off x="204716" y="5223423"/>
            <a:ext cx="11641540" cy="1569660"/>
          </a:xfrm>
          <a:prstGeom prst="rect">
            <a:avLst/>
          </a:prstGeom>
        </p:spPr>
        <p:txBody>
          <a:bodyPr wrap="square">
            <a:spAutoFit/>
          </a:bodyPr>
          <a:lstStyle/>
          <a:p>
            <a:r>
              <a:rPr lang="en-US" sz="4400" dirty="0">
                <a:ln>
                  <a:solidFill>
                    <a:schemeClr val="tx1"/>
                  </a:solidFill>
                </a:ln>
                <a:solidFill>
                  <a:srgbClr val="7030A0"/>
                </a:solidFill>
                <a:latin typeface="Trebuchet MS" panose="020B0603020202020204" pitchFamily="34" charset="0"/>
              </a:rPr>
              <a:t>Purple</a:t>
            </a:r>
            <a:br>
              <a:rPr lang="en-US" sz="2800" dirty="0">
                <a:solidFill>
                  <a:srgbClr val="000000"/>
                </a:solidFill>
                <a:latin typeface="Trebuchet MS" panose="020B0603020202020204" pitchFamily="34" charset="0"/>
              </a:rPr>
            </a:br>
            <a:r>
              <a:rPr lang="en-US" sz="2600" dirty="0" err="1">
                <a:solidFill>
                  <a:srgbClr val="000000"/>
                </a:solidFill>
                <a:latin typeface="Trebuchet MS" panose="020B0603020202020204" pitchFamily="34" charset="0"/>
              </a:rPr>
              <a:t>Purple</a:t>
            </a:r>
            <a:r>
              <a:rPr lang="en-US" sz="2600" dirty="0">
                <a:solidFill>
                  <a:srgbClr val="000000"/>
                </a:solidFill>
                <a:latin typeface="Trebuchet MS" panose="020B0603020202020204" pitchFamily="34" charset="0"/>
              </a:rPr>
              <a:t> is the </a:t>
            </a:r>
            <a:r>
              <a:rPr lang="en-US" sz="2600" dirty="0" err="1">
                <a:solidFill>
                  <a:srgbClr val="000000"/>
                </a:solidFill>
                <a:latin typeface="Trebuchet MS" panose="020B0603020202020204" pitchFamily="34" charset="0"/>
              </a:rPr>
              <a:t>colour</a:t>
            </a:r>
            <a:r>
              <a:rPr lang="en-US" sz="2600" dirty="0">
                <a:solidFill>
                  <a:srgbClr val="000000"/>
                </a:solidFill>
                <a:latin typeface="Trebuchet MS" panose="020B0603020202020204" pitchFamily="34" charset="0"/>
              </a:rPr>
              <a:t> of royalty; it represents the high life, riches and jewels, and nobility. </a:t>
            </a:r>
            <a:endParaRPr lang="en-US" sz="2600" dirty="0"/>
          </a:p>
        </p:txBody>
      </p:sp>
    </p:spTree>
    <p:extLst>
      <p:ext uri="{BB962C8B-B14F-4D97-AF65-F5344CB8AC3E}">
        <p14:creationId xmlns:p14="http://schemas.microsoft.com/office/powerpoint/2010/main" val="3179738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9480" y="477982"/>
            <a:ext cx="2409967" cy="1325563"/>
          </a:xfrm>
        </p:spPr>
        <p:txBody>
          <a:bodyPr>
            <a:normAutofit fontScale="90000"/>
          </a:bodyPr>
          <a:lstStyle/>
          <a:p>
            <a:r>
              <a:rPr lang="en-US" sz="6000" b="1" dirty="0" err="1"/>
              <a:t>Colour</a:t>
            </a:r>
            <a:endParaRPr lang="en-US" sz="6000" b="1" dirty="0"/>
          </a:p>
        </p:txBody>
      </p:sp>
      <p:sp>
        <p:nvSpPr>
          <p:cNvPr id="4" name="Rectangle 3"/>
          <p:cNvSpPr/>
          <p:nvPr/>
        </p:nvSpPr>
        <p:spPr>
          <a:xfrm>
            <a:off x="462009" y="1419081"/>
            <a:ext cx="11477766" cy="2123658"/>
          </a:xfrm>
          <a:prstGeom prst="rect">
            <a:avLst/>
          </a:prstGeom>
        </p:spPr>
        <p:txBody>
          <a:bodyPr wrap="square">
            <a:spAutoFit/>
          </a:bodyPr>
          <a:lstStyle/>
          <a:p>
            <a:r>
              <a:rPr lang="en-US" sz="4400" b="1" dirty="0">
                <a:ln w="22225">
                  <a:solidFill>
                    <a:schemeClr val="tx1"/>
                  </a:solidFill>
                  <a:prstDash val="solid"/>
                </a:ln>
                <a:solidFill>
                  <a:schemeClr val="bg1"/>
                </a:solidFill>
                <a:latin typeface="Trebuchet MS" panose="020B0603020202020204" pitchFamily="34" charset="0"/>
              </a:rPr>
              <a:t>White</a:t>
            </a:r>
            <a:br>
              <a:rPr lang="en-US" dirty="0">
                <a:solidFill>
                  <a:srgbClr val="000000"/>
                </a:solidFill>
                <a:latin typeface="Trebuchet MS" panose="020B0603020202020204" pitchFamily="34" charset="0"/>
              </a:rPr>
            </a:br>
            <a:r>
              <a:rPr lang="en-US" sz="2800" dirty="0" err="1">
                <a:solidFill>
                  <a:srgbClr val="000000"/>
                </a:solidFill>
                <a:latin typeface="Trebuchet MS" panose="020B0603020202020204" pitchFamily="34" charset="0"/>
              </a:rPr>
              <a:t>White</a:t>
            </a:r>
            <a:r>
              <a:rPr lang="en-US" sz="2800" dirty="0">
                <a:solidFill>
                  <a:srgbClr val="000000"/>
                </a:solidFill>
                <a:latin typeface="Trebuchet MS" panose="020B0603020202020204" pitchFamily="34" charset="0"/>
              </a:rPr>
              <a:t> is the </a:t>
            </a:r>
            <a:r>
              <a:rPr lang="en-US" sz="2800" dirty="0" err="1">
                <a:solidFill>
                  <a:srgbClr val="000000"/>
                </a:solidFill>
                <a:latin typeface="Trebuchet MS" panose="020B0603020202020204" pitchFamily="34" charset="0"/>
              </a:rPr>
              <a:t>colour</a:t>
            </a:r>
            <a:r>
              <a:rPr lang="en-US" sz="2800" dirty="0">
                <a:solidFill>
                  <a:srgbClr val="000000"/>
                </a:solidFill>
                <a:latin typeface="Trebuchet MS" panose="020B0603020202020204" pitchFamily="34" charset="0"/>
              </a:rPr>
              <a:t> of clarity.  It symbolizes innocence and purity, as well as a new beginning or rebirth. It is also a symbol of divinity, perfection, pride, kindness and the eternal.</a:t>
            </a:r>
            <a:endParaRPr lang="en-US" dirty="0"/>
          </a:p>
        </p:txBody>
      </p:sp>
      <p:sp>
        <p:nvSpPr>
          <p:cNvPr id="5" name="Rectangle 4"/>
          <p:cNvSpPr/>
          <p:nvPr/>
        </p:nvSpPr>
        <p:spPr>
          <a:xfrm>
            <a:off x="368491" y="4155310"/>
            <a:ext cx="11477765" cy="2062103"/>
          </a:xfrm>
          <a:prstGeom prst="rect">
            <a:avLst/>
          </a:prstGeom>
        </p:spPr>
        <p:txBody>
          <a:bodyPr wrap="square">
            <a:spAutoFit/>
          </a:bodyPr>
          <a:lstStyle/>
          <a:p>
            <a:r>
              <a:rPr lang="en-US" sz="4400" b="1" dirty="0">
                <a:ln w="22225">
                  <a:solidFill>
                    <a:schemeClr val="tx1"/>
                  </a:solidFill>
                  <a:prstDash val="solid"/>
                </a:ln>
                <a:latin typeface="Trebuchet MS" panose="020B0603020202020204" pitchFamily="34" charset="0"/>
              </a:rPr>
              <a:t>Black</a:t>
            </a:r>
            <a:br>
              <a:rPr lang="en-US" dirty="0">
                <a:solidFill>
                  <a:srgbClr val="000000"/>
                </a:solidFill>
                <a:latin typeface="Trebuchet MS" panose="020B0603020202020204" pitchFamily="34" charset="0"/>
              </a:rPr>
            </a:br>
            <a:r>
              <a:rPr lang="en-US" sz="2800" dirty="0" err="1">
                <a:solidFill>
                  <a:srgbClr val="000000"/>
                </a:solidFill>
                <a:latin typeface="Trebuchet MS" panose="020B0603020202020204" pitchFamily="34" charset="0"/>
              </a:rPr>
              <a:t>Black</a:t>
            </a:r>
            <a:r>
              <a:rPr lang="en-US" sz="2800" dirty="0">
                <a:solidFill>
                  <a:srgbClr val="000000"/>
                </a:solidFill>
                <a:latin typeface="Trebuchet MS" panose="020B0603020202020204" pitchFamily="34" charset="0"/>
              </a:rPr>
              <a:t> is the </a:t>
            </a:r>
            <a:r>
              <a:rPr lang="en-US" sz="2800" dirty="0" err="1">
                <a:solidFill>
                  <a:srgbClr val="000000"/>
                </a:solidFill>
                <a:latin typeface="Trebuchet MS" panose="020B0603020202020204" pitchFamily="34" charset="0"/>
              </a:rPr>
              <a:t>colour</a:t>
            </a:r>
            <a:r>
              <a:rPr lang="en-US" sz="2800" dirty="0">
                <a:solidFill>
                  <a:srgbClr val="000000"/>
                </a:solidFill>
                <a:latin typeface="Trebuchet MS" panose="020B0603020202020204" pitchFamily="34" charset="0"/>
              </a:rPr>
              <a:t> of doom and death.  It symbolizes fear and destruction, as well as “the end”.  It may also represent evil forces, greed, sadness, and depression.</a:t>
            </a:r>
            <a:endParaRPr lang="en-US" sz="2800" dirty="0"/>
          </a:p>
        </p:txBody>
      </p:sp>
    </p:spTree>
    <p:extLst>
      <p:ext uri="{BB962C8B-B14F-4D97-AF65-F5344CB8AC3E}">
        <p14:creationId xmlns:p14="http://schemas.microsoft.com/office/powerpoint/2010/main" val="1491825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943079" y="343917"/>
            <a:ext cx="2409825" cy="1325563"/>
          </a:xfrm>
        </p:spPr>
        <p:txBody>
          <a:bodyPr>
            <a:normAutofit fontScale="90000"/>
          </a:bodyPr>
          <a:lstStyle/>
          <a:p>
            <a:r>
              <a:rPr lang="en-US" sz="6000" b="1" dirty="0" err="1">
                <a:solidFill>
                  <a:schemeClr val="accent6"/>
                </a:solidFill>
              </a:rPr>
              <a:t>Colour</a:t>
            </a:r>
            <a:endParaRPr lang="en-US" sz="6000" b="1" dirty="0">
              <a:solidFill>
                <a:schemeClr val="accent6"/>
              </a:solidFill>
            </a:endParaRPr>
          </a:p>
        </p:txBody>
      </p:sp>
      <p:sp>
        <p:nvSpPr>
          <p:cNvPr id="3" name="Rectangle 2"/>
          <p:cNvSpPr/>
          <p:nvPr/>
        </p:nvSpPr>
        <p:spPr>
          <a:xfrm>
            <a:off x="272955" y="889801"/>
            <a:ext cx="11573301" cy="4401205"/>
          </a:xfrm>
          <a:prstGeom prst="rect">
            <a:avLst/>
          </a:prstGeom>
        </p:spPr>
        <p:txBody>
          <a:bodyPr wrap="square">
            <a:spAutoFit/>
          </a:bodyPr>
          <a:lstStyle/>
          <a:p>
            <a:r>
              <a:rPr lang="en-US" sz="2800" b="1" dirty="0">
                <a:solidFill>
                  <a:srgbClr val="000000"/>
                </a:solidFill>
                <a:latin typeface="Trebuchet MS" panose="020B0603020202020204" pitchFamily="34" charset="0"/>
              </a:rPr>
              <a:t>Primary </a:t>
            </a:r>
            <a:r>
              <a:rPr lang="en-US" sz="2800" b="1" dirty="0" err="1">
                <a:solidFill>
                  <a:srgbClr val="000000"/>
                </a:solidFill>
                <a:latin typeface="Trebuchet MS" panose="020B0603020202020204" pitchFamily="34" charset="0"/>
              </a:rPr>
              <a:t>colours</a:t>
            </a:r>
            <a:r>
              <a:rPr lang="en-US" sz="2800" dirty="0">
                <a:solidFill>
                  <a:srgbClr val="000000"/>
                </a:solidFill>
                <a:latin typeface="Trebuchet MS" panose="020B0603020202020204" pitchFamily="34" charset="0"/>
              </a:rPr>
              <a:t> = red, yellow, blue</a:t>
            </a:r>
          </a:p>
          <a:p>
            <a:endParaRPr lang="en-US" sz="2800" b="1" dirty="0">
              <a:solidFill>
                <a:srgbClr val="000000"/>
              </a:solidFill>
              <a:latin typeface="Trebuchet MS" panose="020B0603020202020204" pitchFamily="34" charset="0"/>
            </a:endParaRPr>
          </a:p>
          <a:p>
            <a:r>
              <a:rPr lang="en-US" sz="2800" b="1" dirty="0">
                <a:solidFill>
                  <a:srgbClr val="000000"/>
                </a:solidFill>
                <a:latin typeface="Trebuchet MS" panose="020B0603020202020204" pitchFamily="34" charset="0"/>
              </a:rPr>
              <a:t>Secondary </a:t>
            </a:r>
            <a:r>
              <a:rPr lang="en-US" sz="2800" b="1" dirty="0" err="1">
                <a:solidFill>
                  <a:srgbClr val="000000"/>
                </a:solidFill>
                <a:latin typeface="Trebuchet MS" panose="020B0603020202020204" pitchFamily="34" charset="0"/>
              </a:rPr>
              <a:t>colours</a:t>
            </a:r>
            <a:r>
              <a:rPr lang="en-US" sz="2800" dirty="0">
                <a:solidFill>
                  <a:srgbClr val="000000"/>
                </a:solidFill>
                <a:latin typeface="Trebuchet MS" panose="020B0603020202020204" pitchFamily="34" charset="0"/>
              </a:rPr>
              <a:t> = are composed of two primary </a:t>
            </a:r>
            <a:r>
              <a:rPr lang="en-US" sz="2800" dirty="0" err="1">
                <a:solidFill>
                  <a:srgbClr val="000000"/>
                </a:solidFill>
                <a:latin typeface="Trebuchet MS" panose="020B0603020202020204" pitchFamily="34" charset="0"/>
              </a:rPr>
              <a:t>colours</a:t>
            </a:r>
            <a:r>
              <a:rPr lang="en-US" sz="2800" dirty="0">
                <a:solidFill>
                  <a:srgbClr val="000000"/>
                </a:solidFill>
                <a:latin typeface="Trebuchet MS" panose="020B0603020202020204" pitchFamily="34" charset="0"/>
              </a:rPr>
              <a:t>; orange, green, purple)</a:t>
            </a:r>
          </a:p>
          <a:p>
            <a:endParaRPr lang="en-US" sz="2800" b="1" dirty="0">
              <a:solidFill>
                <a:srgbClr val="000000"/>
              </a:solidFill>
              <a:latin typeface="Trebuchet MS" panose="020B0603020202020204" pitchFamily="34" charset="0"/>
            </a:endParaRPr>
          </a:p>
          <a:p>
            <a:r>
              <a:rPr lang="en-US" sz="2800" b="1" dirty="0">
                <a:solidFill>
                  <a:srgbClr val="000000"/>
                </a:solidFill>
                <a:latin typeface="Trebuchet MS" panose="020B0603020202020204" pitchFamily="34" charset="0"/>
              </a:rPr>
              <a:t>Warm </a:t>
            </a:r>
            <a:r>
              <a:rPr lang="en-US" sz="2800" b="1" dirty="0" err="1">
                <a:solidFill>
                  <a:srgbClr val="000000"/>
                </a:solidFill>
                <a:latin typeface="Trebuchet MS" panose="020B0603020202020204" pitchFamily="34" charset="0"/>
              </a:rPr>
              <a:t>colours</a:t>
            </a:r>
            <a:r>
              <a:rPr lang="en-US" sz="2800" dirty="0">
                <a:solidFill>
                  <a:srgbClr val="000000"/>
                </a:solidFill>
                <a:latin typeface="Trebuchet MS" panose="020B0603020202020204" pitchFamily="34" charset="0"/>
              </a:rPr>
              <a:t> = red, orange, yellow, brown</a:t>
            </a:r>
          </a:p>
          <a:p>
            <a:endParaRPr lang="en-US" sz="2800" b="1" dirty="0">
              <a:solidFill>
                <a:srgbClr val="000000"/>
              </a:solidFill>
              <a:latin typeface="Trebuchet MS" panose="020B0603020202020204" pitchFamily="34" charset="0"/>
            </a:endParaRPr>
          </a:p>
          <a:p>
            <a:r>
              <a:rPr lang="en-US" sz="2800" b="1" dirty="0">
                <a:solidFill>
                  <a:srgbClr val="000000"/>
                </a:solidFill>
                <a:latin typeface="Trebuchet MS" panose="020B0603020202020204" pitchFamily="34" charset="0"/>
              </a:rPr>
              <a:t>Cold </a:t>
            </a:r>
            <a:r>
              <a:rPr lang="en-US" sz="2800" b="1" dirty="0" err="1">
                <a:solidFill>
                  <a:srgbClr val="000000"/>
                </a:solidFill>
                <a:latin typeface="Trebuchet MS" panose="020B0603020202020204" pitchFamily="34" charset="0"/>
              </a:rPr>
              <a:t>colours</a:t>
            </a:r>
            <a:r>
              <a:rPr lang="en-US" sz="2800" dirty="0">
                <a:solidFill>
                  <a:srgbClr val="000000"/>
                </a:solidFill>
                <a:latin typeface="Trebuchet MS" panose="020B0603020202020204" pitchFamily="34" charset="0"/>
              </a:rPr>
              <a:t> = blue, green, purple</a:t>
            </a:r>
          </a:p>
          <a:p>
            <a:endParaRPr lang="en-US" sz="2800" b="1" dirty="0">
              <a:solidFill>
                <a:srgbClr val="000000"/>
              </a:solidFill>
              <a:latin typeface="Trebuchet MS" panose="020B0603020202020204" pitchFamily="34" charset="0"/>
            </a:endParaRPr>
          </a:p>
          <a:p>
            <a:r>
              <a:rPr lang="en-US" sz="2800" b="1" dirty="0">
                <a:solidFill>
                  <a:srgbClr val="000000"/>
                </a:solidFill>
                <a:latin typeface="Trebuchet MS" panose="020B0603020202020204" pitchFamily="34" charset="0"/>
              </a:rPr>
              <a:t>Neutral </a:t>
            </a:r>
            <a:r>
              <a:rPr lang="en-US" sz="2800" b="1" dirty="0" err="1">
                <a:solidFill>
                  <a:srgbClr val="000000"/>
                </a:solidFill>
                <a:latin typeface="Trebuchet MS" panose="020B0603020202020204" pitchFamily="34" charset="0"/>
              </a:rPr>
              <a:t>colours</a:t>
            </a:r>
            <a:r>
              <a:rPr lang="en-US" sz="2800" dirty="0">
                <a:solidFill>
                  <a:srgbClr val="000000"/>
                </a:solidFill>
                <a:latin typeface="Trebuchet MS" panose="020B0603020202020204" pitchFamily="34" charset="0"/>
              </a:rPr>
              <a:t> = white, brown, beige, black, grey, tan</a:t>
            </a:r>
          </a:p>
        </p:txBody>
      </p:sp>
      <p:pic>
        <p:nvPicPr>
          <p:cNvPr id="8198" name="Picture 6" descr="http://2.bp.blogspot.com/-wmntmV3ODdw/VdNLDaJlAfI/AAAAAAAAFmg/G4mubLx79Ko/s400/colour-whee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4437" y="120474"/>
            <a:ext cx="1548979" cy="1538653"/>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http://www.ecokidsart.com/wp-content/uploads/2014/10/warm-cool-colo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07449" y="2347781"/>
            <a:ext cx="2524987" cy="26007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stretch>
            <a:fillRect/>
          </a:stretch>
        </p:blipFill>
        <p:spPr>
          <a:xfrm>
            <a:off x="0" y="4679575"/>
            <a:ext cx="2924271" cy="1952513"/>
          </a:xfrm>
          <a:prstGeom prst="rect">
            <a:avLst/>
          </a:prstGeom>
        </p:spPr>
      </p:pic>
    </p:spTree>
    <p:extLst>
      <p:ext uri="{BB962C8B-B14F-4D97-AF65-F5344CB8AC3E}">
        <p14:creationId xmlns:p14="http://schemas.microsoft.com/office/powerpoint/2010/main" val="40282881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49225"/>
            <a:ext cx="10515600" cy="1325563"/>
          </a:xfrm>
        </p:spPr>
        <p:txBody>
          <a:bodyPr>
            <a:normAutofit/>
          </a:bodyPr>
          <a:lstStyle/>
          <a:p>
            <a:r>
              <a:rPr lang="en-US" sz="5400" b="1" dirty="0">
                <a:solidFill>
                  <a:schemeClr val="accent6"/>
                </a:solidFill>
              </a:rPr>
              <a:t>Scale &amp; Proportion</a:t>
            </a:r>
          </a:p>
        </p:txBody>
      </p:sp>
      <p:sp>
        <p:nvSpPr>
          <p:cNvPr id="3" name="TextBox 2"/>
          <p:cNvSpPr txBox="1"/>
          <p:nvPr/>
        </p:nvSpPr>
        <p:spPr>
          <a:xfrm>
            <a:off x="6777318" y="666974"/>
            <a:ext cx="5099124" cy="523220"/>
          </a:xfrm>
          <a:prstGeom prst="rect">
            <a:avLst/>
          </a:prstGeom>
          <a:noFill/>
        </p:spPr>
        <p:txBody>
          <a:bodyPr wrap="square" rtlCol="0">
            <a:spAutoFit/>
          </a:bodyPr>
          <a:lstStyle/>
          <a:p>
            <a:endParaRPr lang="en-US" sz="2800" dirty="0"/>
          </a:p>
        </p:txBody>
      </p:sp>
      <p:pic>
        <p:nvPicPr>
          <p:cNvPr id="9220" name="Picture 4" descr="http://static1.squarespace.com/static/51e80de8e4b00154ff184edc/51ef44e3e4b0fbbc06299e6e/51ef45a0e4b00f21cd84bb4b/1379361010647/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046" y="1190194"/>
            <a:ext cx="5903053" cy="45752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662569" y="292046"/>
            <a:ext cx="5529431" cy="5016758"/>
          </a:xfrm>
          <a:prstGeom prst="rect">
            <a:avLst/>
          </a:prstGeom>
          <a:noFill/>
        </p:spPr>
        <p:txBody>
          <a:bodyPr wrap="square" rtlCol="0">
            <a:spAutoFit/>
          </a:bodyPr>
          <a:lstStyle/>
          <a:p>
            <a:r>
              <a:rPr lang="en-US" sz="3200" b="1" dirty="0"/>
              <a:t>Scale = is the relative size of objects within a visual, in comparison to the world around them. </a:t>
            </a:r>
          </a:p>
          <a:p>
            <a:endParaRPr lang="en-US" sz="3200" dirty="0"/>
          </a:p>
          <a:p>
            <a:r>
              <a:rPr lang="en-US" sz="3200" dirty="0"/>
              <a:t>Things to consider: Are the elements proportional? Out of proportion? All large? All small? “Regular” size? Over-exaggerated? </a:t>
            </a:r>
          </a:p>
        </p:txBody>
      </p:sp>
      <p:sp>
        <p:nvSpPr>
          <p:cNvPr id="5" name="TextBox 4"/>
          <p:cNvSpPr txBox="1"/>
          <p:nvPr/>
        </p:nvSpPr>
        <p:spPr>
          <a:xfrm>
            <a:off x="25100" y="5654618"/>
            <a:ext cx="12191999" cy="569387"/>
          </a:xfrm>
          <a:prstGeom prst="rect">
            <a:avLst/>
          </a:prstGeom>
          <a:noFill/>
        </p:spPr>
        <p:txBody>
          <a:bodyPr wrap="square" rtlCol="0">
            <a:spAutoFit/>
          </a:bodyPr>
          <a:lstStyle/>
          <a:p>
            <a:r>
              <a:rPr lang="en-US" sz="3100" dirty="0"/>
              <a:t>Proportion  = is the relationship of sizes between different parts of a work.</a:t>
            </a:r>
          </a:p>
        </p:txBody>
      </p:sp>
    </p:spTree>
    <p:extLst>
      <p:ext uri="{BB962C8B-B14F-4D97-AF65-F5344CB8AC3E}">
        <p14:creationId xmlns:p14="http://schemas.microsoft.com/office/powerpoint/2010/main" val="30238109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1" y="89618"/>
            <a:ext cx="6755802" cy="1325563"/>
          </a:xfrm>
        </p:spPr>
        <p:txBody>
          <a:bodyPr>
            <a:normAutofit fontScale="90000"/>
          </a:bodyPr>
          <a:lstStyle/>
          <a:p>
            <a:r>
              <a:rPr lang="en-US" sz="6000" b="1" dirty="0"/>
              <a:t>Scale &amp; Proportion</a:t>
            </a:r>
          </a:p>
        </p:txBody>
      </p:sp>
      <p:sp>
        <p:nvSpPr>
          <p:cNvPr id="3" name="TextBox 2"/>
          <p:cNvSpPr txBox="1"/>
          <p:nvPr/>
        </p:nvSpPr>
        <p:spPr>
          <a:xfrm>
            <a:off x="6777318" y="666974"/>
            <a:ext cx="5099124" cy="523220"/>
          </a:xfrm>
          <a:prstGeom prst="rect">
            <a:avLst/>
          </a:prstGeom>
          <a:noFill/>
        </p:spPr>
        <p:txBody>
          <a:bodyPr wrap="square" rtlCol="0">
            <a:spAutoFit/>
          </a:bodyPr>
          <a:lstStyle/>
          <a:p>
            <a:endParaRPr lang="en-US" sz="2800" dirty="0"/>
          </a:p>
        </p:txBody>
      </p:sp>
      <p:pic>
        <p:nvPicPr>
          <p:cNvPr id="10242" name="Picture 2" descr="http://media.tumblr.com/tumblr_mdlow6VfQr1ry3t3v.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5642" y="1767550"/>
            <a:ext cx="6400800" cy="51236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8334" y="382648"/>
            <a:ext cx="5185187" cy="6370975"/>
          </a:xfrm>
          <a:prstGeom prst="rect">
            <a:avLst/>
          </a:prstGeom>
          <a:noFill/>
        </p:spPr>
        <p:txBody>
          <a:bodyPr wrap="square" rtlCol="0">
            <a:spAutoFit/>
          </a:bodyPr>
          <a:lstStyle/>
          <a:p>
            <a:endParaRPr lang="en-US" sz="2400" b="1" dirty="0">
              <a:solidFill>
                <a:schemeClr val="accent6"/>
              </a:solidFill>
            </a:endParaRPr>
          </a:p>
          <a:p>
            <a:endParaRPr lang="en-US" sz="2400" b="1" dirty="0">
              <a:solidFill>
                <a:schemeClr val="accent6"/>
              </a:solidFill>
            </a:endParaRPr>
          </a:p>
          <a:p>
            <a:r>
              <a:rPr lang="en-US" sz="2400" b="1" dirty="0">
                <a:solidFill>
                  <a:schemeClr val="accent6"/>
                </a:solidFill>
              </a:rPr>
              <a:t>Some artist play with Scale and Proportion.</a:t>
            </a:r>
          </a:p>
          <a:p>
            <a:endParaRPr lang="en-US" sz="2400" b="1" dirty="0"/>
          </a:p>
          <a:p>
            <a:r>
              <a:rPr lang="en-US" sz="2400" b="1" dirty="0"/>
              <a:t>Here we see a Pringles tube that is appropriate in scale (compared to the real world) and two people who do not seem to be appropriately scaled due to their distance from the camera.</a:t>
            </a:r>
          </a:p>
          <a:p>
            <a:endParaRPr lang="en-US" sz="2400" b="1" dirty="0"/>
          </a:p>
          <a:p>
            <a:r>
              <a:rPr lang="en-US" sz="2400" b="1" dirty="0"/>
              <a:t>The artist (photographer) has used distance to alter the elements proportions in this picture.  The people appear smaller than the Pringles tube.  </a:t>
            </a:r>
          </a:p>
        </p:txBody>
      </p:sp>
    </p:spTree>
    <p:extLst>
      <p:ext uri="{BB962C8B-B14F-4D97-AF65-F5344CB8AC3E}">
        <p14:creationId xmlns:p14="http://schemas.microsoft.com/office/powerpoint/2010/main" val="24265976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4509" y="89618"/>
            <a:ext cx="7154813" cy="1325563"/>
          </a:xfrm>
        </p:spPr>
        <p:txBody>
          <a:bodyPr>
            <a:normAutofit/>
          </a:bodyPr>
          <a:lstStyle/>
          <a:p>
            <a:r>
              <a:rPr lang="en-US" sz="6000" b="1" dirty="0"/>
              <a:t>Scale &amp; Proportion</a:t>
            </a:r>
          </a:p>
        </p:txBody>
      </p:sp>
      <p:sp>
        <p:nvSpPr>
          <p:cNvPr id="3" name="TextBox 2"/>
          <p:cNvSpPr txBox="1"/>
          <p:nvPr/>
        </p:nvSpPr>
        <p:spPr>
          <a:xfrm>
            <a:off x="6777318" y="666974"/>
            <a:ext cx="5099124" cy="523220"/>
          </a:xfrm>
          <a:prstGeom prst="rect">
            <a:avLst/>
          </a:prstGeom>
          <a:noFill/>
        </p:spPr>
        <p:txBody>
          <a:bodyPr wrap="square" rtlCol="0">
            <a:spAutoFit/>
          </a:bodyPr>
          <a:lstStyle/>
          <a:p>
            <a:endParaRPr lang="en-US" sz="2800" dirty="0"/>
          </a:p>
        </p:txBody>
      </p:sp>
      <p:sp>
        <p:nvSpPr>
          <p:cNvPr id="5" name="TextBox 4"/>
          <p:cNvSpPr txBox="1"/>
          <p:nvPr/>
        </p:nvSpPr>
        <p:spPr>
          <a:xfrm>
            <a:off x="306677" y="2320979"/>
            <a:ext cx="4174863" cy="3416320"/>
          </a:xfrm>
          <a:prstGeom prst="rect">
            <a:avLst/>
          </a:prstGeom>
          <a:noFill/>
        </p:spPr>
        <p:txBody>
          <a:bodyPr wrap="square" rtlCol="0">
            <a:spAutoFit/>
          </a:bodyPr>
          <a:lstStyle/>
          <a:p>
            <a:r>
              <a:rPr lang="en-US" sz="3600" dirty="0"/>
              <a:t>What is appropriate to scale here?</a:t>
            </a:r>
          </a:p>
          <a:p>
            <a:endParaRPr lang="en-US" sz="3600" dirty="0"/>
          </a:p>
          <a:p>
            <a:endParaRPr lang="en-US" sz="3600" dirty="0"/>
          </a:p>
          <a:p>
            <a:r>
              <a:rPr lang="en-US" sz="3600" dirty="0"/>
              <a:t>What is similarly proportioned?</a:t>
            </a:r>
          </a:p>
        </p:txBody>
      </p:sp>
      <p:pic>
        <p:nvPicPr>
          <p:cNvPr id="11268" name="Picture 4" descr="http://msvincent.info/wp-content/uploads/2011/09/355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4509" y="1601366"/>
            <a:ext cx="6504710" cy="4697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9530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66" y="666974"/>
            <a:ext cx="4351025" cy="2283824"/>
          </a:xfrm>
        </p:spPr>
        <p:txBody>
          <a:bodyPr>
            <a:normAutofit/>
          </a:bodyPr>
          <a:lstStyle/>
          <a:p>
            <a:r>
              <a:rPr lang="en-US" sz="6000" b="1" dirty="0"/>
              <a:t>Scale &amp; Proportion</a:t>
            </a:r>
          </a:p>
        </p:txBody>
      </p:sp>
      <p:sp>
        <p:nvSpPr>
          <p:cNvPr id="3" name="TextBox 2"/>
          <p:cNvSpPr txBox="1"/>
          <p:nvPr/>
        </p:nvSpPr>
        <p:spPr>
          <a:xfrm>
            <a:off x="6777318" y="666974"/>
            <a:ext cx="5099124" cy="523220"/>
          </a:xfrm>
          <a:prstGeom prst="rect">
            <a:avLst/>
          </a:prstGeom>
          <a:noFill/>
        </p:spPr>
        <p:txBody>
          <a:bodyPr wrap="square" rtlCol="0">
            <a:spAutoFit/>
          </a:bodyPr>
          <a:lstStyle/>
          <a:p>
            <a:endParaRPr lang="en-US" sz="2800" dirty="0"/>
          </a:p>
        </p:txBody>
      </p:sp>
      <p:sp>
        <p:nvSpPr>
          <p:cNvPr id="5" name="TextBox 4"/>
          <p:cNvSpPr txBox="1"/>
          <p:nvPr/>
        </p:nvSpPr>
        <p:spPr>
          <a:xfrm>
            <a:off x="8565672" y="710004"/>
            <a:ext cx="4174863" cy="1200329"/>
          </a:xfrm>
          <a:prstGeom prst="rect">
            <a:avLst/>
          </a:prstGeom>
          <a:noFill/>
        </p:spPr>
        <p:txBody>
          <a:bodyPr wrap="square" rtlCol="0">
            <a:spAutoFit/>
          </a:bodyPr>
          <a:lstStyle/>
          <a:p>
            <a:r>
              <a:rPr lang="en-US" sz="3600" dirty="0"/>
              <a:t>What is appropriate to scale here?</a:t>
            </a:r>
          </a:p>
        </p:txBody>
      </p:sp>
      <p:pic>
        <p:nvPicPr>
          <p:cNvPr id="1028" name="Picture 4" descr="http://img03.deviantart.net/a979/i/2009/160/f/f/orlando_bloom_caricature_by_borishev.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9762" y="1310168"/>
            <a:ext cx="3969038" cy="5430968"/>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flipH="1">
            <a:off x="8624454" y="2940627"/>
            <a:ext cx="3434867" cy="312766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a:t>Caricatures </a:t>
            </a:r>
            <a:r>
              <a:rPr lang="en-US" sz="2400" dirty="0"/>
              <a:t>usually blow elements out of ___________</a:t>
            </a:r>
          </a:p>
        </p:txBody>
      </p:sp>
      <p:sp>
        <p:nvSpPr>
          <p:cNvPr id="7" name="5-Point Star 6"/>
          <p:cNvSpPr/>
          <p:nvPr/>
        </p:nvSpPr>
        <p:spPr>
          <a:xfrm rot="20380672">
            <a:off x="80007" y="3818582"/>
            <a:ext cx="3424939" cy="2693009"/>
          </a:xfrm>
          <a:prstGeom prst="star5">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Hey Josh, it’s Orlando Bloom!</a:t>
            </a:r>
          </a:p>
        </p:txBody>
      </p:sp>
    </p:spTree>
    <p:extLst>
      <p:ext uri="{BB962C8B-B14F-4D97-AF65-F5344CB8AC3E}">
        <p14:creationId xmlns:p14="http://schemas.microsoft.com/office/powerpoint/2010/main" val="25539411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555" y="198870"/>
            <a:ext cx="2279073" cy="1325563"/>
          </a:xfrm>
        </p:spPr>
        <p:txBody>
          <a:bodyPr/>
          <a:lstStyle/>
          <a:p>
            <a:r>
              <a:rPr lang="en-US" b="1" dirty="0"/>
              <a:t>Texture</a:t>
            </a:r>
          </a:p>
        </p:txBody>
      </p:sp>
      <p:pic>
        <p:nvPicPr>
          <p:cNvPr id="2050" name="Picture 2" descr="http://art-educ4kids.weebly.com/uploads/8/9/6/9/8969100/9514685.jpg?5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73" y="1358340"/>
            <a:ext cx="5947063" cy="51270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317673" y="505530"/>
            <a:ext cx="5663045" cy="5970865"/>
          </a:xfrm>
          <a:prstGeom prst="rect">
            <a:avLst/>
          </a:prstGeom>
          <a:noFill/>
        </p:spPr>
        <p:txBody>
          <a:bodyPr wrap="square" rtlCol="0">
            <a:spAutoFit/>
          </a:bodyPr>
          <a:lstStyle/>
          <a:p>
            <a:r>
              <a:rPr lang="en-US" sz="2800" b="1" dirty="0">
                <a:solidFill>
                  <a:schemeClr val="accent4"/>
                </a:solidFill>
              </a:rPr>
              <a:t>Texture is the effective use of lines and dots in visual images which can be “felt” with the eyes; rough or smoothness.</a:t>
            </a:r>
          </a:p>
          <a:p>
            <a:endParaRPr lang="en-US" sz="2800" dirty="0"/>
          </a:p>
          <a:p>
            <a:r>
              <a:rPr lang="en-US" sz="2800" dirty="0"/>
              <a:t>Texture is achieved by the use of line, shading, and </a:t>
            </a:r>
            <a:r>
              <a:rPr lang="en-US" sz="2800" dirty="0" err="1"/>
              <a:t>colour</a:t>
            </a:r>
            <a:r>
              <a:rPr lang="en-US" sz="2800" dirty="0"/>
              <a:t>.</a:t>
            </a:r>
          </a:p>
          <a:p>
            <a:endParaRPr lang="en-US" sz="2800" dirty="0"/>
          </a:p>
          <a:p>
            <a:r>
              <a:rPr lang="en-US" sz="2800" dirty="0"/>
              <a:t>Here there is ACTUAL TEXTURE in the sky (created by excess paint – the canvas will not be smooth) adds depth to the painting.</a:t>
            </a:r>
          </a:p>
          <a:p>
            <a:endParaRPr lang="en-US" dirty="0"/>
          </a:p>
        </p:txBody>
      </p:sp>
    </p:spTree>
    <p:extLst>
      <p:ext uri="{BB962C8B-B14F-4D97-AF65-F5344CB8AC3E}">
        <p14:creationId xmlns:p14="http://schemas.microsoft.com/office/powerpoint/2010/main" val="24610437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102" y="626737"/>
            <a:ext cx="4351025" cy="711014"/>
          </a:xfrm>
        </p:spPr>
        <p:txBody>
          <a:bodyPr/>
          <a:lstStyle/>
          <a:p>
            <a:r>
              <a:rPr lang="en-US" b="1" dirty="0"/>
              <a:t>Texture</a:t>
            </a:r>
          </a:p>
        </p:txBody>
      </p:sp>
      <p:sp>
        <p:nvSpPr>
          <p:cNvPr id="6" name="Text Placeholder 5"/>
          <p:cNvSpPr>
            <a:spLocks noGrp="1"/>
          </p:cNvSpPr>
          <p:nvPr>
            <p:ph type="body" idx="1"/>
          </p:nvPr>
        </p:nvSpPr>
        <p:spPr>
          <a:xfrm>
            <a:off x="6895559" y="1140311"/>
            <a:ext cx="5013156" cy="5443369"/>
          </a:xfrm>
        </p:spPr>
        <p:txBody>
          <a:bodyPr>
            <a:normAutofit/>
          </a:bodyPr>
          <a:lstStyle/>
          <a:p>
            <a:r>
              <a:rPr lang="en-US" sz="2800" dirty="0">
                <a:solidFill>
                  <a:schemeClr val="tx1"/>
                </a:solidFill>
              </a:rPr>
              <a:t>What is the source of the texture in the painting? </a:t>
            </a:r>
          </a:p>
          <a:p>
            <a:endParaRPr lang="en-US" sz="2800" dirty="0">
              <a:solidFill>
                <a:schemeClr val="tx1"/>
              </a:solidFill>
            </a:endParaRPr>
          </a:p>
          <a:p>
            <a:endParaRPr lang="en-US" sz="2800" dirty="0">
              <a:solidFill>
                <a:schemeClr val="tx1"/>
              </a:solidFill>
            </a:endParaRPr>
          </a:p>
          <a:p>
            <a:r>
              <a:rPr lang="en-US" sz="2800" dirty="0">
                <a:solidFill>
                  <a:schemeClr val="tx1"/>
                </a:solidFill>
              </a:rPr>
              <a:t>Here there is VISUAL TEXTURE (created with </a:t>
            </a:r>
            <a:r>
              <a:rPr lang="en-US" sz="2800" dirty="0" err="1">
                <a:solidFill>
                  <a:schemeClr val="tx1"/>
                </a:solidFill>
              </a:rPr>
              <a:t>colour</a:t>
            </a:r>
            <a:r>
              <a:rPr lang="en-US" sz="2800" dirty="0">
                <a:solidFill>
                  <a:schemeClr val="tx1"/>
                </a:solidFill>
              </a:rPr>
              <a:t> and shading – the canvas would be smooth) adds royalty to the painting – a true sense of riches. </a:t>
            </a:r>
          </a:p>
          <a:p>
            <a:endParaRPr lang="en-US" dirty="0"/>
          </a:p>
        </p:txBody>
      </p:sp>
      <p:pic>
        <p:nvPicPr>
          <p:cNvPr id="3074" name="Picture 2" descr="https://figures.boundless.com/15721/raw/560px-jan-van-eyck-070.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9636" y="1244735"/>
            <a:ext cx="5334000" cy="570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8818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672" y="489816"/>
            <a:ext cx="5063836" cy="1325563"/>
          </a:xfrm>
        </p:spPr>
        <p:txBody>
          <a:bodyPr/>
          <a:lstStyle/>
          <a:p>
            <a:r>
              <a:rPr lang="en-US" b="1" dirty="0"/>
              <a:t>What type?</a:t>
            </a:r>
          </a:p>
        </p:txBody>
      </p:sp>
      <p:sp>
        <p:nvSpPr>
          <p:cNvPr id="4" name="TextBox 3"/>
          <p:cNvSpPr txBox="1"/>
          <p:nvPr/>
        </p:nvSpPr>
        <p:spPr>
          <a:xfrm>
            <a:off x="758537" y="2553133"/>
            <a:ext cx="5060373" cy="3046988"/>
          </a:xfrm>
          <a:prstGeom prst="rect">
            <a:avLst/>
          </a:prstGeom>
          <a:noFill/>
        </p:spPr>
        <p:txBody>
          <a:bodyPr wrap="square" rtlCol="0">
            <a:spAutoFit/>
          </a:bodyPr>
          <a:lstStyle/>
          <a:p>
            <a:r>
              <a:rPr lang="en-US" sz="3200" dirty="0"/>
              <a:t>What type of texture can be identified in this painting?  </a:t>
            </a:r>
          </a:p>
          <a:p>
            <a:endParaRPr lang="en-US" sz="3200" dirty="0"/>
          </a:p>
          <a:p>
            <a:endParaRPr lang="en-US" sz="3200" dirty="0"/>
          </a:p>
          <a:p>
            <a:r>
              <a:rPr lang="en-US" sz="3200" dirty="0"/>
              <a:t>What does the texture create in this painting?</a:t>
            </a:r>
          </a:p>
        </p:txBody>
      </p:sp>
      <p:pic>
        <p:nvPicPr>
          <p:cNvPr id="4098" name="Picture 2" descr="https://s-media-cache-ak0.pinimg.com/236x/5f/e9/41/5fe94130394c21518f316c6a90c895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8491" y="567604"/>
            <a:ext cx="3959225" cy="5938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495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913" y="365125"/>
            <a:ext cx="4597757" cy="1325563"/>
          </a:xfrm>
        </p:spPr>
        <p:txBody>
          <a:bodyPr>
            <a:normAutofit fontScale="90000"/>
          </a:bodyPr>
          <a:lstStyle/>
          <a:p>
            <a:r>
              <a:rPr lang="en-US" sz="8000" b="1" dirty="0"/>
              <a:t>What Is …</a:t>
            </a:r>
          </a:p>
        </p:txBody>
      </p:sp>
      <p:sp>
        <p:nvSpPr>
          <p:cNvPr id="3" name="TextBox 2"/>
          <p:cNvSpPr txBox="1"/>
          <p:nvPr/>
        </p:nvSpPr>
        <p:spPr>
          <a:xfrm>
            <a:off x="148107" y="2487016"/>
            <a:ext cx="5074276" cy="646331"/>
          </a:xfrm>
          <a:prstGeom prst="rect">
            <a:avLst/>
          </a:prstGeom>
          <a:noFill/>
        </p:spPr>
        <p:txBody>
          <a:bodyPr wrap="square" rtlCol="0">
            <a:spAutoFit/>
          </a:bodyPr>
          <a:lstStyle/>
          <a:p>
            <a:r>
              <a:rPr lang="en-US" sz="3600" dirty="0"/>
              <a:t>The Focal Point?</a:t>
            </a:r>
          </a:p>
        </p:txBody>
      </p:sp>
      <p:pic>
        <p:nvPicPr>
          <p:cNvPr id="3074" name="Picture 2" descr="http://cdn.digital-photo-secrets.com/images/twofocalpoints_boys-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1219" y="1466128"/>
            <a:ext cx="5855854" cy="3885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4159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155" y="572943"/>
            <a:ext cx="5063836" cy="1325563"/>
          </a:xfrm>
        </p:spPr>
        <p:txBody>
          <a:bodyPr/>
          <a:lstStyle/>
          <a:p>
            <a:r>
              <a:rPr lang="en-US" b="1" dirty="0"/>
              <a:t>What type?</a:t>
            </a:r>
          </a:p>
        </p:txBody>
      </p:sp>
      <p:sp>
        <p:nvSpPr>
          <p:cNvPr id="4" name="TextBox 3"/>
          <p:cNvSpPr txBox="1"/>
          <p:nvPr/>
        </p:nvSpPr>
        <p:spPr>
          <a:xfrm>
            <a:off x="758537" y="2553133"/>
            <a:ext cx="5060373" cy="3046988"/>
          </a:xfrm>
          <a:prstGeom prst="rect">
            <a:avLst/>
          </a:prstGeom>
          <a:noFill/>
        </p:spPr>
        <p:txBody>
          <a:bodyPr wrap="square" rtlCol="0">
            <a:spAutoFit/>
          </a:bodyPr>
          <a:lstStyle/>
          <a:p>
            <a:r>
              <a:rPr lang="en-US" sz="3200" dirty="0"/>
              <a:t>What type of texture can be identified in this painting?  </a:t>
            </a:r>
          </a:p>
          <a:p>
            <a:endParaRPr lang="en-US" sz="3200" dirty="0"/>
          </a:p>
          <a:p>
            <a:endParaRPr lang="en-US" sz="3200" dirty="0"/>
          </a:p>
          <a:p>
            <a:r>
              <a:rPr lang="en-US" sz="3200" dirty="0"/>
              <a:t>What does the texture create in this painting?</a:t>
            </a:r>
          </a:p>
        </p:txBody>
      </p:sp>
      <p:pic>
        <p:nvPicPr>
          <p:cNvPr id="5122" name="Picture 2" descr="https://s-media-cache-ak0.pinimg.com/736x/2f/5e/81/2f5e81042fb44550b7b7467154c18df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8228" y="720830"/>
            <a:ext cx="5008707" cy="5723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8195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a:t>Form/ Genre</a:t>
            </a:r>
          </a:p>
        </p:txBody>
      </p:sp>
      <p:sp>
        <p:nvSpPr>
          <p:cNvPr id="3" name="TextBox 2"/>
          <p:cNvSpPr txBox="1"/>
          <p:nvPr/>
        </p:nvSpPr>
        <p:spPr>
          <a:xfrm>
            <a:off x="337073" y="2872390"/>
            <a:ext cx="11854927" cy="3293209"/>
          </a:xfrm>
          <a:prstGeom prst="rect">
            <a:avLst/>
          </a:prstGeom>
          <a:noFill/>
        </p:spPr>
        <p:txBody>
          <a:bodyPr wrap="square" rtlCol="0">
            <a:spAutoFit/>
          </a:bodyPr>
          <a:lstStyle/>
          <a:p>
            <a:r>
              <a:rPr lang="en-US" sz="3600" dirty="0"/>
              <a:t>Form/ Genre is the category that a piece of artwork falls into.</a:t>
            </a:r>
          </a:p>
          <a:p>
            <a:endParaRPr lang="en-US" sz="3600" dirty="0"/>
          </a:p>
          <a:p>
            <a:r>
              <a:rPr lang="en-US" sz="3600" dirty="0"/>
              <a:t>There are 100s of categories, but for the purpose of right now, you will need to know:</a:t>
            </a:r>
          </a:p>
          <a:p>
            <a:endParaRPr lang="en-US" sz="2800" dirty="0"/>
          </a:p>
        </p:txBody>
      </p:sp>
    </p:spTree>
    <p:extLst>
      <p:ext uri="{BB962C8B-B14F-4D97-AF65-F5344CB8AC3E}">
        <p14:creationId xmlns:p14="http://schemas.microsoft.com/office/powerpoint/2010/main" val="12980516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565" y="796891"/>
            <a:ext cx="4351025" cy="2283824"/>
          </a:xfrm>
        </p:spPr>
        <p:txBody>
          <a:bodyPr>
            <a:normAutofit/>
          </a:bodyPr>
          <a:lstStyle/>
          <a:p>
            <a:r>
              <a:rPr lang="en-US" sz="6000" b="1" dirty="0"/>
              <a:t>Form/ Genre</a:t>
            </a:r>
          </a:p>
        </p:txBody>
      </p:sp>
      <p:sp>
        <p:nvSpPr>
          <p:cNvPr id="5" name="Text Placeholder 4"/>
          <p:cNvSpPr>
            <a:spLocks noGrp="1"/>
          </p:cNvSpPr>
          <p:nvPr>
            <p:ph type="body" idx="1"/>
          </p:nvPr>
        </p:nvSpPr>
        <p:spPr/>
        <p:txBody>
          <a:bodyPr/>
          <a:lstStyle/>
          <a:p>
            <a:endParaRPr lang="en-US"/>
          </a:p>
        </p:txBody>
      </p:sp>
      <p:pic>
        <p:nvPicPr>
          <p:cNvPr id="7172" name="Picture 4" descr="http://www.shapecollage.com/collages/collage-app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2456" y="0"/>
            <a:ext cx="6309769" cy="76603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0280" y="4407470"/>
            <a:ext cx="3593055" cy="1107996"/>
          </a:xfrm>
          <a:prstGeom prst="rect">
            <a:avLst/>
          </a:prstGeom>
          <a:noFill/>
        </p:spPr>
        <p:txBody>
          <a:bodyPr wrap="square" rtlCol="0">
            <a:spAutoFit/>
          </a:bodyPr>
          <a:lstStyle/>
          <a:p>
            <a:r>
              <a:rPr lang="en-US" sz="6600" dirty="0"/>
              <a:t>Collage</a:t>
            </a:r>
          </a:p>
        </p:txBody>
      </p:sp>
    </p:spTree>
    <p:extLst>
      <p:ext uri="{BB962C8B-B14F-4D97-AF65-F5344CB8AC3E}">
        <p14:creationId xmlns:p14="http://schemas.microsoft.com/office/powerpoint/2010/main" val="27976119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dirty="0"/>
              <a:t>Form/ Genre</a:t>
            </a:r>
          </a:p>
        </p:txBody>
      </p:sp>
      <p:sp>
        <p:nvSpPr>
          <p:cNvPr id="3" name="Content Placeholder 2"/>
          <p:cNvSpPr>
            <a:spLocks noGrp="1"/>
          </p:cNvSpPr>
          <p:nvPr>
            <p:ph idx="1"/>
          </p:nvPr>
        </p:nvSpPr>
        <p:spPr/>
        <p:txBody>
          <a:bodyPr/>
          <a:lstStyle/>
          <a:p>
            <a:endParaRPr lang="en-US"/>
          </a:p>
        </p:txBody>
      </p:sp>
      <p:sp>
        <p:nvSpPr>
          <p:cNvPr id="5" name="Text Placeholder 4"/>
          <p:cNvSpPr>
            <a:spLocks noGrp="1"/>
          </p:cNvSpPr>
          <p:nvPr>
            <p:ph type="body" sz="half" idx="2"/>
          </p:nvPr>
        </p:nvSpPr>
        <p:spPr/>
        <p:txBody>
          <a:bodyPr/>
          <a:lstStyle/>
          <a:p>
            <a:endParaRPr lang="en-US"/>
          </a:p>
        </p:txBody>
      </p:sp>
      <p:sp>
        <p:nvSpPr>
          <p:cNvPr id="4" name="TextBox 3"/>
          <p:cNvSpPr txBox="1"/>
          <p:nvPr/>
        </p:nvSpPr>
        <p:spPr>
          <a:xfrm>
            <a:off x="755005" y="3270448"/>
            <a:ext cx="3593055" cy="2123658"/>
          </a:xfrm>
          <a:prstGeom prst="rect">
            <a:avLst/>
          </a:prstGeom>
          <a:noFill/>
        </p:spPr>
        <p:txBody>
          <a:bodyPr wrap="square" rtlCol="0">
            <a:spAutoFit/>
          </a:bodyPr>
          <a:lstStyle/>
          <a:p>
            <a:r>
              <a:rPr lang="en-US" sz="6600" dirty="0"/>
              <a:t>Drawing / Sketch</a:t>
            </a:r>
          </a:p>
        </p:txBody>
      </p:sp>
      <p:pic>
        <p:nvPicPr>
          <p:cNvPr id="8194" name="Picture 2" descr="https://s-media-cache-ak0.pinimg.com/236x/2e/53/89/2e5389910f88bb83246f85b5362cb2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8643" y="402104"/>
            <a:ext cx="4674608" cy="617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253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6126" y="1253064"/>
            <a:ext cx="4351025" cy="2283824"/>
          </a:xfrm>
        </p:spPr>
        <p:txBody>
          <a:bodyPr>
            <a:normAutofit/>
          </a:bodyPr>
          <a:lstStyle/>
          <a:p>
            <a:r>
              <a:rPr lang="en-US" sz="6000" b="1" dirty="0"/>
              <a:t>Form/ Genre</a:t>
            </a:r>
          </a:p>
        </p:txBody>
      </p:sp>
      <p:sp>
        <p:nvSpPr>
          <p:cNvPr id="6" name="Text Placeholder 5"/>
          <p:cNvSpPr>
            <a:spLocks noGrp="1"/>
          </p:cNvSpPr>
          <p:nvPr>
            <p:ph type="body" idx="1"/>
          </p:nvPr>
        </p:nvSpPr>
        <p:spPr/>
        <p:txBody>
          <a:bodyPr/>
          <a:lstStyle/>
          <a:p>
            <a:endParaRPr lang="en-US"/>
          </a:p>
        </p:txBody>
      </p:sp>
      <p:sp>
        <p:nvSpPr>
          <p:cNvPr id="4" name="TextBox 3"/>
          <p:cNvSpPr txBox="1"/>
          <p:nvPr/>
        </p:nvSpPr>
        <p:spPr>
          <a:xfrm>
            <a:off x="914759" y="4407470"/>
            <a:ext cx="3593055" cy="1107996"/>
          </a:xfrm>
          <a:prstGeom prst="rect">
            <a:avLst/>
          </a:prstGeom>
          <a:noFill/>
        </p:spPr>
        <p:txBody>
          <a:bodyPr wrap="square" rtlCol="0">
            <a:spAutoFit/>
          </a:bodyPr>
          <a:lstStyle/>
          <a:p>
            <a:r>
              <a:rPr lang="en-US" sz="6600" dirty="0"/>
              <a:t>Graffiti</a:t>
            </a:r>
          </a:p>
        </p:txBody>
      </p:sp>
      <p:pic>
        <p:nvPicPr>
          <p:cNvPr id="5" name="Picture 4"/>
          <p:cNvPicPr>
            <a:picLocks noChangeAspect="1"/>
          </p:cNvPicPr>
          <p:nvPr/>
        </p:nvPicPr>
        <p:blipFill>
          <a:blip r:embed="rId2" cstate="print"/>
          <a:stretch>
            <a:fillRect/>
          </a:stretch>
        </p:blipFill>
        <p:spPr>
          <a:xfrm>
            <a:off x="5746174" y="664750"/>
            <a:ext cx="4291444" cy="5744277"/>
          </a:xfrm>
          <a:prstGeom prst="rect">
            <a:avLst/>
          </a:prstGeom>
        </p:spPr>
      </p:pic>
    </p:spTree>
    <p:extLst>
      <p:ext uri="{BB962C8B-B14F-4D97-AF65-F5344CB8AC3E}">
        <p14:creationId xmlns:p14="http://schemas.microsoft.com/office/powerpoint/2010/main" val="11681446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893" y="1461909"/>
            <a:ext cx="4351025" cy="2283824"/>
          </a:xfrm>
        </p:spPr>
        <p:txBody>
          <a:bodyPr>
            <a:normAutofit/>
          </a:bodyPr>
          <a:lstStyle/>
          <a:p>
            <a:r>
              <a:rPr lang="en-US" sz="6000" b="1" dirty="0"/>
              <a:t>Form/ Genre</a:t>
            </a:r>
          </a:p>
        </p:txBody>
      </p:sp>
      <p:sp>
        <p:nvSpPr>
          <p:cNvPr id="3" name="Text Placeholder 2"/>
          <p:cNvSpPr>
            <a:spLocks noGrp="1"/>
          </p:cNvSpPr>
          <p:nvPr>
            <p:ph type="body" idx="1"/>
          </p:nvPr>
        </p:nvSpPr>
        <p:spPr/>
        <p:txBody>
          <a:bodyPr/>
          <a:lstStyle/>
          <a:p>
            <a:endParaRPr lang="en-US"/>
          </a:p>
        </p:txBody>
      </p:sp>
      <p:sp>
        <p:nvSpPr>
          <p:cNvPr id="4" name="TextBox 3"/>
          <p:cNvSpPr txBox="1"/>
          <p:nvPr/>
        </p:nvSpPr>
        <p:spPr>
          <a:xfrm>
            <a:off x="961708" y="4558920"/>
            <a:ext cx="4046710" cy="1107996"/>
          </a:xfrm>
          <a:prstGeom prst="rect">
            <a:avLst/>
          </a:prstGeom>
          <a:noFill/>
        </p:spPr>
        <p:txBody>
          <a:bodyPr wrap="square" rtlCol="0">
            <a:spAutoFit/>
          </a:bodyPr>
          <a:lstStyle/>
          <a:p>
            <a:r>
              <a:rPr lang="en-US" sz="6600" dirty="0"/>
              <a:t>Cartoons</a:t>
            </a:r>
          </a:p>
        </p:txBody>
      </p:sp>
      <p:pic>
        <p:nvPicPr>
          <p:cNvPr id="10242" name="Picture 2" descr="http://i.dailymail.co.uk/i/pix/2013/11/11/article-2500617-007F32C500000258-970_306x4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1418" y="732849"/>
            <a:ext cx="4192443" cy="5795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413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1774" y="1734769"/>
            <a:ext cx="4351025" cy="2283824"/>
          </a:xfrm>
        </p:spPr>
        <p:txBody>
          <a:bodyPr>
            <a:normAutofit/>
          </a:bodyPr>
          <a:lstStyle/>
          <a:p>
            <a:r>
              <a:rPr lang="en-US" sz="6000" b="1" dirty="0"/>
              <a:t>Form/ Genre</a:t>
            </a:r>
          </a:p>
        </p:txBody>
      </p:sp>
      <p:sp>
        <p:nvSpPr>
          <p:cNvPr id="5" name="Text Placeholder 4"/>
          <p:cNvSpPr>
            <a:spLocks noGrp="1"/>
          </p:cNvSpPr>
          <p:nvPr>
            <p:ph type="body" idx="1"/>
          </p:nvPr>
        </p:nvSpPr>
        <p:spPr/>
        <p:txBody>
          <a:bodyPr/>
          <a:lstStyle/>
          <a:p>
            <a:endParaRPr lang="en-US"/>
          </a:p>
        </p:txBody>
      </p:sp>
      <p:sp>
        <p:nvSpPr>
          <p:cNvPr id="4" name="TextBox 3"/>
          <p:cNvSpPr txBox="1"/>
          <p:nvPr/>
        </p:nvSpPr>
        <p:spPr>
          <a:xfrm>
            <a:off x="788726" y="4018593"/>
            <a:ext cx="4774073" cy="1107996"/>
          </a:xfrm>
          <a:prstGeom prst="rect">
            <a:avLst/>
          </a:prstGeom>
          <a:noFill/>
        </p:spPr>
        <p:txBody>
          <a:bodyPr wrap="square" rtlCol="0">
            <a:spAutoFit/>
          </a:bodyPr>
          <a:lstStyle/>
          <a:p>
            <a:r>
              <a:rPr lang="en-US" sz="6600" dirty="0"/>
              <a:t>Caricature</a:t>
            </a:r>
          </a:p>
        </p:txBody>
      </p:sp>
      <p:pic>
        <p:nvPicPr>
          <p:cNvPr id="11268" name="Picture 4" descr="http://img13.deviantart.net/a855/i/2012/288/9/b/jason_statham_caricature_by_sigmak-d5hxepq.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7448" y="314180"/>
            <a:ext cx="4641007" cy="6543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60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9032" y="1017924"/>
            <a:ext cx="3865134" cy="1735667"/>
          </a:xfrm>
        </p:spPr>
        <p:txBody>
          <a:bodyPr>
            <a:normAutofit fontScale="90000"/>
          </a:bodyPr>
          <a:lstStyle/>
          <a:p>
            <a:r>
              <a:rPr lang="en-US" sz="6000" b="1" dirty="0"/>
              <a:t>Form/ Genre</a:t>
            </a:r>
          </a:p>
        </p:txBody>
      </p:sp>
      <p:sp>
        <p:nvSpPr>
          <p:cNvPr id="3" name="Picture Placeholder 2"/>
          <p:cNvSpPr>
            <a:spLocks noGrp="1"/>
          </p:cNvSpPr>
          <p:nvPr>
            <p:ph type="pic" idx="1"/>
          </p:nvPr>
        </p:nvSpPr>
        <p:spPr/>
      </p:sp>
      <p:sp>
        <p:nvSpPr>
          <p:cNvPr id="5" name="Text Placeholder 4"/>
          <p:cNvSpPr>
            <a:spLocks noGrp="1"/>
          </p:cNvSpPr>
          <p:nvPr>
            <p:ph type="body" sz="half" idx="2"/>
          </p:nvPr>
        </p:nvSpPr>
        <p:spPr/>
        <p:txBody>
          <a:bodyPr/>
          <a:lstStyle/>
          <a:p>
            <a:endParaRPr lang="en-US"/>
          </a:p>
        </p:txBody>
      </p:sp>
      <p:sp>
        <p:nvSpPr>
          <p:cNvPr id="4" name="TextBox 3"/>
          <p:cNvSpPr txBox="1"/>
          <p:nvPr/>
        </p:nvSpPr>
        <p:spPr>
          <a:xfrm>
            <a:off x="1027071" y="3429000"/>
            <a:ext cx="4109055" cy="2123658"/>
          </a:xfrm>
          <a:prstGeom prst="rect">
            <a:avLst/>
          </a:prstGeom>
          <a:noFill/>
        </p:spPr>
        <p:txBody>
          <a:bodyPr wrap="square" rtlCol="0">
            <a:spAutoFit/>
          </a:bodyPr>
          <a:lstStyle/>
          <a:p>
            <a:r>
              <a:rPr lang="en-US" sz="6600" dirty="0"/>
              <a:t>Word / Text</a:t>
            </a:r>
          </a:p>
        </p:txBody>
      </p:sp>
      <p:pic>
        <p:nvPicPr>
          <p:cNvPr id="12290" name="Picture 2" descr="http://img.izismile.com/img/img2/20091201/bonus/5/text_art_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5782" y="1143000"/>
            <a:ext cx="5169189" cy="5169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0078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426" y="1326826"/>
            <a:ext cx="4351025" cy="2283824"/>
          </a:xfrm>
        </p:spPr>
        <p:txBody>
          <a:bodyPr>
            <a:normAutofit/>
          </a:bodyPr>
          <a:lstStyle/>
          <a:p>
            <a:r>
              <a:rPr lang="en-US" sz="6000" b="1" dirty="0"/>
              <a:t>Form/ Genre</a:t>
            </a:r>
          </a:p>
        </p:txBody>
      </p:sp>
      <p:sp>
        <p:nvSpPr>
          <p:cNvPr id="3" name="Text Placeholder 2"/>
          <p:cNvSpPr>
            <a:spLocks noGrp="1"/>
          </p:cNvSpPr>
          <p:nvPr>
            <p:ph type="body" idx="1"/>
          </p:nvPr>
        </p:nvSpPr>
        <p:spPr/>
        <p:txBody>
          <a:bodyPr/>
          <a:lstStyle/>
          <a:p>
            <a:endParaRPr lang="en-US"/>
          </a:p>
        </p:txBody>
      </p:sp>
      <p:sp>
        <p:nvSpPr>
          <p:cNvPr id="4" name="TextBox 3"/>
          <p:cNvSpPr txBox="1"/>
          <p:nvPr/>
        </p:nvSpPr>
        <p:spPr>
          <a:xfrm>
            <a:off x="1013663" y="4101720"/>
            <a:ext cx="4109055" cy="1107996"/>
          </a:xfrm>
          <a:prstGeom prst="rect">
            <a:avLst/>
          </a:prstGeom>
          <a:noFill/>
        </p:spPr>
        <p:txBody>
          <a:bodyPr wrap="square" rtlCol="0">
            <a:spAutoFit/>
          </a:bodyPr>
          <a:lstStyle/>
          <a:p>
            <a:r>
              <a:rPr lang="en-US" sz="6600" dirty="0"/>
              <a:t>Painting</a:t>
            </a:r>
          </a:p>
        </p:txBody>
      </p:sp>
      <p:pic>
        <p:nvPicPr>
          <p:cNvPr id="13314" name="Picture 2" descr="https://encrypted-tbn2.gstatic.com/images?q=tbn:ANd9GcRkMYKfjXRfFWVdNEK45W9SrbtO1KdbxSIZPXH9jHyELtMaOw5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2464" y="727677"/>
            <a:ext cx="4380329" cy="5765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4168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190" y="0"/>
            <a:ext cx="4351025" cy="2283824"/>
          </a:xfrm>
        </p:spPr>
        <p:txBody>
          <a:bodyPr/>
          <a:lstStyle/>
          <a:p>
            <a:r>
              <a:rPr lang="en-US" sz="4800" b="1" dirty="0"/>
              <a:t>Form/ Genre</a:t>
            </a:r>
          </a:p>
        </p:txBody>
      </p:sp>
      <p:sp>
        <p:nvSpPr>
          <p:cNvPr id="6" name="Text Placeholder 5"/>
          <p:cNvSpPr>
            <a:spLocks noGrp="1"/>
          </p:cNvSpPr>
          <p:nvPr>
            <p:ph type="body" idx="1"/>
          </p:nvPr>
        </p:nvSpPr>
        <p:spPr/>
        <p:txBody>
          <a:bodyPr/>
          <a:lstStyle/>
          <a:p>
            <a:endParaRPr lang="en-US"/>
          </a:p>
        </p:txBody>
      </p:sp>
      <p:sp>
        <p:nvSpPr>
          <p:cNvPr id="4" name="TextBox 3"/>
          <p:cNvSpPr txBox="1"/>
          <p:nvPr/>
        </p:nvSpPr>
        <p:spPr>
          <a:xfrm>
            <a:off x="868190" y="4407470"/>
            <a:ext cx="4109055" cy="1107996"/>
          </a:xfrm>
          <a:prstGeom prst="rect">
            <a:avLst/>
          </a:prstGeom>
          <a:noFill/>
        </p:spPr>
        <p:txBody>
          <a:bodyPr wrap="square" rtlCol="0">
            <a:spAutoFit/>
          </a:bodyPr>
          <a:lstStyle/>
          <a:p>
            <a:r>
              <a:rPr lang="en-US" sz="6600" dirty="0"/>
              <a:t>Mosaic</a:t>
            </a:r>
          </a:p>
        </p:txBody>
      </p:sp>
      <p:pic>
        <p:nvPicPr>
          <p:cNvPr id="14340" name="Picture 4" descr="https://encrypted-tbn2.gstatic.com/images?q=tbn:ANd9GcRheFlQougDdaPswUmFGITgDzDYD1MztMWV9u2XtzHtcAE_ZU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6527" y="1663554"/>
            <a:ext cx="7228109" cy="4809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673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913" y="365125"/>
            <a:ext cx="4597757" cy="1325563"/>
          </a:xfrm>
        </p:spPr>
        <p:txBody>
          <a:bodyPr>
            <a:normAutofit fontScale="90000"/>
          </a:bodyPr>
          <a:lstStyle/>
          <a:p>
            <a:r>
              <a:rPr lang="en-US" sz="8000" b="1" dirty="0"/>
              <a:t>What Is …</a:t>
            </a:r>
          </a:p>
        </p:txBody>
      </p:sp>
      <p:sp>
        <p:nvSpPr>
          <p:cNvPr id="3" name="TextBox 2"/>
          <p:cNvSpPr txBox="1"/>
          <p:nvPr/>
        </p:nvSpPr>
        <p:spPr>
          <a:xfrm>
            <a:off x="148107" y="2487016"/>
            <a:ext cx="5074276" cy="646331"/>
          </a:xfrm>
          <a:prstGeom prst="rect">
            <a:avLst/>
          </a:prstGeom>
          <a:noFill/>
        </p:spPr>
        <p:txBody>
          <a:bodyPr wrap="square" rtlCol="0">
            <a:spAutoFit/>
          </a:bodyPr>
          <a:lstStyle/>
          <a:p>
            <a:r>
              <a:rPr lang="en-US" sz="3600" dirty="0"/>
              <a:t>The Focal Point?</a:t>
            </a:r>
          </a:p>
        </p:txBody>
      </p:sp>
      <p:pic>
        <p:nvPicPr>
          <p:cNvPr id="5122" name="Picture 2" descr="http://40.media.tumblr.com/01ede1ded47c55de206957c2566cb69c/tumblr_mifx0c1VSS1s3udolo1_5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3034" y="1589809"/>
            <a:ext cx="6549058" cy="4366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9745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105" y="633692"/>
            <a:ext cx="4351025" cy="2283824"/>
          </a:xfrm>
        </p:spPr>
        <p:txBody>
          <a:bodyPr>
            <a:normAutofit/>
          </a:bodyPr>
          <a:lstStyle/>
          <a:p>
            <a:r>
              <a:rPr lang="en-US" sz="6000" b="1" dirty="0"/>
              <a:t>Form/ Genre</a:t>
            </a:r>
          </a:p>
        </p:txBody>
      </p:sp>
      <p:sp>
        <p:nvSpPr>
          <p:cNvPr id="6" name="Text Placeholder 5"/>
          <p:cNvSpPr>
            <a:spLocks noGrp="1"/>
          </p:cNvSpPr>
          <p:nvPr>
            <p:ph type="body" idx="1"/>
          </p:nvPr>
        </p:nvSpPr>
        <p:spPr/>
        <p:txBody>
          <a:bodyPr/>
          <a:lstStyle/>
          <a:p>
            <a:endParaRPr lang="en-US"/>
          </a:p>
        </p:txBody>
      </p:sp>
      <p:sp>
        <p:nvSpPr>
          <p:cNvPr id="4" name="TextBox 3"/>
          <p:cNvSpPr txBox="1"/>
          <p:nvPr/>
        </p:nvSpPr>
        <p:spPr>
          <a:xfrm>
            <a:off x="756766" y="4657745"/>
            <a:ext cx="5597624" cy="1107996"/>
          </a:xfrm>
          <a:prstGeom prst="rect">
            <a:avLst/>
          </a:prstGeom>
          <a:noFill/>
        </p:spPr>
        <p:txBody>
          <a:bodyPr wrap="square" rtlCol="0">
            <a:spAutoFit/>
          </a:bodyPr>
          <a:lstStyle/>
          <a:p>
            <a:r>
              <a:rPr lang="en-US" sz="6600" dirty="0"/>
              <a:t>Photography</a:t>
            </a:r>
          </a:p>
        </p:txBody>
      </p:sp>
      <p:pic>
        <p:nvPicPr>
          <p:cNvPr id="5" name="Picture 4"/>
          <p:cNvPicPr>
            <a:picLocks noChangeAspect="1"/>
          </p:cNvPicPr>
          <p:nvPr/>
        </p:nvPicPr>
        <p:blipFill>
          <a:blip r:embed="rId2" cstate="print"/>
          <a:stretch>
            <a:fillRect/>
          </a:stretch>
        </p:blipFill>
        <p:spPr>
          <a:xfrm>
            <a:off x="4808668" y="621924"/>
            <a:ext cx="6659689" cy="4024053"/>
          </a:xfrm>
          <a:prstGeom prst="rect">
            <a:avLst/>
          </a:prstGeom>
        </p:spPr>
      </p:pic>
    </p:spTree>
    <p:extLst>
      <p:ext uri="{BB962C8B-B14F-4D97-AF65-F5344CB8AC3E}">
        <p14:creationId xmlns:p14="http://schemas.microsoft.com/office/powerpoint/2010/main" val="24309874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893" y="559141"/>
            <a:ext cx="4351025" cy="2283824"/>
          </a:xfrm>
        </p:spPr>
        <p:txBody>
          <a:bodyPr>
            <a:normAutofit/>
          </a:bodyPr>
          <a:lstStyle/>
          <a:p>
            <a:r>
              <a:rPr lang="en-US" sz="6000" b="1" dirty="0"/>
              <a:t>Form/ Genre</a:t>
            </a:r>
          </a:p>
        </p:txBody>
      </p:sp>
      <p:sp>
        <p:nvSpPr>
          <p:cNvPr id="7" name="Text Placeholder 6"/>
          <p:cNvSpPr>
            <a:spLocks noGrp="1"/>
          </p:cNvSpPr>
          <p:nvPr>
            <p:ph type="body" idx="1"/>
          </p:nvPr>
        </p:nvSpPr>
        <p:spPr/>
        <p:txBody>
          <a:bodyPr/>
          <a:lstStyle/>
          <a:p>
            <a:endParaRPr lang="en-US"/>
          </a:p>
        </p:txBody>
      </p:sp>
      <p:sp>
        <p:nvSpPr>
          <p:cNvPr id="4" name="TextBox 3"/>
          <p:cNvSpPr txBox="1"/>
          <p:nvPr/>
        </p:nvSpPr>
        <p:spPr>
          <a:xfrm>
            <a:off x="727520" y="4775965"/>
            <a:ext cx="4659773" cy="1107996"/>
          </a:xfrm>
          <a:prstGeom prst="rect">
            <a:avLst/>
          </a:prstGeom>
          <a:noFill/>
        </p:spPr>
        <p:txBody>
          <a:bodyPr wrap="square" rtlCol="0">
            <a:spAutoFit/>
          </a:bodyPr>
          <a:lstStyle/>
          <a:p>
            <a:r>
              <a:rPr lang="en-US" sz="6600" dirty="0"/>
              <a:t>Sculpture</a:t>
            </a:r>
          </a:p>
        </p:txBody>
      </p:sp>
      <p:pic>
        <p:nvPicPr>
          <p:cNvPr id="6" name="Picture 5"/>
          <p:cNvPicPr>
            <a:picLocks noChangeAspect="1"/>
          </p:cNvPicPr>
          <p:nvPr/>
        </p:nvPicPr>
        <p:blipFill>
          <a:blip r:embed="rId2" cstate="print"/>
          <a:stretch>
            <a:fillRect/>
          </a:stretch>
        </p:blipFill>
        <p:spPr>
          <a:xfrm>
            <a:off x="5311989" y="1937722"/>
            <a:ext cx="6389641" cy="4368428"/>
          </a:xfrm>
          <a:prstGeom prst="rect">
            <a:avLst/>
          </a:prstGeom>
        </p:spPr>
      </p:pic>
    </p:spTree>
    <p:extLst>
      <p:ext uri="{BB962C8B-B14F-4D97-AF65-F5344CB8AC3E}">
        <p14:creationId xmlns:p14="http://schemas.microsoft.com/office/powerpoint/2010/main" val="1860003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913" y="365125"/>
            <a:ext cx="4597757" cy="1325563"/>
          </a:xfrm>
        </p:spPr>
        <p:txBody>
          <a:bodyPr>
            <a:normAutofit fontScale="90000"/>
          </a:bodyPr>
          <a:lstStyle/>
          <a:p>
            <a:r>
              <a:rPr lang="en-US" sz="8000" b="1" dirty="0"/>
              <a:t>What Is …</a:t>
            </a:r>
          </a:p>
        </p:txBody>
      </p:sp>
      <p:sp>
        <p:nvSpPr>
          <p:cNvPr id="3" name="TextBox 2"/>
          <p:cNvSpPr txBox="1"/>
          <p:nvPr/>
        </p:nvSpPr>
        <p:spPr>
          <a:xfrm>
            <a:off x="64394" y="2455844"/>
            <a:ext cx="5074276" cy="584775"/>
          </a:xfrm>
          <a:prstGeom prst="rect">
            <a:avLst/>
          </a:prstGeom>
          <a:noFill/>
        </p:spPr>
        <p:txBody>
          <a:bodyPr wrap="square" rtlCol="0">
            <a:spAutoFit/>
          </a:bodyPr>
          <a:lstStyle/>
          <a:p>
            <a:r>
              <a:rPr lang="en-US" sz="3200" dirty="0"/>
              <a:t>The Focal Point?</a:t>
            </a:r>
          </a:p>
        </p:txBody>
      </p:sp>
      <p:pic>
        <p:nvPicPr>
          <p:cNvPr id="7170" name="Picture 2" descr="https://mayhemandmuse.com/wp-content/uploads/2012/05/lion-leaopard-aardvark-humming-bird-bee-digital-art-design-photoshop-painting-animal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5018" y="2226686"/>
            <a:ext cx="8572500" cy="4238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024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117" y="135650"/>
            <a:ext cx="11308333" cy="1943100"/>
          </a:xfrm>
        </p:spPr>
        <p:txBody>
          <a:bodyPr>
            <a:noAutofit/>
          </a:bodyPr>
          <a:lstStyle/>
          <a:p>
            <a:r>
              <a:rPr lang="en-US" sz="6000" b="1" dirty="0"/>
              <a:t>FOREGROUND/ BACKGROUND</a:t>
            </a:r>
          </a:p>
        </p:txBody>
      </p:sp>
      <p:pic>
        <p:nvPicPr>
          <p:cNvPr id="3" name="Picture 2"/>
          <p:cNvPicPr>
            <a:picLocks noChangeAspect="1"/>
          </p:cNvPicPr>
          <p:nvPr/>
        </p:nvPicPr>
        <p:blipFill>
          <a:blip r:embed="rId2" cstate="print"/>
          <a:stretch>
            <a:fillRect/>
          </a:stretch>
        </p:blipFill>
        <p:spPr>
          <a:xfrm>
            <a:off x="547117" y="1450775"/>
            <a:ext cx="4438650" cy="5653826"/>
          </a:xfrm>
          <a:prstGeom prst="rect">
            <a:avLst/>
          </a:prstGeom>
        </p:spPr>
      </p:pic>
      <p:sp>
        <p:nvSpPr>
          <p:cNvPr id="4" name="TextBox 3"/>
          <p:cNvSpPr txBox="1"/>
          <p:nvPr/>
        </p:nvSpPr>
        <p:spPr>
          <a:xfrm>
            <a:off x="5238750" y="2214400"/>
            <a:ext cx="6616700" cy="2246769"/>
          </a:xfrm>
          <a:prstGeom prst="rect">
            <a:avLst/>
          </a:prstGeom>
          <a:noFill/>
        </p:spPr>
        <p:txBody>
          <a:bodyPr wrap="square" rtlCol="0">
            <a:spAutoFit/>
          </a:bodyPr>
          <a:lstStyle/>
          <a:p>
            <a:r>
              <a:rPr lang="en-US" sz="2800" dirty="0"/>
              <a:t>Foreground – the part of the visual that is nearest the viewer.</a:t>
            </a:r>
          </a:p>
          <a:p>
            <a:endParaRPr lang="en-US" sz="2800" dirty="0"/>
          </a:p>
          <a:p>
            <a:r>
              <a:rPr lang="en-US" sz="2800" dirty="0"/>
              <a:t>Background – the part of the visual that is furthest away from the viewer.</a:t>
            </a:r>
          </a:p>
        </p:txBody>
      </p:sp>
      <p:sp>
        <p:nvSpPr>
          <p:cNvPr id="6" name="TextBox 5"/>
          <p:cNvSpPr txBox="1"/>
          <p:nvPr/>
        </p:nvSpPr>
        <p:spPr>
          <a:xfrm>
            <a:off x="5238750" y="4732470"/>
            <a:ext cx="6616700" cy="1384995"/>
          </a:xfrm>
          <a:prstGeom prst="rect">
            <a:avLst/>
          </a:prstGeom>
          <a:noFill/>
        </p:spPr>
        <p:txBody>
          <a:bodyPr wrap="square" rtlCol="0">
            <a:spAutoFit/>
          </a:bodyPr>
          <a:lstStyle/>
          <a:p>
            <a:r>
              <a:rPr lang="en-US" sz="2800" dirty="0"/>
              <a:t>Here the German Sheppard is in the foreground of this visual, while the garden (shrubs and flowers) are the background.</a:t>
            </a:r>
          </a:p>
        </p:txBody>
      </p:sp>
    </p:spTree>
    <p:extLst>
      <p:ext uri="{BB962C8B-B14F-4D97-AF65-F5344CB8AC3E}">
        <p14:creationId xmlns:p14="http://schemas.microsoft.com/office/powerpoint/2010/main" val="3521778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913" y="365125"/>
            <a:ext cx="4597757" cy="1325563"/>
          </a:xfrm>
        </p:spPr>
        <p:txBody>
          <a:bodyPr>
            <a:normAutofit fontScale="90000"/>
          </a:bodyPr>
          <a:lstStyle/>
          <a:p>
            <a:r>
              <a:rPr lang="en-US" sz="8000" b="1" dirty="0"/>
              <a:t>What Is …</a:t>
            </a:r>
          </a:p>
        </p:txBody>
      </p:sp>
      <p:pic>
        <p:nvPicPr>
          <p:cNvPr id="4098" name="Picture 2" descr="http://3.bp.blogspot.com/-FR6yXwuRSYU/Tt4pAXj4kTI/AAAAAAAAAC0/opeBgZ9b13M/s1600/IMG_134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7313" y="1133339"/>
            <a:ext cx="5578003" cy="48475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8107" y="2487016"/>
            <a:ext cx="5074276" cy="1200329"/>
          </a:xfrm>
          <a:prstGeom prst="rect">
            <a:avLst/>
          </a:prstGeom>
          <a:noFill/>
        </p:spPr>
        <p:txBody>
          <a:bodyPr wrap="square" rtlCol="0">
            <a:spAutoFit/>
          </a:bodyPr>
          <a:lstStyle/>
          <a:p>
            <a:r>
              <a:rPr lang="en-US" sz="3600" dirty="0"/>
              <a:t>The foreground of this visual?</a:t>
            </a:r>
          </a:p>
        </p:txBody>
      </p:sp>
      <p:sp>
        <p:nvSpPr>
          <p:cNvPr id="4" name="TextBox 3"/>
          <p:cNvSpPr txBox="1"/>
          <p:nvPr/>
        </p:nvSpPr>
        <p:spPr>
          <a:xfrm>
            <a:off x="154547" y="4853005"/>
            <a:ext cx="4636394" cy="1200329"/>
          </a:xfrm>
          <a:prstGeom prst="rect">
            <a:avLst/>
          </a:prstGeom>
          <a:noFill/>
        </p:spPr>
        <p:txBody>
          <a:bodyPr wrap="square" rtlCol="0">
            <a:spAutoFit/>
          </a:bodyPr>
          <a:lstStyle/>
          <a:p>
            <a:r>
              <a:rPr lang="en-US" sz="3600" dirty="0"/>
              <a:t>The background of the visual?</a:t>
            </a:r>
          </a:p>
        </p:txBody>
      </p:sp>
    </p:spTree>
    <p:extLst>
      <p:ext uri="{BB962C8B-B14F-4D97-AF65-F5344CB8AC3E}">
        <p14:creationId xmlns:p14="http://schemas.microsoft.com/office/powerpoint/2010/main" val="16403028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1010</TotalTime>
  <Words>1435</Words>
  <Application>Microsoft Office PowerPoint</Application>
  <PresentationFormat>Widescreen</PresentationFormat>
  <Paragraphs>187</Paragraphs>
  <Slides>61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Century Gothic</vt:lpstr>
      <vt:lpstr>Trebuchet MS</vt:lpstr>
      <vt:lpstr>Wingdings 3</vt:lpstr>
      <vt:lpstr>Ion Boardroom</vt:lpstr>
      <vt:lpstr>Artistic Visual Terminology</vt:lpstr>
      <vt:lpstr>FOCAL POINT</vt:lpstr>
      <vt:lpstr>What Is …</vt:lpstr>
      <vt:lpstr>What Is …</vt:lpstr>
      <vt:lpstr>What Is …</vt:lpstr>
      <vt:lpstr>What Is …</vt:lpstr>
      <vt:lpstr>What Is …</vt:lpstr>
      <vt:lpstr>FOREGROUND/ BACKGROUND</vt:lpstr>
      <vt:lpstr>What Is …</vt:lpstr>
      <vt:lpstr>What Is …</vt:lpstr>
      <vt:lpstr>What Is …</vt:lpstr>
      <vt:lpstr>What Is …</vt:lpstr>
      <vt:lpstr>PowerPoint Presentation</vt:lpstr>
      <vt:lpstr>PowerPoint Presentation</vt:lpstr>
      <vt:lpstr>PowerPoint Presentation</vt:lpstr>
      <vt:lpstr>PowerPoint Presentation</vt:lpstr>
      <vt:lpstr>Which type of lines…</vt:lpstr>
      <vt:lpstr>Which type of lines…</vt:lpstr>
      <vt:lpstr>Which type of lines…</vt:lpstr>
      <vt:lpstr>Which type of lines…</vt:lpstr>
      <vt:lpstr>Which type of lines…</vt:lpstr>
      <vt:lpstr>Which type of lines…</vt:lpstr>
      <vt:lpstr>Which type of lines…</vt:lpstr>
      <vt:lpstr>Symmetry</vt:lpstr>
      <vt:lpstr>Asymmetry</vt:lpstr>
      <vt:lpstr>Symmetry or Asymmetry…</vt:lpstr>
      <vt:lpstr>Symmetry or Asymmetry…</vt:lpstr>
      <vt:lpstr>Symmetry or Asymmetry…</vt:lpstr>
      <vt:lpstr>Symmetry or Asymmetry…</vt:lpstr>
      <vt:lpstr>Symmetry or Asymmetry…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Colour</vt:lpstr>
      <vt:lpstr>Colour</vt:lpstr>
      <vt:lpstr>Colour</vt:lpstr>
      <vt:lpstr>Colour</vt:lpstr>
      <vt:lpstr>Scale &amp; Proportion</vt:lpstr>
      <vt:lpstr>Scale &amp; Proportion</vt:lpstr>
      <vt:lpstr>Scale &amp; Proportion</vt:lpstr>
      <vt:lpstr>Scale &amp; Proportion</vt:lpstr>
      <vt:lpstr>Texture</vt:lpstr>
      <vt:lpstr>Texture</vt:lpstr>
      <vt:lpstr>What type?</vt:lpstr>
      <vt:lpstr>What type?</vt:lpstr>
      <vt:lpstr>Form/ Genre</vt:lpstr>
      <vt:lpstr>Form/ Genre</vt:lpstr>
      <vt:lpstr>Form/ Genre</vt:lpstr>
      <vt:lpstr>Form/ Genre</vt:lpstr>
      <vt:lpstr>Form/ Genre</vt:lpstr>
      <vt:lpstr>Form/ Genre</vt:lpstr>
      <vt:lpstr>Form/ Genre</vt:lpstr>
      <vt:lpstr>Form/ Genre</vt:lpstr>
      <vt:lpstr>Form/ Genre</vt:lpstr>
      <vt:lpstr>Form/ Genre</vt:lpstr>
      <vt:lpstr>Form/ Genre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Ayla Ruttgaizer</dc:creator>
  <cp:lastModifiedBy>rob tucker</cp:lastModifiedBy>
  <cp:revision>26</cp:revision>
  <dcterms:created xsi:type="dcterms:W3CDTF">2015-12-21T02:02:41Z</dcterms:created>
  <dcterms:modified xsi:type="dcterms:W3CDTF">2018-01-16T00:59:25Z</dcterms:modified>
</cp:coreProperties>
</file>