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69" r:id="rId6"/>
    <p:sldId id="270" r:id="rId7"/>
    <p:sldId id="274" r:id="rId8"/>
    <p:sldId id="271" r:id="rId9"/>
    <p:sldId id="280" r:id="rId10"/>
    <p:sldId id="281" r:id="rId11"/>
    <p:sldId id="272" r:id="rId12"/>
    <p:sldId id="275" r:id="rId13"/>
    <p:sldId id="276" r:id="rId14"/>
    <p:sldId id="277" r:id="rId15"/>
    <p:sldId id="278" r:id="rId16"/>
    <p:sldId id="279" r:id="rId17"/>
    <p:sldId id="257" r:id="rId18"/>
    <p:sldId id="258" r:id="rId19"/>
    <p:sldId id="259" r:id="rId20"/>
    <p:sldId id="260" r:id="rId21"/>
    <p:sldId id="261" r:id="rId22"/>
    <p:sldId id="273" r:id="rId23"/>
    <p:sldId id="262" r:id="rId24"/>
    <p:sldId id="263" r:id="rId25"/>
    <p:sldId id="264" r:id="rId26"/>
    <p:sldId id="26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420" autoAdjust="0"/>
  </p:normalViewPr>
  <p:slideViewPr>
    <p:cSldViewPr>
      <p:cViewPr varScale="1">
        <p:scale>
          <a:sx n="92" d="100"/>
          <a:sy n="92" d="100"/>
        </p:scale>
        <p:origin x="1494" y="90"/>
      </p:cViewPr>
      <p:guideLst>
        <p:guide orient="horz" pos="2160"/>
        <p:guide pos="2880"/>
      </p:guideLst>
    </p:cSldViewPr>
  </p:slideViewPr>
  <p:outlineViewPr>
    <p:cViewPr>
      <p:scale>
        <a:sx n="33" d="100"/>
        <a:sy n="33" d="100"/>
      </p:scale>
      <p:origin x="264" y="4221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5E795F3-04BD-454C-A80F-602A9234504F}" type="datetimeFigureOut">
              <a:rPr lang="en-CA" smtClean="0"/>
              <a:pPr/>
              <a:t>09/05/2017</a:t>
            </a:fld>
            <a:endParaRPr lang="en-CA"/>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F556395-6A84-4C49-A9D0-B1B8861462BC}" type="slidenum">
              <a:rPr lang="en-CA" smtClean="0"/>
              <a:pPr/>
              <a:t>‹#›</a:t>
            </a:fld>
            <a:endParaRPr lang="en-CA"/>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795F3-04BD-454C-A80F-602A9234504F}" type="datetimeFigureOut">
              <a:rPr lang="en-CA" smtClean="0"/>
              <a:pPr/>
              <a:t>09/05/2017</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3F556395-6A84-4C49-A9D0-B1B8861462B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795F3-04BD-454C-A80F-602A9234504F}" type="datetimeFigureOut">
              <a:rPr lang="en-CA" smtClean="0"/>
              <a:pPr/>
              <a:t>09/05/2017</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3F556395-6A84-4C49-A9D0-B1B8861462B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795F3-04BD-454C-A80F-602A9234504F}" type="datetimeFigureOut">
              <a:rPr lang="en-CA" smtClean="0"/>
              <a:pPr/>
              <a:t>09/05/2017</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3F556395-6A84-4C49-A9D0-B1B8861462B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5E795F3-04BD-454C-A80F-602A9234504F}" type="datetimeFigureOut">
              <a:rPr lang="en-CA" smtClean="0"/>
              <a:pPr/>
              <a:t>09/05/2017</a:t>
            </a:fld>
            <a:endParaRPr lang="en-CA"/>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F556395-6A84-4C49-A9D0-B1B8861462BC}" type="slidenum">
              <a:rPr lang="en-CA" smtClean="0"/>
              <a:pPr/>
              <a:t>‹#›</a:t>
            </a:fld>
            <a:endParaRPr lang="en-CA"/>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E795F3-04BD-454C-A80F-602A9234504F}" type="datetimeFigureOut">
              <a:rPr lang="en-CA" smtClean="0"/>
              <a:pPr/>
              <a:t>09/05/2017</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a:xfrm>
            <a:off x="8641080" y="6514568"/>
            <a:ext cx="464288" cy="274320"/>
          </a:xfrm>
        </p:spPr>
        <p:txBody>
          <a:bodyPr/>
          <a:lstStyle>
            <a:extLst/>
          </a:lstStyle>
          <a:p>
            <a:fld id="{3F556395-6A84-4C49-A9D0-B1B8861462BC}" type="slidenum">
              <a:rPr lang="en-CA" smtClean="0"/>
              <a:pPr/>
              <a:t>‹#›</a:t>
            </a:fld>
            <a:endParaRPr lang="en-CA"/>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E795F3-04BD-454C-A80F-602A9234504F}" type="datetimeFigureOut">
              <a:rPr lang="en-CA" smtClean="0"/>
              <a:pPr/>
              <a:t>09/05/2017</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a:xfrm>
            <a:off x="8641080" y="6514568"/>
            <a:ext cx="464288" cy="274320"/>
          </a:xfrm>
        </p:spPr>
        <p:txBody>
          <a:bodyPr/>
          <a:lstStyle>
            <a:extLst/>
          </a:lstStyle>
          <a:p>
            <a:fld id="{3F556395-6A84-4C49-A9D0-B1B8861462B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E795F3-04BD-454C-A80F-602A9234504F}" type="datetimeFigureOut">
              <a:rPr lang="en-CA" smtClean="0"/>
              <a:pPr/>
              <a:t>09/05/2017</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3F556395-6A84-4C49-A9D0-B1B8861462BC}" type="slidenum">
              <a:rPr lang="en-CA" smtClean="0"/>
              <a:pPr/>
              <a:t>‹#›</a:t>
            </a:fld>
            <a:endParaRPr lang="en-CA"/>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E795F3-04BD-454C-A80F-602A9234504F}" type="datetimeFigureOut">
              <a:rPr lang="en-CA" smtClean="0"/>
              <a:pPr/>
              <a:t>09/05/2017</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3F556395-6A84-4C49-A9D0-B1B8861462B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5E795F3-04BD-454C-A80F-602A9234504F}" type="datetimeFigureOut">
              <a:rPr lang="en-CA" smtClean="0"/>
              <a:pPr/>
              <a:t>09/05/2017</a:t>
            </a:fld>
            <a:endParaRPr lang="en-CA"/>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F556395-6A84-4C49-A9D0-B1B8861462BC}" type="slidenum">
              <a:rPr lang="en-CA" smtClean="0"/>
              <a:pPr/>
              <a:t>‹#›</a:t>
            </a:fld>
            <a:endParaRPr lang="en-CA"/>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5E795F3-04BD-454C-A80F-602A9234504F}" type="datetimeFigureOut">
              <a:rPr lang="en-CA" smtClean="0"/>
              <a:pPr/>
              <a:t>09/05/2017</a:t>
            </a:fld>
            <a:endParaRPr lang="en-CA"/>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F556395-6A84-4C49-A9D0-B1B8861462BC}" type="slidenum">
              <a:rPr lang="en-CA" smtClean="0"/>
              <a:pPr/>
              <a:t>‹#›</a:t>
            </a:fld>
            <a:endParaRPr lang="en-CA"/>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CA"/>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5E795F3-04BD-454C-A80F-602A9234504F}" type="datetimeFigureOut">
              <a:rPr lang="en-CA" smtClean="0"/>
              <a:pPr/>
              <a:t>09/05/2017</a:t>
            </a:fld>
            <a:endParaRPr lang="en-CA"/>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F556395-6A84-4C49-A9D0-B1B8861462BC}" type="slidenum">
              <a:rPr lang="en-CA" smtClean="0"/>
              <a:pPr/>
              <a:t>‹#›</a:t>
            </a:fld>
            <a:endParaRPr lang="en-CA"/>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Canada and the Global Economy</a:t>
            </a:r>
            <a:endParaRPr lang="en-CA" dirty="0"/>
          </a:p>
        </p:txBody>
      </p:sp>
      <p:pic>
        <p:nvPicPr>
          <p:cNvPr id="47106" name="Picture 2" descr="http://rlv.zcache.ca/canadian_flag_money_poster-r8219b8b13721499ea6dfdc9e789ffc1d_wfq_8byvr_512.jpg"/>
          <p:cNvPicPr>
            <a:picLocks noChangeAspect="1" noChangeArrowheads="1"/>
          </p:cNvPicPr>
          <p:nvPr/>
        </p:nvPicPr>
        <p:blipFill>
          <a:blip r:embed="rId2" cstate="print"/>
          <a:srcRect/>
          <a:stretch>
            <a:fillRect/>
          </a:stretch>
        </p:blipFill>
        <p:spPr bwMode="auto">
          <a:xfrm>
            <a:off x="1763688" y="2773287"/>
            <a:ext cx="5740896" cy="393658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Canada’s Export Partners (2011)</a:t>
            </a:r>
            <a:endParaRPr lang="en-CA" dirty="0"/>
          </a:p>
        </p:txBody>
      </p:sp>
      <p:sp>
        <p:nvSpPr>
          <p:cNvPr id="3" name="Content Placeholder 2"/>
          <p:cNvSpPr>
            <a:spLocks noGrp="1"/>
          </p:cNvSpPr>
          <p:nvPr>
            <p:ph idx="1"/>
          </p:nvPr>
        </p:nvSpPr>
        <p:spPr/>
        <p:txBody>
          <a:bodyPr/>
          <a:lstStyle/>
          <a:p>
            <a:r>
              <a:rPr lang="en-CA" dirty="0" smtClean="0"/>
              <a:t>United States ($330 billion): </a:t>
            </a:r>
            <a:r>
              <a:rPr lang="en-CA" b="1" dirty="0" smtClean="0">
                <a:solidFill>
                  <a:srgbClr val="92D050"/>
                </a:solidFill>
              </a:rPr>
              <a:t>72%</a:t>
            </a:r>
          </a:p>
          <a:p>
            <a:endParaRPr lang="en-CA" dirty="0" smtClean="0"/>
          </a:p>
          <a:p>
            <a:r>
              <a:rPr lang="en-CA" dirty="0" smtClean="0"/>
              <a:t>United Kingdom ($19 billion): </a:t>
            </a:r>
            <a:r>
              <a:rPr lang="en-CA" b="1" dirty="0" smtClean="0">
                <a:solidFill>
                  <a:srgbClr val="92D050"/>
                </a:solidFill>
              </a:rPr>
              <a:t>4%</a:t>
            </a:r>
          </a:p>
          <a:p>
            <a:endParaRPr lang="en-CA" dirty="0" smtClean="0"/>
          </a:p>
          <a:p>
            <a:r>
              <a:rPr lang="en-CA" dirty="0" smtClean="0"/>
              <a:t>Japan ($11 billion):  </a:t>
            </a:r>
            <a:r>
              <a:rPr lang="en-CA" b="1" dirty="0" smtClean="0">
                <a:solidFill>
                  <a:srgbClr val="92D050"/>
                </a:solidFill>
              </a:rPr>
              <a:t>3%</a:t>
            </a:r>
          </a:p>
          <a:p>
            <a:endParaRPr lang="en-CA" dirty="0" smtClean="0"/>
          </a:p>
          <a:p>
            <a:r>
              <a:rPr lang="en-CA" dirty="0" smtClean="0"/>
              <a:t>The rest of Europe ($23 billion): </a:t>
            </a:r>
            <a:r>
              <a:rPr lang="en-CA" b="1" dirty="0" smtClean="0">
                <a:solidFill>
                  <a:srgbClr val="92D050"/>
                </a:solidFill>
              </a:rPr>
              <a:t>5%</a:t>
            </a:r>
          </a:p>
          <a:p>
            <a:endParaRPr lang="en-CA" dirty="0" smtClean="0"/>
          </a:p>
          <a:p>
            <a:r>
              <a:rPr lang="en-CA" dirty="0" smtClean="0"/>
              <a:t>The rest of the world ($73 billion): </a:t>
            </a:r>
            <a:r>
              <a:rPr lang="en-CA" b="1" dirty="0" smtClean="0">
                <a:solidFill>
                  <a:srgbClr val="92D050"/>
                </a:solidFill>
              </a:rPr>
              <a:t>16%</a:t>
            </a:r>
          </a:p>
          <a:p>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8229600" cy="4615725"/>
          </a:xfrm>
        </p:spPr>
        <p:txBody>
          <a:bodyPr>
            <a:normAutofit/>
          </a:bodyPr>
          <a:lstStyle/>
          <a:p>
            <a:r>
              <a:rPr lang="en-US" dirty="0"/>
              <a:t>Canada controls the general flow of its imports and </a:t>
            </a:r>
            <a:r>
              <a:rPr lang="en-US" dirty="0" smtClean="0"/>
              <a:t>exports:</a:t>
            </a:r>
            <a:endParaRPr lang="en-CA" dirty="0"/>
          </a:p>
          <a:p>
            <a:pPr>
              <a:buNone/>
            </a:pPr>
            <a:r>
              <a:rPr lang="en-US" dirty="0" smtClean="0"/>
              <a:t>	</a:t>
            </a:r>
            <a:r>
              <a:rPr lang="en-US" dirty="0"/>
              <a:t>	- restricts on imports: arms, industrial </a:t>
            </a:r>
            <a:r>
              <a:rPr lang="en-US" dirty="0" smtClean="0"/>
              <a:t>	waste</a:t>
            </a:r>
            <a:endParaRPr lang="en-CA" dirty="0"/>
          </a:p>
          <a:p>
            <a:pPr>
              <a:buNone/>
            </a:pPr>
            <a:r>
              <a:rPr lang="en-US" dirty="0" smtClean="0"/>
              <a:t>	</a:t>
            </a:r>
            <a:r>
              <a:rPr lang="en-US" dirty="0"/>
              <a:t>	- controls on agricultural products: </a:t>
            </a:r>
            <a:r>
              <a:rPr lang="en-US" dirty="0" smtClean="0"/>
              <a:t>	chickens</a:t>
            </a:r>
            <a:endParaRPr lang="en-CA" dirty="0"/>
          </a:p>
          <a:p>
            <a:pPr>
              <a:buNone/>
            </a:pPr>
            <a:r>
              <a:rPr lang="en-US" dirty="0" smtClean="0"/>
              <a:t>		- </a:t>
            </a:r>
            <a:r>
              <a:rPr lang="en-US" dirty="0"/>
              <a:t>growing concerns for sustainable </a:t>
            </a:r>
            <a:r>
              <a:rPr lang="en-US" dirty="0" smtClean="0"/>
              <a:t>	development</a:t>
            </a:r>
            <a:r>
              <a:rPr lang="en-US" dirty="0"/>
              <a:t>, protection of human </a:t>
            </a:r>
            <a:r>
              <a:rPr lang="en-US" dirty="0" smtClean="0"/>
              <a:t>	rights</a:t>
            </a:r>
            <a:r>
              <a:rPr lang="en-US" dirty="0"/>
              <a:t>, </a:t>
            </a:r>
            <a:r>
              <a:rPr lang="en-US" dirty="0" smtClean="0"/>
              <a:t>and </a:t>
            </a:r>
            <a:r>
              <a:rPr lang="en-US" dirty="0"/>
              <a:t>the environment. </a:t>
            </a:r>
            <a:endParaRPr lang="en-CA" dirty="0"/>
          </a:p>
          <a:p>
            <a:endParaRPr lang="en-CA" dirty="0"/>
          </a:p>
          <a:p>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Fig. 9.25 (pg. 407)</a:t>
            </a:r>
            <a:endParaRPr lang="en-CA" dirty="0"/>
          </a:p>
        </p:txBody>
      </p:sp>
      <p:pic>
        <p:nvPicPr>
          <p:cNvPr id="15361" name="Picture 1"/>
          <p:cNvPicPr>
            <a:picLocks noChangeAspect="1" noChangeArrowheads="1"/>
          </p:cNvPicPr>
          <p:nvPr/>
        </p:nvPicPr>
        <p:blipFill>
          <a:blip r:embed="rId2" cstate="print"/>
          <a:srcRect/>
          <a:stretch>
            <a:fillRect/>
          </a:stretch>
        </p:blipFill>
        <p:spPr bwMode="auto">
          <a:xfrm rot="10800000">
            <a:off x="827584" y="1628800"/>
            <a:ext cx="7488832" cy="489654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12776"/>
            <a:ext cx="8229600" cy="4759741"/>
          </a:xfrm>
        </p:spPr>
        <p:txBody>
          <a:bodyPr/>
          <a:lstStyle/>
          <a:p>
            <a:r>
              <a:rPr lang="en-CA" dirty="0" smtClean="0"/>
              <a:t>Canada exports not only goods, but services as well:</a:t>
            </a:r>
          </a:p>
          <a:p>
            <a:pPr lvl="1"/>
            <a:r>
              <a:rPr lang="en-CA" dirty="0"/>
              <a:t> </a:t>
            </a:r>
            <a:r>
              <a:rPr lang="en-CA" dirty="0" smtClean="0"/>
              <a:t>banking and insurance</a:t>
            </a:r>
          </a:p>
          <a:p>
            <a:pPr lvl="1"/>
            <a:r>
              <a:rPr lang="en-CA" dirty="0" smtClean="0"/>
              <a:t> research development</a:t>
            </a:r>
          </a:p>
          <a:p>
            <a:pPr lvl="1"/>
            <a:r>
              <a:rPr lang="en-CA" dirty="0" smtClean="0"/>
              <a:t>Computer and information services</a:t>
            </a:r>
          </a:p>
          <a:p>
            <a:pPr lvl="1"/>
            <a:r>
              <a:rPr lang="en-CA" dirty="0" smtClean="0"/>
              <a:t>Architectural and engineering services </a:t>
            </a:r>
            <a:endParaRPr lang="en-CA" dirty="0"/>
          </a:p>
        </p:txBody>
      </p:sp>
      <p:pic>
        <p:nvPicPr>
          <p:cNvPr id="14338" name="Picture 2" descr="http://www.scci.org.uk/training-services/wp-content/uploads/2012/04/shutterstock_68148013.jpg"/>
          <p:cNvPicPr>
            <a:picLocks noChangeAspect="1" noChangeArrowheads="1"/>
          </p:cNvPicPr>
          <p:nvPr/>
        </p:nvPicPr>
        <p:blipFill>
          <a:blip r:embed="rId2" cstate="print"/>
          <a:srcRect/>
          <a:stretch>
            <a:fillRect/>
          </a:stretch>
        </p:blipFill>
        <p:spPr bwMode="auto">
          <a:xfrm>
            <a:off x="2843808" y="4581128"/>
            <a:ext cx="2897895" cy="193193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Import Substitution</a:t>
            </a:r>
            <a:endParaRPr lang="en-CA" dirty="0"/>
          </a:p>
        </p:txBody>
      </p:sp>
      <p:sp>
        <p:nvSpPr>
          <p:cNvPr id="3" name="Content Placeholder 2"/>
          <p:cNvSpPr>
            <a:spLocks noGrp="1"/>
          </p:cNvSpPr>
          <p:nvPr>
            <p:ph idx="1"/>
          </p:nvPr>
        </p:nvSpPr>
        <p:spPr/>
        <p:txBody>
          <a:bodyPr>
            <a:normAutofit fontScale="92500"/>
          </a:bodyPr>
          <a:lstStyle/>
          <a:p>
            <a:r>
              <a:rPr lang="en-CA" dirty="0" smtClean="0"/>
              <a:t>While Canada imports many goods and services, import substitution is also important.</a:t>
            </a:r>
          </a:p>
          <a:p>
            <a:endParaRPr lang="en-CA" dirty="0"/>
          </a:p>
          <a:p>
            <a:r>
              <a:rPr lang="en-CA" b="1" u="sng" dirty="0" smtClean="0"/>
              <a:t>Import Substitution</a:t>
            </a:r>
            <a:r>
              <a:rPr lang="en-CA" dirty="0" smtClean="0"/>
              <a:t>: The practice of buying Canadian products instead of goods produced elsewhere. </a:t>
            </a:r>
          </a:p>
          <a:p>
            <a:pPr lvl="1"/>
            <a:r>
              <a:rPr lang="en-CA" dirty="0" smtClean="0"/>
              <a:t>Saves jobs (employment is kept here)</a:t>
            </a:r>
          </a:p>
          <a:p>
            <a:pPr lvl="1"/>
            <a:r>
              <a:rPr lang="en-CA" dirty="0" smtClean="0"/>
              <a:t>Reduces our ecological footprint (products do not have to travel long distances = less energy used)</a:t>
            </a:r>
            <a:endParaRPr lang="en-CA" dirty="0"/>
          </a:p>
          <a:p>
            <a:pPr lvl="1"/>
            <a:endParaRPr lang="en-CA"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4355976" y="1600200"/>
            <a:ext cx="4330824" cy="4525963"/>
          </a:xfrm>
        </p:spPr>
        <p:txBody>
          <a:bodyPr/>
          <a:lstStyle/>
          <a:p>
            <a:endParaRPr lang="en-CA" dirty="0" smtClean="0"/>
          </a:p>
          <a:p>
            <a:r>
              <a:rPr lang="en-CA" dirty="0" smtClean="0"/>
              <a:t>Ex: Choosing apples from British Columbia’s Okanagan Valley instead of oranges from Florida. </a:t>
            </a:r>
            <a:endParaRPr lang="en-CA" dirty="0"/>
          </a:p>
        </p:txBody>
      </p:sp>
      <p:pic>
        <p:nvPicPr>
          <p:cNvPr id="12290" name="Picture 2" descr="http://www.azlandscapesolutions.com/assets/images/applevsorange%281%29.jpg"/>
          <p:cNvPicPr>
            <a:picLocks noChangeAspect="1" noChangeArrowheads="1"/>
          </p:cNvPicPr>
          <p:nvPr/>
        </p:nvPicPr>
        <p:blipFill>
          <a:blip r:embed="rId2" cstate="print"/>
          <a:srcRect/>
          <a:stretch>
            <a:fillRect/>
          </a:stretch>
        </p:blipFill>
        <p:spPr bwMode="auto">
          <a:xfrm>
            <a:off x="755576" y="1988840"/>
            <a:ext cx="3311970" cy="324036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Trade Issues with Import Substitution</a:t>
            </a:r>
            <a:endParaRPr lang="en-CA" dirty="0"/>
          </a:p>
        </p:txBody>
      </p:sp>
      <p:sp>
        <p:nvSpPr>
          <p:cNvPr id="3" name="Content Placeholder 2"/>
          <p:cNvSpPr>
            <a:spLocks noGrp="1"/>
          </p:cNvSpPr>
          <p:nvPr>
            <p:ph idx="1"/>
          </p:nvPr>
        </p:nvSpPr>
        <p:spPr/>
        <p:txBody>
          <a:bodyPr/>
          <a:lstStyle/>
          <a:p>
            <a:r>
              <a:rPr lang="en-CA" dirty="0" smtClean="0"/>
              <a:t>Although Import Substitution can encourage the Canadian economy, it can cause issues with our foreign connections. </a:t>
            </a:r>
          </a:p>
          <a:p>
            <a:pPr lvl="1"/>
            <a:r>
              <a:rPr lang="en-CA" dirty="0" smtClean="0"/>
              <a:t>Would we have many trading partners? </a:t>
            </a:r>
          </a:p>
          <a:p>
            <a:pPr lvl="1"/>
            <a:r>
              <a:rPr lang="en-CA" dirty="0" smtClean="0"/>
              <a:t>What would our foreign connections be like?</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What’s Fair in Trade?</a:t>
            </a:r>
            <a:endParaRPr lang="en-CA" dirty="0"/>
          </a:p>
        </p:txBody>
      </p:sp>
      <p:sp>
        <p:nvSpPr>
          <p:cNvPr id="3" name="Content Placeholder 2"/>
          <p:cNvSpPr>
            <a:spLocks noGrp="1"/>
          </p:cNvSpPr>
          <p:nvPr>
            <p:ph idx="1"/>
          </p:nvPr>
        </p:nvSpPr>
        <p:spPr/>
        <p:txBody>
          <a:bodyPr/>
          <a:lstStyle/>
          <a:p>
            <a:r>
              <a:rPr lang="en-CA" dirty="0" smtClean="0"/>
              <a:t>Millions of people do not benefit from current global trade.</a:t>
            </a:r>
          </a:p>
          <a:p>
            <a:endParaRPr lang="en-CA" dirty="0" smtClean="0"/>
          </a:p>
          <a:p>
            <a:r>
              <a:rPr lang="en-CA" dirty="0" smtClean="0"/>
              <a:t>The rules of global trading often benefit the wealthiest corporations, farmers and business people.</a:t>
            </a:r>
          </a:p>
          <a:p>
            <a:endParaRPr lang="en-CA" dirty="0" smtClean="0"/>
          </a:p>
          <a:p>
            <a:r>
              <a:rPr lang="en-CA" b="1" dirty="0" smtClean="0"/>
              <a:t>World Trade Organization </a:t>
            </a:r>
            <a:r>
              <a:rPr lang="en-CA" dirty="0" smtClean="0"/>
              <a:t>– develops guidelines for international trade. </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Unfair Global Trade - Use of Subsidies</a:t>
            </a:r>
            <a:endParaRPr lang="en-CA" dirty="0"/>
          </a:p>
        </p:txBody>
      </p:sp>
      <p:sp>
        <p:nvSpPr>
          <p:cNvPr id="3" name="Content Placeholder 2"/>
          <p:cNvSpPr>
            <a:spLocks noGrp="1"/>
          </p:cNvSpPr>
          <p:nvPr>
            <p:ph idx="1"/>
          </p:nvPr>
        </p:nvSpPr>
        <p:spPr>
          <a:xfrm>
            <a:off x="3995936" y="1600200"/>
            <a:ext cx="4690864" cy="4525963"/>
          </a:xfrm>
        </p:spPr>
        <p:txBody>
          <a:bodyPr>
            <a:normAutofit fontScale="92500" lnSpcReduction="20000"/>
          </a:bodyPr>
          <a:lstStyle/>
          <a:p>
            <a:r>
              <a:rPr lang="en-CA" dirty="0" smtClean="0"/>
              <a:t>North American and European farmers are often subsidized by their government. These subsidy payments allow them to produce more of what they need. </a:t>
            </a:r>
          </a:p>
          <a:p>
            <a:endParaRPr lang="en-CA" dirty="0" smtClean="0"/>
          </a:p>
          <a:p>
            <a:r>
              <a:rPr lang="en-CA" dirty="0" smtClean="0"/>
              <a:t>A surplus of these products enters the world markets. </a:t>
            </a:r>
            <a:endParaRPr lang="en-CA" dirty="0"/>
          </a:p>
        </p:txBody>
      </p:sp>
      <p:sp>
        <p:nvSpPr>
          <p:cNvPr id="9220" name="AutoShape 4" descr="data:image/jpeg;base64,/9j/4AAQSkZJRgABAQAAAQABAAD/2wCEAAkGBhQSEBQUExQVFBUWGRwVGBUYGB4aGhwgGh0gGB4gGRofISYfHxojIB0eHy8gIycpLCwsHiIyNTAqNSctLCkBCQoKBQUFDQUFDSkYEhgpKSkpKSkpKSkpKSkpKSkpKSkpKSkpKSkpKSkpKSkpKSkpKSkpKSkpKSkpKSkpKSkpKf/AABEIALEBHAMBIgACEQEDEQH/xAAcAAACAwEBAQEAAAAAAAAAAAAFBgAEBwMCAQj/xABSEAACAQMCBQEFBAUIBQURAAABAgMEERIAIQUGEyIxQQcUMlFhI0JxgTNScpGxNDVic3ShsrMVJEOCgxZEo8HCCFNUY2R1hJKTorTD0dPh8PH/xAAUAQEAAAAAAAAAAAAAAAAAAAAA/8QAFBEBAAAAAAAAAAAAAAAAAAAAAP/aAAwDAQACEQMRAD8A3HU1NTQTU1NTQCuNcxx0rRK6SuZS1hFGZCAguzFV7sRcfCCd/GunD+Y6af8ARTxOfBUOMh9GU9wP0I0O5xPSEFYPFLJnJ/VOpjlP+4GEv/Dt66r8Y4jTNXpSzU0UxaneozZFdiEYKEVSpuWGR8/d0DVqaR4YaZXPSM1GCGOUMn2bBdx9mQUHb37L8JW57gNGF4dUWDw17OP/ABsMUgNvP6MRG/p50DBqaSoefCEBZqcgjMOwqIAy3VSQjwtazOoNma197avf8rXuAPciSyIAKtiS0l8B+g8ti1v2T8tAz6mlmLmyQl7R07hNn6dWjFd8e4Mqgb7bkb6uJzBIb/6nUGxscXp2/faa40BrU0FPM4HxU1Wv/AZ/8GV/y1x/5YAmyUlc/wD6OU/zCugYNTQA8zyf+AVv7oP/AL2u1FzOrSLHNFLSyP8Ao1mCDP1sjI7oW9cMsrAm1t9AZ0O5iqIkpJ2nIEQjYPl4sQRb6k3tb1Jtojqlxfh0M0RE8ayovfiy5i633C2NyPTbQY5wtqkxUzvSyYsEhMjjBBJIQhMhILAFju2JF2tub21/l/hXu1NHDcdoOy7KLktigO4Rb4qPQAaVKOkWSmhaolq0A+0RUZikWTmWIuwU5lEZFuxZAVHrvoryhzdFPGiNUxSylpFQqQDIqMwVsRsHKAMVH1NgNgDPqaBPzlBcFRK8VwpqFQmEFmwHfsGGRAyTID1IsdHdBNKHNHMpzMELAML5tewFrXufRVyXI+SzIg3ZijfqkvBoQpXpIQxuwKhr95l3ve/exbfwSToM8j4wKeN1hLZ5RU6TsxKBsTskd8AqIxZnewLOMvSxnlzjcp6MSvEwbMg2diwJJDB2a7W3JO+WwuC1lclplBBCqCMrGwv3HJv3kXPzOvEHD4kN0jRTubqoHnz4HroM1o6qp6UUsMTtgFmeWZQFJkGbuC+KLGgbd1+0e1gQDcWKOqrJamN5FnLxLmLxL8NzYJth1JlHc9lwVggOQbLRJaNGTpsilNhhbtsNwLeLbeNdtBnNFQcS97mzeYAr2tkWBte5jXaFS3pcqQCvg5Ed5KbiiIcQ32qEsTKryI69qKNioyBUErYXRnupY6aOJ8zxQv07SSyeSkUbSMB53tsNt7Xvbe1tWaTjUMkBnVwIgGLMwKY4Eh8w1ipUggg2tY6DPKjgXGGAzlJwVixDKC7ZusfTABVGxORci4Vo/LJdb8nDOKGP3YSMWXGWWpErKWJKqEhJQWAVWYruAShJa7ISMvtEDXMFO8iAgGR3WIC5ABKm8gG4O6A2I23W/Dh/PtRU1TUsNII5YwHkaZ2CAG1sbJkxsR8vzG+g9UXLlXEwMs0zoiFyY53klZxsAMgqmOxZsCrG4Xc7g3KKGsj6srFpC8oEcbXuEJxBZA2CWsrEje2ZtchFu0s9bLkGSGmxONzebPx3IAY8U/a3vfYbEhoefpOmWaJGCSPEz9TpqxRyl4w1ycguYQFjYjf10HSKhqlBnRqhr5LgzEyfFvIsUjCNXaxxQ2VAV2O6i5yPT1Xu7GsdzI0hIyPhQqqABipG4PlQSbn10R4TzPT1BxjkGdrmM7OPmCPmPBtfRXQTU1NTQTU1NTQeJ4VdWVgGVgVIPggixB+hGsiqZvcOJSpO0kqQ0kUVNIiFnXKdmhWVjZQ4ICZMQrKoubsQdg0rcG7uMcRb9WKli/ulkP8AiGgVqaasMDzyU10WaYAQPm6CKR0tgQMsSpAKZEjA4/ZqNdIuZ5qNElkpKmNCUBLACPBjbJyrOsdgb95UgjcnJtG+A8dEFBEbZmV5pbeO153b6C5zCgG25uSFVmBzinG4FpepJvHIp2PbdSLtfPEBcbkk22/EAgnS09BVyZwVsaGSQyKrgWJdCrrGHIBSRsSwTc/aDLvuO1P7NEzQJVi8Zu4CBpGIcspZi2WQyLXbIhiSCFsgA8K9q1LFSrSzRrPHEDCD5DIhxTJWQJljiDvYm5G3hq4JBw2cRxLRrTl16kOUaqXW2WUM0ZIYgG/a+Qvc20HnjHI+UhneWNFxLylsumjWBkZEZiiKzKrltmBDEs17aIcA4bVUz4lYZI3wu6uy2KARliCrEs0YTYG103PdfQQcoU1TUNEgcU0DYzSGeUtPKfEeZe5WMkFj+vio+Fhpjj5MjAP29YWJJzNXNff0tnhYeB26DjxLjE8DENi1iGBsO5Ra4H9L/rLD9QNX4hUvkHikcpKMoyCSL+cLXtle4A9TgvgNqxLyDE4bqz1shOwLVMgw2t2qhVfzIJ1WX2eKFlU1lX02OSpmgCH1IOG5Pm5+vm5JADxbm+cvT0yyHvIld0+MRREFgGHq7AR5W3u52C3L1M9NVxtE5SRW8oTufDBgPI9GDDcbEEazjljkSSr61X77OiTN04jhHk8Mb7O10sGcgsCFHkHcG2u3KfKVVM89XHVxhXYwxM9PmWSGQ4yKVkTHJwzbbMLEg3toHTg9Y8E/uc7mS6l6eZvikRfiRz6yx3Fz95SG8htGOIUKzRPE+WDgq2LFTY+bMpBH5HSpX8ucRmRC9VS9RJVlTGnZQhVvuP1C26FlIYEEMw286c9Aoc38CpYOHTGOCOJljKxOiBGV27EIcC4GRAJO1r3uL6zyuhqJo2SJjHFlnTUiorlwoK9sY7lhYlrn4cSQSRtraOK0jSwSRqwQupTIqHAyFr4nY7eh2+d9V+Bcvw0cQigQKoABPlmsLAu3ljbbfwNhYC2gzd+FV86gLDM0RKEyN0o2srKxCp1N+0KN9ri1iBtdi45OtcYjVPBFIvc8yl3WUHLBFbtiJQ3BOcbD4bkbabpI5i5Mnral5DIlPGuCp29R26YlsxsyhRed7C9xiDcZEACYq5aeanU1BqkncxWZUEgIVmyUxhVKDGzArtcG+1iyayan4fFCJveXWVqZmjklKdVPg610SxZQfvxr4ZH32RlNUPHKuCmx6casC/TjlkeR1UktGkjKpAZFKgjNmt5+egcOJcdhgKiRwGb4YwC8jfsxqC7AfQa50XMcMjhPtI3a+KyxSRFrbnDqKuRA3IFyBvpe5X4tC9G00RY1DFUqHcZSCTLBrm2LKhyxC9llsLDQPjizSqDDKyuro4uwKZI4bdmVjldSoYDff0JjAae7gAkmwG5J8aX6rnukVHZZQ7BWMagN9qQPEJtaTewumQFxfS9T1TyT9GqFQKMKsje8KtjISV6cjrYGD4WAYdxNicRjp0NBDLJDOArNFkI3U+A4xYbGxBsNvmB8tBnvBq7r4xQkTSt9rObW7mO5kDjZQd8SCe5Rj2gqC4tQusDpjIqe/MlSyqRE8TzK9mdQQSrbXDDFSy7m41skfDkWZpgCHdVRjc2IQsV28XGbb/X8NeqqiSQAOuQBDAb2upuLj1sd7HQBarlRDLTyqO6Nrs1t2Fvvb+AQLLaw2sBYWNw0iIWKqAXOTEepIAv+4D92u2htZzDDGxQsXdfiSNTIy/thQcR9WtoCWqqcLiEvVEaiTHANbcC5YgfK5JJt52vew1x4Zx+CoJEUgLL8UZ7XX9pDZgPqRY6IaBH5v4LUe+wz0vVeRxifh6cSxK9jc23YynYk37vlbTNy+1QadPegomFw2NrGxNjttcixNvXRLU0E1NTU0E1NTU0E0r8pkNU8Tl+dUI/yighX+JOmjSdylNjTcRl/8rq2v+wxQflZNB15U4HDNw2kaRMy9NEDcnwUJ9CPObA/MMR4OkrmzhQZRRQtIUaYqdyXMas0jKp9AWRlH9lQG+W+jcli3DKL1tTQ/wCWukOi4TUTMkqwPKAjIzAqrLJZRIMZWQ5LKai5Fx37HzYAPBK+yTRxorrAoGKxFQJGWPpx5MSGYu0kXgE4A75bvfMlI9NQUkULWlpgsuYW+CQp05pAnhji5svqWtqny1w1jX4VCrTlft1gLRmSdvHUYRk3RLDySSwB2w3pS87luJmWM9WEXixTc2jdkIA9SWYPe9sGU/d3AhzF1IqV4IYSKWKFhcjqCbq2WN0cb9cSZSG2VxYndhbQl1m1HQe4VrPT36DRNOiA9sqBlMkYQ7dWIEuh8kNgdgSNGgnV1V1N1YBgR6gi4P7tB00s8/VTGnWliNpqxvdkI8qrC8r/AIJEGN/nj89daXnON6oQFHUSPLHDKbFZGg/SAW3UghgLizYGx8DVbhH+tcTqKnzHSg0cPyLkh6hh+BCR3/oNoO3MzdGlipKb7OSfGlht/s1x73G/+ziVmH1Cj10doKJIYo4oxikaqir8gosB+4aAcIHvPEJ6nzHTg0cPyyuGnYf7wSP/AITfPTNoJrlUVKxqWdgqj1JsNddUuK8JSoVVe9gyvYeuJBsR6qfBHyJ0AluZWlLGmMLRoVBZiSWLEKFFiMbn7xvYWNje2vHEOPtDkZpRFjfuITpXAyxJJL7+PIJJHaLjTA1GhBBRSCuBBUbr+r+z9PGhUHJdGkkciwIHjYujbkqSCptc+LE7eL2PkaAJV85ThTKsFQsY3B91Zlt+BkSW5+eA/A+dXOF8x1NVExSniU2sYzUMG+V1dYyBvcbHY+o0f4rI6wSNHGZXCkrGHwLG3gP90n56zii4jU8NdRURot82WNCGS0kql7OBkcWZF7hcArYN3EBW9/aGSWCmjnijiXuRrGSJrZuWktIzAjAgAsDbPIAi5DkdJq1WfMIsbYdQYyECwcKnlcgGBaQ3Nz94ljrhxHh7QFHUPHlLeqrJGJcxspyLK91bEhSlh2YAgWBva4QRQRSiidnQZS+7yqnccR2xmMK0bELcZKymx8bkBOMcu1EEpWMyzx1LqtsUMgZELhma6RiP4gchcm27bKZ7NqZ46uoinjYPFcRlrHH4XfdSQCwljI+gIHggaDT1scnwOrW84sD/AA18goER5HVQHkILsPLFRiL/AIAAaD1U0aSLjIiutwbMARdSGU2PqCAR9RrjR8JjikkdBj1MclAAW637rAfEb2JO5CqPTVzU0E1NTU0FLiPGYYDGJXCGQ4rcGxP1IFh58mw0ncwcX4dIqtG6qzSButEjL1BkBMEmVcZDgWuAxNwPUDXPnmaSOqR6jH3SzgHYWBVAVBvfqkhzvtYLj3DFkjmHmumJiqMxPvYtE6KO3zmhiV1uGBZlNsgm+y2A2O+lilSb3qMMcgUIljJcAFZQoVWNzvIY9ipLWuSy8K4vE6IIuJToCSqe8xoMyCQQjSRqzkHYgMT+8E5PUczTSh6SKWNRLdnVnYqWYEN1JGLMbeoHqlz500csU/RUpVCToKbSTsgMOL2eQkrcYuEhiuQBYy+NxoHyo5gqI5OlE0FbILXijjdCt/8Avkubxx7b91ifQHTbrhR0scaARKiJ8QCABd9yQBtv5vrvoJqampoJrxNHkrLci4IuDYi+1wfnr3qaDNuE8WracGKSrjkmhsskFXEVLDcLJFPELmN7XDNG5BOLHLU4dxOog4fPC9LLI7moYS0xSoTKd3kF1VhILFwN09PT0ceZOVoa2MLICrrfpzLYSIT5xPyPqpuG9RrPJOUuKRyrGI4ZgAx66ymPMC1ltYlJT5F7r57tAy8C56o6ekp4Z5DTSRwopSeOSHdEAIUyqqncW2OjvJ62oKY3uXjWVj82lHVc/mzE6zZuI8VUmJ1CyEA4Gfqkk+EKKP0pXusCVC3diABf7y/zZxKhVKWWlDKAekZg0RxGT45p1EOAGIAA2I9BoBfP8wqK6qfvV4WWOGRZAuAj2cY3BuzZkEC9j5sCNV6BEayMG3LRx4kogslhdwci0iJHvchsBa/k0ebKuZa2StWJo4kEcs0Kytjk7NGNwIpO67bi+JY+jW0a4P7lKMlpHwtGM1qJ1VyS6koRKf1GAVrWKkb2voDVPXiJHWTrdPqPMhS0jQuAGzTy1vK4fCQzAggnROj5mnioIqeGCSWYxrDBUxrlTnLtjcm5ZAq4syuARYjfzoV/ouma+TViXBFhUhlsfNi63sbL58b3xAuSdFRqhPRq65O65VRTdzXsRYwfEVUEKfOLLsysoAPxrikVHUxCHNjQQSwxgxucp2VY4we2xaQyk5X7rE+ou1QcUhoOFiOnljmnRRGihgWeeVsQWW+XdK+RuPBOhtRytBUzrI9VLK5YYtLDTuh7CibdP4SC4UeMw+2e2ufGvZ1EssD1BSSlQt1cYxCyllKozGLEdJSd7AFTYk45WB65f4OtLSxQKb9NQC3qzeWY/VmJY/UnRDXOmgCIqLeygKLksbAW3Y3JP1O5100E1NTU0E1NTU0E0rc28le+1FJJngIWPUKsyuyWyUKRsDmFN9iBexB8tOpoFPjHs2pZ+iAoiRGvKqCxnW18JXFnYZBXuSdx87EL/FOFKtRPLGrtDTKEVJHdlecZO27ksYUGJKg4lxtYhidM1yqaZXXFvHn5EEeoOgUuJ0bUvSfNSxNuoExF/kVXyjfL0FwDuADXC6+RjuRIu1yLXAYAqysAoZCP6KkWPnXbiHBuqgUu1he48Bgd7MFx2uB4I/v1co6URxqg8KAv7tB21NTU0E15kkCi5IA+ZNhrnVVaRrk7BRcKLm1yxxUD5sSQAPUkDWZ8x8yTzdNTGkdQzCoihkszQwrj3mPLvqWN7IvcvcAQd2AjxrmNuITpS0UccgRxJJLKH6aYMRullDC+LL3EN6DYspKv9lXD5Y3Uw4l8jkrMtmb7wRSE28gY228aO8u8CSjp0gjLMq/ec3Yk7knwLk7+NEtBm3FvZiaemUUJZiJ1qHhtGA7Le+N8SvnHHqABSfJ8tPBuUoo44GljRpo1UsRfDqYgNIE2TMm/fiG3876YNTQTU1NTQTXCurkhjMkhxUW+pJJsAANyxJACjckgDc676SOd6MNV05llkEYjlKRqxRRICgyLKMixRn23AAO1i1w68P8AarSO+EwlpGyKD3hQikgkWzDEDx962nFWuLjcay7idBAIJkSOniyikAJFm3UjyAEPn5A66cye0SoiqIBSqGRYY5JITGxMnWBYAOBZMQoF7+ZPDBTYNNdgASdgNzrHuM+1GpM0ZQtBFJiVJVMERsWUzMyNeRkdHIDRqiutyxuV1ThdetVTRyhSEmjV8WtcBxextcX3sdJUXIFSVWmaUJTjAOySfpFiAjQmPp3WXpoikiTC6hgpOwC3yTxKiSFJnqYTUTKGfOZM1LdxUC4Pxbk2BY7nwApzmOg94iR45EVoX6qsyGZD2OjBkVlYgq5+Eg3t+Gi7UiFcSqkWtYgEW+W/poFxjlKAxMYKanEw3Q4KlzcbZKARcbX0GZTT+8cQhNR7qYFjfqxRoQJEVWBdo2drdMysM77XZgSFYqOpOUUrIkhWXoTBVwilXsXNe03VupG72LgyIL3sBvv0rOFAzSCIs7RTSKlOC8iRtBFOyobkl/0UThStziQL7gXuXeXcuLu0DIyukIYxZMqBJUld2lcAyMwhA6thnJIbA4OQHOh9lnEY8bjNgpHU97Ng17qVBXZdzdSpBv6+nuq5fqKGenNTWOqMD1FT7fFALZSZRonTywW2JOy47qMdv1Sr+CQTsjSxJIybqWUG24b91wDb5gHyBoFwchy439+laS25aKIxk/eugUPi1hf7TI4qciyhhZgpOI9Nkk9zkXdQjdQlkIsc5LWv5FsDt5JN9M+qPGeJ+7wmXAvYqMQVBOTBNixC33vuR+OgH8se8J1IZ4iiR26T9QSXU3uuWznC2zMqkqVvcgkntUuDcWWphWZAwVr2DAA9rFT4JHkeQdxqlx/mdKYhMJZZGUuqRqL4jYtkxVLAkX3vuNt9Aa0JfmykXqZVESdJij5sEIKnE7NYkX2uNifGl2i4X1agiqeWpnWEPDII2p48bj4cWYJLmB3MFax2BAOr8PDqkiJhDDTLEznoRsW/WIZSoVWDX3Rgu97ML6BkpapJEV42V0YBlZTcEHcEEeRrrpEPMbUcckohVYzZpI+9MZiC0h2EgVXOGw8HNm3O7xAzFVLAK1hkAcgD6gGwuL+thf5DQe9TU1NBNTU1NBNTU1NBNfCdfHcAEkgAC5J2AA+Z0u0Reered5HjhiPRhhyKiQ7ZSSDw9yVEdiRbfy1lARxbiSxh66qizYKGpaRzuiqyqZCCCElbNSxsSigD9bVzlflwvMnEZy/vDQmLEqqrYsCHx3ZWYKPJBCkKQCDoTwyWXidcTIixxRDMfEspR2YRAgMCOoqmQsQbDtAF2OtF0E1NTU0E1NTU0E1NTU0E0p8/LY0TWuRUEeP1oJfU7AbDc3HzB02aW/aDBehdwLmF4ph8x05FZrf7mX/40AumRm2BbHxaMtj+ZhEkf9yfhpYgARqSS28lFGhOy5PSsYnJ7cjs6jyNh422ZjHkA7DL0yPcPyeRHH7piNvOgFQwEKi9vdqt47oVNo6tTIvwkrbqsqfIY+NtA5+zyW9AiesTyRWta2EjBdtvu4nx4OmXSRyFUqlRUQLYBwlSozV7m3Sk3Xb7kZt82076CaRuZauuficMEBlSnKESOIiUyZJbEvjawbpggH92nnU0GNSwxUUlRFU36AxRjGRlE4WNoplLWK26jLnfdrj0tpi9nvHGSVqaVBGWaQ7xlJC2Rtm26SZKDiwZiOmQSTbXbnLlmIVcdUZFjLlVCGEODJEs8wJbIWJBO9viVN/TS1w7gTyxCZJBO0LfaDq4yvCouquxGJcfopFe4ZYUF1ZVOg2LU0n8jccZv9WZJAqhmgZhc9JWCKHb9YXxGQViFNwcSzMdXxmGKRY5JUR2UsqsbXCkA2vt5I0F3QfmbhfvUJp1mELkrJcKHPYwYHAndcgL/u2vcEKOvSUExsGCsyEj9ZTiw/I7aUzRGmqHqayYOVLGBjZWciN2tiPCpHkoQbFi7m7MuIWeMTe6UkdFSORVGLCnUKHY9MC7Pl2qvzdvVtgxsCH4dyd1u0xh6bq961aSpKCgJLxICsSli5AKIgxG+RNga5S4ETG9RUxYVFRIZ3jsv2RsY1CsAGv07KTfclj9437cU5wjV+nEwdldVkIF1UZEsL7AtgkvgnFk3+WgOTVEcSXdkjVR5YhQALDydgNwNVW4/DlgGyYSrAwUXxZ0Egv9MSDfxvpUmQ1DQYFKl4JJzIhdblRUjG9/TKIW+qAfhY4VyxNBLEwjUjqqJCGHwpCVSRQbbKzMmPnHE/dsQv8AtBiQ0TNKqvEhDSKSQSviyEEWYkgXJtYnz40T5blZqOnLEMxijyIbO7YjLu3y3vv666DiSPIY7qfKkHYk2uMQRZlIDgm9row3INqnKNSz0cZYlrF0DN8RVHaNS5ubuVUFiNib20BnU1NTQTU1NTQTU1NQnQLM1fJUyGlZDGbl5BiHUwXMYWRrjFpbOVxubIb20te0RYvfIM4Kl3UxRwsrBIgzyC1iVO4bAm+xC7fCdHeEcVJp34hgS09lWFCCGxkZIjmQN2Ui7ZYW7htuRPAq5KgJWVUto6VVmkLYmMTmMxMAfRUQI4xG5kBufGgbeWOW46KHppYsWLu4UKWJJO/rZQcVBJIUAXNtF9AJucogwVY53ZkaQDosl1THI3kwFhku/jfVjgfNVPV7QyKzhUdo7jJQ6hhe1wbXsSpIBuL30BfU1NTQTU1NTQTU1NTQTVHjkEb00ySsEjeNkdmNgA4Km5P46+cZ43HSoHlLBSbdqljsCxNhvYKpJt8tCErorrUVbhCw6kELeUS6qGw8mYl1ubErmEHqWBVhmm6Yk9yqZ5Cis7YH4yoyAMkiXGQJBVWFiLMfADVfFamZqjClVc4UjdJJ1RkdZOpG8i9MYYkt+ksG+6x1b4wydeob31xC8pup6rgYsSclZFQRh+zdnBFrGy4FmpJ4qwU0UiyvOI+2uiwQqRGrFlNxIFYOhxKYnqKCPIALcL10MqTJHTR9LJWykkKgSDdHHTQxeEIMmKnBbNY6MPx/imdmkpEF8eynkZwfRSrzKc7b4mxYbp1PGusSPTy+71AJspMckYsSg+JoRvbG4zpTktrMgIvGPlSqooWRo+mVXCX/AGWLkBSDfelZiAUuTCxUqcSjKFWWt4mwVlrYyG3tHTKbgXyxuWY2tYrbqKQexvOrHC+Yq6Dumda2I2PZGscoDbrhgxje43C+H+45b7PQY88UkZOc4cMyh1UmR2Kt0ywdAR7xCQpEot1IynqAQHqvalAmTJE8oZmW7BYo2s32m1y4WQEEph2yXZb3Og16pjir6S8bgpIuUcqgHE+jLcfED6H6g+usw4A0mc+L5nZVkjUAANY/FIwYqVKuLKbgoDkLar8mc+1Alq0WnSVe1njErAh2DZtl0yGZhbJgFVmBcfGTqlR1aBwxQIkObrcddhGqU0aXksuSZdu5sqmxstjoD1FI9M9VU0yLSlBaRCxkhc9zQ/EwBDlgg6bKyMwNnRtm3jnFaV4zM8dRJLDGxKwiWORRYMwLApZTgCMmsbbX0C4JeWol6lOWZFFO0avnDIoLLaQKxjVhu2Mwub5K29tMtDyasM5KhDTmIwiImS6A+QLuVZTvsVBF9jtYh0pOZqWONWTJIZJJLysMUDkyO+Rcg7sj7i4vb5658BoBUrPJURuxeZumZFKkRowaLBSAyKLBvQlrk6+HlqGkM9RFThwFjZIIkAIaMytdRcAsTMx+fy3A1Qk5hqqvh8c1MjpJ2lwtiS2wCxnuXp5nvLWKqrBgDewMlbzBDFIkbscnNrhSVBLBBmwFluzBRcjc6TeXuRlkM6yNNgjmCzFgCq5IVRfAj6JjQOtmuHN76r8D5XmqC8mAplmhAkIAdJOpM8+SEFW6gRlGbAWOxBsLOvM/GDTQGQYje2TglV2JBaxBsSAvkedAI4nxWOi+ypI4UkeVFwxsHZu02VSLMFUbsVXa1/ULlX7VZIyVYX+0CqAmDMoYl2BdrFAoxuFBO5so7hSpoyfeJmnWOzGdzJYSOXAEAA7iuwWM9pO8gGWQxYOWuJcPpWykmiWolG7lGjRUG4WIuBaEfr37m3JuwGgAx86CeVKlZGkjRSZCq4OihrMFsCXCqzsQGKnBCCCSG0PlGpZ6VSzSM2cikyFS11kZbZKArAWsGA3A+es59o1VQN9vTVVO0zMiSqjwsTHg3rcMAdhcG1yt7WuHzkusjXhsDGSMKIhI5zUhcvtDm2wuL7sbXNydAU4tQGQI63ziJkQBsQxxIxY2Pab2Ou3DJ2eGN3Uo7IrMpFipIuQRc2sdvJ1m9X7RKirkdqNlho4zh12UGWU+C0SN4iU2BbE+R43x51HNs0dLWRTTu5enm6UpxVlkWNmxBjVQMlBI+RXychYNFoOYKeaWWGKVHkhIEiKblSfn/A28HY76IaxjhdCtPxCimwkhBZw7kuBglO7YkN92yDb+iPlrWeD8ahqoxJC4ddtx6EgNY/WxGgvaDc2wSyUpjhZlMjxxsyi7BHkVJCtwRfAnc+Nz6aM6ATwpLxOIiRS1LDIWjAJKmcoFYn4VOKOANmIJttfQLntHr3hgFJEyUsLRACYnc4uo6USC5ZigYY475IL7nXnkPlWp6MKV8SGFIgY4i12VypWTrpbGQvmSL3KWt5JJZ+L8PVGmqCkcshjRYo3AF2hLzKAzHyWIYeLYA+lwE4Vz+8jBiqPAqqryRBjeRr3MeRuYgwWJe0l2cEEAHQOkdOq42UDEYrYeBtsPkNht9BodzFwozQsYsVqFUmCU2uj22IJB29CPBGx2OrHD+KJKzorq7RkB8QbDLcb7gm3yJ/K+rUsoUEsQoHkk2A/M6CpweteSM9RGRkYxm9rNjtktie0//UemrUFQrqGRgynwykEH8CNtIvLfH2pWmiqE6fUqMoaZAzzA1DySHI2CMhKuwZCQAGFyV3a+XY4vd1eHPpy/bKGvsJO6wB+Eb3t9froCepqaWOf6s+7LArMrVMgiurYsEF5JSD6dist/mw0HPi3tGp4J4o7M6PL0HnW3TRjtbL7xDFVbG4W+5B2LVfWL8ycuo1GUaqljgjSyq6qwUCzWS6hvKg7E3+nnWs8vCX3SDr/puknU/axGX530GVc48zrV1kOUeECIzAuYy0yO8ZYxgsAp6QZhZuoMu5Qp3Lc3cfikanlmiqog6ZQqGg7xsxNg7vfuXtt6C4bxp8pOWaWIER08KgtnYItg3zAtt+VtyT6nQau9m8E2AllqXSO/Sj6gVYwfRSqhrAbdxOwGgzeHi1PGiwrTVRs3VszsjZKty3bAd9g3bb4E/Vtq2nNkKlTHQQgqbKWllazAKx+JV8BFZifVbk3GnhvZNQE3ZZ22K71M33gAfv8AqAAfoB8tRPZJw4AARSADYD3ie3kE7dT1IBP4DQK3E+O1nEeHzzwSQI9IwkCrE6zKyDIlHMpUXjLrupv3Db0zvg3CKqt3jp5qoqSC0pDKLsxYEs2KkkLsMb3Y+NbFxbkilSWngiE8ZnkOZWpnuI41aVrDqW3Yhb226jEWO+jfGITTx0sNL9kGlwxjxW6iOSQgZKwv238XNvO99BkdB7LOIAKGpowSwYu0iPiFNwoQOFZT4IJt487knaL2VLGVL0k05X78kkDk+SQsWaRgXJ3cybfd30aoufagRJmAezrlzGSCi4hogY2K9UFgDIcQDa6Am2m3/S7mjSUYZuUAvfG8kgQbXv8AeG19BnNXw6SIATQTwpsccE6EfkXLw2iv6mQ9K1xbqHbVp+SY2haVHLM8bIkkcpaHchyZHG8qgopIwjj7SG/W1oPL1RNJAskzRkuAwEaMoF/nd2v6fLQ3j9IlIffIgEAZRUoosskbMFZ2Xx1I75h/OKlTsdgz2p4MwnmeVUkWoW3RCR3W8LsAroA2ARZglgSXiFgLgk5yjx91pcUmlkWNmyZl71Ed8woYM4WzRMMxfubcD4WPmnlUzydVVR/swjRtcE4uGBRgVs+DSqLkC7i5tcFHh5XenIaOmleQMq1Auwd43Ybq+bWsgP3ltfG7DLQOVPxsrHE8lZSmBYzHVGSRQ6yWsSsiHG+XZjt6kEnXXgfAY6OOpleoLxTb3LbYd2JyHc8pVgpe5Zgqeo1W5d4KLSmKGOnkdgXkNPixXyBcqgZ1bIE4+oPqCRdBWxSSAinkfEutRM1QFhUA9JpmOZs5VD2gKSGYEm19A4VHFo4EMUQLvHEXWJbk4pioB9R8Q2O5ANr20ic28a62cFVOsUbSJSyJHIvTW6B83kNmAzaxS4NlF7A5H3zNxWG+VGUZiHmDkqtiXD5R7XOTlO+TtCqMAx0P5f5TeuXFoTTU4lYzOHQNM9hnIFtIA3VUEYYqFuAzbWAgIcKZKlowzYZUrghCGkLrJLJMQyx3i6XxtjcbEtY6FPSOReXABhm12YZjwHu95HS/+0lCgfdn3GnrmWjHWE0siwxIotK5DsGN9qeM3RZCPvlXc3xUDzrOOI8VdyDCHizwlAkcNKM+kUdmAYqW6mKuRLO1rL0wSAHjiUkEY7lXIkNjYNI2RwDrGSLDfaSRlP6s0lwCC4jwGpr6WSSlo40gUMzTGwJCtk3TJCljtkWC5EXUsx21ofKvsvDt1qtTixL9N7mWQl8g05yOOwXsU3Nu9jcrp04ly31nW80kcagBY4+0bW2PkFSLqRbwbaBJ4jwKmHFqWRBIsVPEtKUWFDAVcFd3LhgtqhQbKfNz6kLXM1CIA0FaxVmGKRJA1Q843RZAyuiq5texOQOnd+WI3keCHiLGTpGIo6RSYqAE3wVDmoxtdsu1TvbU5spjBeqrZkZVToIlOhhlmLm4jzZ2ZQbG+DKbFrmwNwTudxDVcOp84xSv1C8rrGxFljk2QSFGZt1JUEqguWbFctCeUOYuI08MsdJj0xJkZJY7kbJGi5mQRKMVFkJytawa4OjnL/JMvE2M8yqkIZkRVyVVF7npJYXCkG2QGTOzPlj09G/czHGjPGI1H2EEORV8VuSqudooAqlpZ7F5LOQQvTDBa5a9pzgMnEozCymwlVGwNh3B0Bdo2XYkNb4luFuAfUXPVPF7w3VHUqJZSpXABOljToXBOSk2X473IPgWGg01KrAu4IVV6rOiFSsbFsDEl7o7tdIIRcrk0r3kKgX+AcnmoWSQrCjIxjj+zDIslwHZAditOCYI1+HNJHIu+wVW5Qr6wLFJJaBHLrK+QL5Ahy0akFi2THEnHF0XLZw1Dj3LJ4bWwzNKnTY9QvgVAWnXIoY8+k8rjsjRVB2uAMNN1DyGqL2j3YYWHTldGUEgDJkYZOignJsgzP8AJRpY43Ts1Y5jqZqoKEjp8XgZYjMQljIwZ+tl3XUBgljltYg18kcf+zVZmjTrSulMuxkkChnZmKKqEXDWxRQAoFyTpo4rw6OohkhmXON1Ksu+4P4b/u0B5R4FBT9gjKywl1R5XDTOpPdIR91XYNawGwHi9gY5iL+6TdOIzuUIESsELX2sGJFtj50GfB0MCRvSy1bu6NUzMJFnDZKY8umCVPQkLhS4CKCrbtvpdFTrHGiJ8KKEXe+yjG1/mLaTuQODiFnWFZoooneF45JzIGYLG2fi2ZJIONgCH+K64n+DcrR0ssskTOBKSzIbY3JvfxfbwLnYE/SwGdJPHJzLxFlB2p4VXYZd0zZtsPJCxx/hkdNVfxiGGwllRCfCk9x/ZX4j+Q1nFLxJy88jRzZTVDuEMZUlRaOKxJH+zjT4hsSdBdrqYzTU1Myi0soMh+K6QjrMGsSBfFUx2Az9b21o2s75drQK56iYMqrCsMRUZi7sXkNkyIPbGPrY/hp4p+MQyLdZUI8fEAQfkQdwfodBcvr4WFr+nz1nMPLdKKmZTQVJ7UkH2t2F8k8iovY4f/u2qlBy3SvTzRClr1s80XZLIAFybAMvWCsAhUWIN7eug1LU1lLUsT8PEg/0skgiElxLVMuagMfvMtsh+VtdOJR4GB46/iwCyqLy0zsFEgMdw70257hsxP77aB0qmvxWnH6tNUN+bSU6j+4N+/Qvi9dUpWjEyiIusZtGSoDtTAMCRawvIpP9NvGNxR5VqCeLMGrffLUrYkxrGyfapcMFABvcb2Gj/OtSywxhOpdpVJ6fxWjDTehBxvGA1vIJFje2gWOYKueKrk6KdcrKXjRkjKoxSAr3YiQFmltcEm1hsBfXSnr2j4bOIEVZHk6cUkUcZdjgJCzImI6iAP8AEqmyqba80XvzXRmqWxVe4dgbuk2YkgiwLoxSzXjiI+JdV0p+JJ2qajBQl5GeR2v0gST2s1hKVJCh72YEBQw0HXhXHaiWqZIZsUz+zFk6NsnfphVS+bRrsxdPmMiGGi1ZAycDqzIWyaCoZlaQyhCUYYK5ZrqNgDfc72BNh95Y95NXJ1C0a5ykqS7rIAxQdPIARBGtYC5ZbG1muDfMc6+41ZGLYRS3FgwBCFrFdxfwbEaAhRTqyDF1e3aWUgi42O49dKvMBd+J08TSTJB0XkKpIUDst+1AmLu2N2YXIAVbAFiSjJx801Q6wJLErhIzKKW02XSWQK8k2xFg+5udl2tuSvIMj1clZ708krwYSRTLOWKZBwMURsUkspuAu4Yg3BsQBc+84PTUssVLUswmYIDGVGB+8pzmaeNrXBBRfne5N2dOX54+HrQ0SQyxEJ1Z8xg9yOsrYNm2XgqAto9sj40le0TiHVNy8C1MYkeOrB6cxWMMelIEBVnK7BhjZ0IAsyl9H9kPMyVfDx2LHLG1pQosGLdwk+Zz8kn7wb5aDxw/2SU4d3mOQcxFoY8livF8IOTO7L4GJYLsO3YWP8x80LTIwjAlmFrRA+BcC8hF+mlj8R+lgTtoZzJzTIUqo6UENSlXlnuCiKoWVgBvlIRkvTNrAEsVuuQWroy5rYY5HKzxRursPtamRhIgxJtaK8YJKhQFHbiguQ5VlQ5qjLLIXkiqVQSJ3RQ5wYmOnjJOc7MStyPIBIG8Z90cFPQwdSSWm97ixKwNJng1kQghbsZ3RQrS4nG4sMVOThwjlwLIZ5VTqkKFjX9HCFFgIxYd1rAvYE22Ciw1RgpoWqK2CYR9ABZOhIAQS4LyzKG8RktjtsHRzsSdAO4Z7XqWprEpIElaR4y4ZlxUERmUKd8jsDuBbxYkG+g3E+YJZo0zZmMkQlKlhFCA8asoVF3e5k8O0l+m11ANxz5U45w88eaKBETCDoxOyEM7ZdRsXYktkpNi2JsNsgdinBeVpKmOLPpxrT/6upJaRiad5Yr4XVFvc7NncAXHnQTl3jyvNCh6arDLIt4xjGAIXzUAqlsWQk7ev00v10snGKtCA6I/bGCPghxSQvfdC7h1kYEeFhT77aLc/UdPTRpEcmLLJLNKxGQjjUkIoACxiaTCLFFAYFhY3OjPs54HgJqhwOpJI6XW+Jxch2S/hXYW22KRxfLQN1FRJDGkcahUQBVUeABsNJ/NsCe8OWzkAiEkyk7dO+MdPF4ANRKvd5yCFTsVAd9L/Elaoq1iVeynAnZmBxaUgiFB8wu8p+REf5Ar1tJPJIY1LGXrL1HUl0FRIA4O+3SpIO5QwAZzHtle7fUV1Nw2mjV2Mca/ZpszsSqs5+EFibKzE/iTr1wfhb0tEsaAPMqFmJJtJK3c7M3nuck3+uq8qidxDWJCblZI4wWYgpc9+wFv7mBYWIBuC3U8aiR5aieN6pamIBIooXe8TE2WfIdNLWxAZt2MhA78QE5C4djI7qiEwMTNIHxLKqfZKpKojIDGAXIFzdtsjYzzBPS1c9UtaT0oXSnjjUOJblRJK5xAcxtkE9V+zuNyDq3R8O70p4pDEqyOSvR7XMQGOZIAK52bFGHaAvzOgJcl8GZepUTxRpPK5a6uz9rd27Mzb3uuxAsqiwtbXTjvGVeZ6MJMSIlnkZGCAIXwIzJ+QLEbXAtfe2jnD6MQxJGvhFCja3gWvYfPzrjxfhvXjCB2j70clfUI4YqwOxVgCpHyJ0CLy1TYx5RMY4hUMFaNHh6iMEkEhSwR+1W7wtjud7b2+K8brBTlFlQO4SMNhjIHk6AuCCVuDMdsPu6N0/Awk04YYQ4q0OLmy9jpJaMmykZne1iGXziLBeNshkhMZzWSeIeLYgT0yix9b+7sb/L8tAI4S2ao0YCmRQbepLAMc2sXkaxBI7pB6ggg6MxRb4l7kbYhUYj8A8gcfgVB0I5PoJqimRYlQKqiBppQSn2RxsEuHqGBG+TLCp2UNY3bo+SImFqiWep/ovJhF/7GLCIj8VOgX+IVFMhImljjY7AOqqT+FyL/AIX3Pz0OqeGJK2RgMo8K/QnYEfRo1KW/A6K83wwUIjWmpqdCRI7KsUQzCKAF7l7rswOKnM2NtUF4pSAsG4euQYqxgKxoSvaTYshvcHci9rA7ggAXrSUaScVFb9mhjdsICLISfHRO4N/NvOvVHAymR1ralTIRKymOmvfEJcAJvsgHbcXGnRluLfP8v79Uf9BwXy6a3tjfyfnf9r+l5+ugV4KMrEYlr2EbF/8AmyG/UYsVuFt5Yi1gf3a8ycOk6CwycTUFRH8UCLvGVYYgkMe5RtcnRCThTDALG4U3QbsTiBt1CZBcWAAyOxPw+dVqWgnVkXpEXySRg0gUWPYLg5Pt94Ki2O9r2AcGqJo+I0ks1RTzIwkpMo4zGVabGROoDI47jCFHjua29xqvzRw10mfszM7SMsgR2ZgIS4iLIwICtHbAghg4xs6k698V5enaBxIkWJjBPcnxAjbPAMG27WW1mxPm+u1HzPUU6gTKamIEKJdopBtfvDlUba3cTHe4sG86AHxHhfEUhkH2xLWUYO5NrqAkYyYWVxkHchjGWuSSVUpxLgTGiAjR1kaolKq2Rur9UIrBjtGQUBXYEAA7X0cj9oNGdmkaM7Ah4pF3PjfHE3sbWJB1bXnKiP8AzmEfi4H9xtoM9koKxmsI5nhVha4lICqkzXRWZZGlXrWs1smRRcldOVbT9DhtbclwVmbuUhmulhe/xEn19b6sTe0CgUG1VE9vSImVvl8MYY/TxrgxmrGVniMdMjK/RyXrSspzXqi9kQHFunfIm2RUXUgJrIMUpBHxBpWiniQ7wSYllaG9lQN5a259dXIqp6fiMwqJY3MtLGI7r0jIUeYlFJYqWAbcDfuHj1OVPBKaoP21LGx+ckSk/k1jv+BvpB5+5YoOnEJXqIadZrSR5vgoKsnURHDgYsyi6i1ibje+gy7n7jRnrSzIuKFQsXc1/GzP8RNiDcmwysADolyUlP7vxJ5JIo3SJJKe0xiYvGZHGALhrghV/ED1N9C+cuXYobGnqhV0iYIJLg4u4dsAQT91LnxufHrrVPZ7RPBweFDQCpimQys0LxmRupc98cmHcFIXZm8aAlKsJcF0KUksGMNOBvMUeylk8lnNRdUJ3+J9/gZ+AcEZFSWciSpEYjL+cFAHan4kXZvLNv4ChQ3INJLLTU0lTG8ZpoxBHFILMHRek8rA/eYAqvyUsb99g56Caz5OFNxGpqZw6skUrU6Rubxt0LACRAtyvVaR7qwyGKkFTrQdZxwuB+H1M8UFhC1dE0mVssamNEHpuOpcX2OwuTvcEOv4SW4/VvHZYo5t6hyAIpCBKGNgWZUkBJAttYOyrvrV24c3DxFIs0knUqFWcOe1zUSYlkTxGQ7hrJYEZA3PcBvNvAXFQxhhp399vFnI7IY5OjKpbtRsg8YxsbbqPN9hnLlJPJxf3biLpO1PTRTxRqGEUbhguQBPe4273BNybYjbQD+P8TaorJ3iaGS7rGImKllFJMsKgr8QLzVBkF9iqD531rHDaFYIY4UFkjRY1H0UBR/cNYrLQUUnGnhqGSJlqpdyTExDgzgpMLWYSGNbZZWJtsdOvBOB1KVNYlPXygRyJZKhRUqcoY23YlZfps/p6nQP2ppSi5gro6roy08cwEQkLU72Y3ZlBwlKgfD8IZvx9NXJOfKRCond6YscQKiJ4hexPxsoQjY7hiNAw6AVHAkgpZjAQkqxP05XIsjYEBjtioG1zj4G99F46tZIy0TowIOLghl8bHY2I/PShW8poIoFqG+zaRmqmWcwq7MpCdQgK0l3xW11uzXIPjQCeD1UCcNpJo6SSV1dnGQYtIRvJUegYuBcOw2LA+BfTFFVyw1OcwkMbtKuZcFApIlSyebhQRsCTvc7AaAPI1ZVVBp2kCwCOMHO1sQ9nvluvxDe57gfmA20dTDxKBjg/TEjKpN1uYzbJCD4BuPxBHpoDaOCAQQQdwR4P4a8VSMUYIwVypCsRcA22JHrY721UoWSHp02RZgnbcfdXtFz+tb9+LHVbjstT1qRYB2NNed9iAioxxIO/cbC48ED56BBp+HvSSFSZZatJhAuQyM8dV8cy+sbAqxLA2C06g7EnXTm+paneksLt1yiW8NIFqRGB/xGQf8A805cbapSqSSMp0uk0YVibdZ2VY+pYFhH9Re1vG+swr5qn3Zy/UaoQ+/STFLPC6swhV0fJFyC5KFAsmxByDENI4RyxVUkKRQVgdI1xVZ4FbYfJozG35nLRBeJ1CfpqYsB9+Bw4/HBsHH4AN+ekY8611PIyl46hVIsJYsHIJKi7xsFBviCemd28W0pc48VqKqrNSlO6lYowOlKSQoMrFrqUkuSCPhuAD4J0Dpxw1PXllScEOBaAvJTPZC4RQGdGIGWZKlLnL4gFUjangsjOxq6bNsmMZ9wFWemzFlvImAU3LXQgm++RDDSjTe0KrRhGKgqgF3SqZZ7k72IcCRVG4uW3sCbacOAc1pNGx90prh8SY5GgU9qtfp2NjYj1P46Apx7iHF4uI0wQ0RSbrxRoTMqmwEo6vkdQKhAZR6t89EzxbjKfFQ0kv8AV1LL/jTSjzy9OixTR8TqepHUxtg8wugZum7IjpsVVz6EAXuLaeKfhFU28fFWdfS8NO+31ZVW/wCOgC8sc+1rU4ao4dUSsryRtJAYWF0kZSMM1Ixtj9bX9dWuK+1RIIXkeirkKgG0tOyL5AN5BkosN99VeT6Otjkr4Y6inbpVTsRJAwyMyJPcMkoxBLkWxNvP01055lr24XVrLTUxUwSZPFUtcAKTfB4Vva17ZX0Bim9pfDZDb3uJD8pSYj9NpAurgqaJ2Cq0TNUllBQ3L2XNhkv9EX8jxodTc3RSxKaikqkUqGu9MZU3A3DRdQWPzNtKPGeGcIqeIcPEApbM8yzLCRE9+izLmEKuvcPJsb20GjT8tU753jAzXA2JG2/p4vve9r331xflOI37pAGWzAP8RHhjt8Q/d9PN6H/Icx70tdWQWFgpl94j/wDUmD7fgRoFTTcTTi0say09UUpYiwbOnUhpJLWC9VepsbtYAi3i2gYjyPHscmYi9svAJ3uqoUC+TsPxFjcnjT8r9H4FkFzleGdrhgLXxkaxuLg3LefG9x0XmyeP+U8PqY/6UONSn/Rnqf8AR688s+0Gmq2lTqxpIszxrEzYSMqmwbpvZxf5W20FymjOWKzTq/kLKuS7engBl/Bifrq1MrNGyTwpKjXDKtnUj+kj2vf5C/56JamgWZfZ7w+UuxplHVC5qMo1OPwkxggBhfzYHXXhnLDUapHSSERBt4pTmoBYs2G2SnewUEKPkdMOpoJqap1VNIzArLgARsFBuPW5N9ztb5fI6q+6TlcZejMthswK3bI+bAiwW3pufRdBclkEiusUihh6izYnyMgD4+YuLi+486S+L+zqqqJ6iZuIMhfpdJY48VUwsHUyDLvKtkRv5IPpbRSpoqhZWKwAhiPtFmaMIIwCAEGfYdxZQGN32GxIqq4rWpCzMkq3BlFg1kFwEU7mRmPrGDcnwVFrB1l5Hqx0matlqmjdZMZG6SXQgg4qGJ3BNrgb+CNtcoOF1h46tU9Oyx9P3YyK6FDH9pJdlzzvn0gDbcAmy+NeX5w6bSlndQiqTGTbvsQU71BW5xtd8txtuF1ek4wzdMF8gy3E2JxUAbSAJkDcgWOYDXI8A6AHxNaReK1kVesZp3VKheohKBpUjhYlwLIR7vsxIPcbHzrlwPk9RVT/AOi+JSQxhIZFCstTEcuoliGJuBgAO64H5WtVKzWkCzvFiysLMpC375PA6hbfPFEAsVvceAs3DZTNk8eMvUDfZt0qhI289WWNkKklshGWcYj0IuQOit4pT8Rs0UFcxpxvC3u7YrJ5IkJQtcnYED8Nd+Kc+QGajFTFPRYzsW95jwSxgmTaQXjIyYD4vXQChq+IQTq6ydaUQFOlUWkY2IewkTpsL+RmGI3G+2ifEfaKvUplrKd4OnKHdhaWIq8UsQPaOpZibWKbeugJ80cs8Pnop54Y4cmQgTQNhfLbdoiA/nw1wdeuMcrTRY1ArTKtMGkRKuETKpt8WUfTfIDYO2RUE/M6H8W4BwupjWWj6SyPNAhelkMZs0y5ZLGQMguR71uDvo63L1dGCIq5Z0tbp1kCvcfIyRGM/mQ2gXeH80VEKVMx4apQRRgtSupFxF1R1MsHtjKvwhsbHc6N8t890ApoozJHStHEt6eTKIpZdwokCllHzF76q8B43UQLMZaB3RpWBekZZVHTC05AibCTEdL0VttdePcxUNdTmASRO7SRRGCQYyrnKiN9lIA4IUne22gZ6rhccxVyW2sQVYrf1G62ba58EbMQbgkauTQhlKnwwIPpsdjvpaPs/gTelkqKI3vaCUhPzhfKL/3dD+GVfE0kqCrQ10cbiEBrU8hKqGZlKq0ZN3wN8RdPTQOVFTdONEuWwVVyPk4i1z9TbSf7S6ZJIo4R+kkd5REoYPP0YiWjBXbvFlOXlbgb2tdqPaDFApNXBU0hFh9pHkhJ2AE0ZaLz+sw1a40vvMcUlOeqAWZXikX1jZVIYMLrkRcAn8DoMhnmqZZY1jR2zlZWeWOSNVCFWZpXZQFKdHMjfY/O+qkPGsxJOExKoMRfdlTIBgLC6t1CB6m97Aa2iWkkgeaVUDpIMpEZ2PdYL8j2je9r9tgF7QCm8C9mjGRpYqkinklDlGUM9ldmdFcHEq7HZwPh8C/kFOqhR3qFChwRKFB3uC0kiHf5PCLftn5m/PgNTPD7wkUxVRO2yMUHwrayg2G1vHpbRXj/ACvLSzOTG5hjkiAqkDKcWMhOQVfCo+LuDiTYmxLDQLlvhT1UTODsrYBrebKpubW33sfqDoNu52/m+o/Y/wCsarct/p3/AGf+1qamgIcN/lNV+Mf+WNdeYf5JUf1Un+A6mpoPnL/8lp/6qP8AwDWb+279LQ/1v/ZbU1NBp/DP0KfsjQuH+dpf7LF/my6mpoDraxrnf+QSf+cKr/MbU1NBpnJn8gg/ZP8AiOjWpqaCampqaCampqaCa+DU1NAN49+h/wB9P8Q0i0n8+Qf1cv8Amy6mpoPVD/Oc37cv8ZdCOZv5tT/c/idTU0B/gv6Bv2T/AJMGqnG/X9qP+NRqamgy2u/nmD+0N/mDX6eTwPw1NTQBeT/5Kf66p/8AiZdZ5/3RH8li/aH8dfdTQP8AyJ/NtP8Asa98o/op/wC1VP8AnPr5qaDzzX5pP7XF/BtL/sw/lHEv65f4HU1NA/6r0H6KP9hf4DX3U0HbShwv+UV/9p/+RDr7qa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9222" name="AutoShape 6" descr="data:image/jpeg;base64,/9j/4AAQSkZJRgABAQAAAQABAAD/2wCEAAkGBhQSEBQUExQVFBUWGRwVGBUYGB4aGhwgGh0gGB4gGRofISYfHxojIB0eHy8gIycpLCwsHiIyNTAqNSctLCkBCQoKBQUFDQUFDSkYEhgpKSkpKSkpKSkpKSkpKSkpKSkpKSkpKSkpKSkpKSkpKSkpKSkpKSkpKSkpKSkpKSkpKf/AABEIALEBHAMBIgACEQEDEQH/xAAcAAACAwEBAQEAAAAAAAAAAAAFBgAEBwMCAQj/xABSEAACAQMCBQEFBAUIBQURAAABAgMEERIAIQUGEyIxQQcUMlFhI0JxgTNScpGxNDVic3ShsrMVJEOCgxZEo8HCCFNUY2R1hJKTorTD0dPh8PH/xAAUAQEAAAAAAAAAAAAAAAAAAAAA/8QAFBEBAAAAAAAAAAAAAAAAAAAAAP/aAAwDAQACEQMRAD8A3HU1NTQTU1NTQCuNcxx0rRK6SuZS1hFGZCAguzFV7sRcfCCd/GunD+Y6af8ARTxOfBUOMh9GU9wP0I0O5xPSEFYPFLJnJ/VOpjlP+4GEv/Dt66r8Y4jTNXpSzU0UxaneozZFdiEYKEVSpuWGR8/d0DVqaR4YaZXPSM1GCGOUMn2bBdx9mQUHb37L8JW57gNGF4dUWDw17OP/ABsMUgNvP6MRG/p50DBqaSoefCEBZqcgjMOwqIAy3VSQjwtazOoNma197avf8rXuAPciSyIAKtiS0l8B+g8ti1v2T8tAz6mlmLmyQl7R07hNn6dWjFd8e4Mqgb7bkb6uJzBIb/6nUGxscXp2/faa40BrU0FPM4HxU1Wv/AZ/8GV/y1x/5YAmyUlc/wD6OU/zCugYNTQA8zyf+AVv7oP/AL2u1FzOrSLHNFLSyP8Ao1mCDP1sjI7oW9cMsrAm1t9AZ0O5iqIkpJ2nIEQjYPl4sQRb6k3tb1Jtojqlxfh0M0RE8ayovfiy5i633C2NyPTbQY5wtqkxUzvSyYsEhMjjBBJIQhMhILAFju2JF2tub21/l/hXu1NHDcdoOy7KLktigO4Rb4qPQAaVKOkWSmhaolq0A+0RUZikWTmWIuwU5lEZFuxZAVHrvoryhzdFPGiNUxSylpFQqQDIqMwVsRsHKAMVH1NgNgDPqaBPzlBcFRK8VwpqFQmEFmwHfsGGRAyTID1IsdHdBNKHNHMpzMELAML5tewFrXufRVyXI+SzIg3ZijfqkvBoQpXpIQxuwKhr95l3ve/exbfwSToM8j4wKeN1hLZ5RU6TsxKBsTskd8AqIxZnewLOMvSxnlzjcp6MSvEwbMg2diwJJDB2a7W3JO+WwuC1lclplBBCqCMrGwv3HJv3kXPzOvEHD4kN0jRTubqoHnz4HroM1o6qp6UUsMTtgFmeWZQFJkGbuC+KLGgbd1+0e1gQDcWKOqrJamN5FnLxLmLxL8NzYJth1JlHc9lwVggOQbLRJaNGTpsilNhhbtsNwLeLbeNdtBnNFQcS97mzeYAr2tkWBte5jXaFS3pcqQCvg5Ed5KbiiIcQ32qEsTKryI69qKNioyBUErYXRnupY6aOJ8zxQv07SSyeSkUbSMB53tsNt7Xvbe1tWaTjUMkBnVwIgGLMwKY4Eh8w1ipUggg2tY6DPKjgXGGAzlJwVixDKC7ZusfTABVGxORci4Vo/LJdb8nDOKGP3YSMWXGWWpErKWJKqEhJQWAVWYruAShJa7ISMvtEDXMFO8iAgGR3WIC5ABKm8gG4O6A2I23W/Dh/PtRU1TUsNII5YwHkaZ2CAG1sbJkxsR8vzG+g9UXLlXEwMs0zoiFyY53klZxsAMgqmOxZsCrG4Xc7g3KKGsj6srFpC8oEcbXuEJxBZA2CWsrEje2ZtchFu0s9bLkGSGmxONzebPx3IAY8U/a3vfYbEhoefpOmWaJGCSPEz9TpqxRyl4w1ycguYQFjYjf10HSKhqlBnRqhr5LgzEyfFvIsUjCNXaxxQ2VAV2O6i5yPT1Xu7GsdzI0hIyPhQqqABipG4PlQSbn10R4TzPT1BxjkGdrmM7OPmCPmPBtfRXQTU1NTQTU1NTQeJ4VdWVgGVgVIPggixB+hGsiqZvcOJSpO0kqQ0kUVNIiFnXKdmhWVjZQ4ICZMQrKoubsQdg0rcG7uMcRb9WKli/ulkP8AiGgVqaasMDzyU10WaYAQPm6CKR0tgQMsSpAKZEjA4/ZqNdIuZ5qNElkpKmNCUBLACPBjbJyrOsdgb95UgjcnJtG+A8dEFBEbZmV5pbeO153b6C5zCgG25uSFVmBzinG4FpepJvHIp2PbdSLtfPEBcbkk22/EAgnS09BVyZwVsaGSQyKrgWJdCrrGHIBSRsSwTc/aDLvuO1P7NEzQJVi8Zu4CBpGIcspZi2WQyLXbIhiSCFsgA8K9q1LFSrSzRrPHEDCD5DIhxTJWQJljiDvYm5G3hq4JBw2cRxLRrTl16kOUaqXW2WUM0ZIYgG/a+Qvc20HnjHI+UhneWNFxLylsumjWBkZEZiiKzKrltmBDEs17aIcA4bVUz4lYZI3wu6uy2KARliCrEs0YTYG103PdfQQcoU1TUNEgcU0DYzSGeUtPKfEeZe5WMkFj+vio+Fhpjj5MjAP29YWJJzNXNff0tnhYeB26DjxLjE8DENi1iGBsO5Ra4H9L/rLD9QNX4hUvkHikcpKMoyCSL+cLXtle4A9TgvgNqxLyDE4bqz1shOwLVMgw2t2qhVfzIJ1WX2eKFlU1lX02OSpmgCH1IOG5Pm5+vm5JADxbm+cvT0yyHvIld0+MRREFgGHq7AR5W3u52C3L1M9NVxtE5SRW8oTufDBgPI9GDDcbEEazjljkSSr61X77OiTN04jhHk8Mb7O10sGcgsCFHkHcG2u3KfKVVM89XHVxhXYwxM9PmWSGQ4yKVkTHJwzbbMLEg3toHTg9Y8E/uc7mS6l6eZvikRfiRz6yx3Fz95SG8htGOIUKzRPE+WDgq2LFTY+bMpBH5HSpX8ucRmRC9VS9RJVlTGnZQhVvuP1C26FlIYEEMw286c9Aoc38CpYOHTGOCOJljKxOiBGV27EIcC4GRAJO1r3uL6zyuhqJo2SJjHFlnTUiorlwoK9sY7lhYlrn4cSQSRtraOK0jSwSRqwQupTIqHAyFr4nY7eh2+d9V+Bcvw0cQigQKoABPlmsLAu3ljbbfwNhYC2gzd+FV86gLDM0RKEyN0o2srKxCp1N+0KN9ri1iBtdi45OtcYjVPBFIvc8yl3WUHLBFbtiJQ3BOcbD4bkbabpI5i5Mnral5DIlPGuCp29R26YlsxsyhRed7C9xiDcZEACYq5aeanU1BqkncxWZUEgIVmyUxhVKDGzArtcG+1iyayan4fFCJveXWVqZmjklKdVPg610SxZQfvxr4ZH32RlNUPHKuCmx6casC/TjlkeR1UktGkjKpAZFKgjNmt5+egcOJcdhgKiRwGb4YwC8jfsxqC7AfQa50XMcMjhPtI3a+KyxSRFrbnDqKuRA3IFyBvpe5X4tC9G00RY1DFUqHcZSCTLBrm2LKhyxC9llsLDQPjizSqDDKyuro4uwKZI4bdmVjldSoYDff0JjAae7gAkmwG5J8aX6rnukVHZZQ7BWMagN9qQPEJtaTewumQFxfS9T1TyT9GqFQKMKsje8KtjISV6cjrYGD4WAYdxNicRjp0NBDLJDOArNFkI3U+A4xYbGxBsNvmB8tBnvBq7r4xQkTSt9rObW7mO5kDjZQd8SCe5Rj2gqC4tQusDpjIqe/MlSyqRE8TzK9mdQQSrbXDDFSy7m41skfDkWZpgCHdVRjc2IQsV28XGbb/X8NeqqiSQAOuQBDAb2upuLj1sd7HQBarlRDLTyqO6Nrs1t2Fvvb+AQLLaw2sBYWNw0iIWKqAXOTEepIAv+4D92u2htZzDDGxQsXdfiSNTIy/thQcR9WtoCWqqcLiEvVEaiTHANbcC5YgfK5JJt52vew1x4Zx+CoJEUgLL8UZ7XX9pDZgPqRY6IaBH5v4LUe+wz0vVeRxifh6cSxK9jc23YynYk37vlbTNy+1QadPegomFw2NrGxNjttcixNvXRLU0E1NTU0E1NTU0E0r8pkNU8Tl+dUI/yighX+JOmjSdylNjTcRl/8rq2v+wxQflZNB15U4HDNw2kaRMy9NEDcnwUJ9CPObA/MMR4OkrmzhQZRRQtIUaYqdyXMas0jKp9AWRlH9lQG+W+jcli3DKL1tTQ/wCWukOi4TUTMkqwPKAjIzAqrLJZRIMZWQ5LKai5Fx37HzYAPBK+yTRxorrAoGKxFQJGWPpx5MSGYu0kXgE4A75bvfMlI9NQUkULWlpgsuYW+CQp05pAnhji5svqWtqny1w1jX4VCrTlft1gLRmSdvHUYRk3RLDySSwB2w3pS87luJmWM9WEXixTc2jdkIA9SWYPe9sGU/d3AhzF1IqV4IYSKWKFhcjqCbq2WN0cb9cSZSG2VxYndhbQl1m1HQe4VrPT36DRNOiA9sqBlMkYQ7dWIEuh8kNgdgSNGgnV1V1N1YBgR6gi4P7tB00s8/VTGnWliNpqxvdkI8qrC8r/AIJEGN/nj89daXnON6oQFHUSPLHDKbFZGg/SAW3UghgLizYGx8DVbhH+tcTqKnzHSg0cPyLkh6hh+BCR3/oNoO3MzdGlipKb7OSfGlht/s1x73G/+ziVmH1Cj10doKJIYo4oxikaqir8gosB+4aAcIHvPEJ6nzHTg0cPyyuGnYf7wSP/AITfPTNoJrlUVKxqWdgqj1JsNddUuK8JSoVVe9gyvYeuJBsR6qfBHyJ0AluZWlLGmMLRoVBZiSWLEKFFiMbn7xvYWNje2vHEOPtDkZpRFjfuITpXAyxJJL7+PIJJHaLjTA1GhBBRSCuBBUbr+r+z9PGhUHJdGkkciwIHjYujbkqSCptc+LE7eL2PkaAJV85ThTKsFQsY3B91Zlt+BkSW5+eA/A+dXOF8x1NVExSniU2sYzUMG+V1dYyBvcbHY+o0f4rI6wSNHGZXCkrGHwLG3gP90n56zii4jU8NdRURot82WNCGS0kql7OBkcWZF7hcArYN3EBW9/aGSWCmjnijiXuRrGSJrZuWktIzAjAgAsDbPIAi5DkdJq1WfMIsbYdQYyECwcKnlcgGBaQ3Nz94ljrhxHh7QFHUPHlLeqrJGJcxspyLK91bEhSlh2YAgWBva4QRQRSiidnQZS+7yqnccR2xmMK0bELcZKymx8bkBOMcu1EEpWMyzx1LqtsUMgZELhma6RiP4gchcm27bKZ7NqZ46uoinjYPFcRlrHH4XfdSQCwljI+gIHggaDT1scnwOrW84sD/AA18goER5HVQHkILsPLFRiL/AIAAaD1U0aSLjIiutwbMARdSGU2PqCAR9RrjR8JjikkdBj1MclAAW637rAfEb2JO5CqPTVzU0E1NTU0FLiPGYYDGJXCGQ4rcGxP1IFh58mw0ncwcX4dIqtG6qzSButEjL1BkBMEmVcZDgWuAxNwPUDXPnmaSOqR6jH3SzgHYWBVAVBvfqkhzvtYLj3DFkjmHmumJiqMxPvYtE6KO3zmhiV1uGBZlNsgm+y2A2O+lilSb3qMMcgUIljJcAFZQoVWNzvIY9ipLWuSy8K4vE6IIuJToCSqe8xoMyCQQjSRqzkHYgMT+8E5PUczTSh6SKWNRLdnVnYqWYEN1JGLMbeoHqlz500csU/RUpVCToKbSTsgMOL2eQkrcYuEhiuQBYy+NxoHyo5gqI5OlE0FbILXijjdCt/8Avkubxx7b91ifQHTbrhR0scaARKiJ8QCABd9yQBtv5vrvoJqampoJrxNHkrLci4IuDYi+1wfnr3qaDNuE8WracGKSrjkmhsskFXEVLDcLJFPELmN7XDNG5BOLHLU4dxOog4fPC9LLI7moYS0xSoTKd3kF1VhILFwN09PT0ceZOVoa2MLICrrfpzLYSIT5xPyPqpuG9RrPJOUuKRyrGI4ZgAx66ymPMC1ltYlJT5F7r57tAy8C56o6ekp4Z5DTSRwopSeOSHdEAIUyqqncW2OjvJ62oKY3uXjWVj82lHVc/mzE6zZuI8VUmJ1CyEA4Gfqkk+EKKP0pXusCVC3diABf7y/zZxKhVKWWlDKAekZg0RxGT45p1EOAGIAA2I9BoBfP8wqK6qfvV4WWOGRZAuAj2cY3BuzZkEC9j5sCNV6BEayMG3LRx4kogslhdwci0iJHvchsBa/k0ebKuZa2StWJo4kEcs0Kytjk7NGNwIpO67bi+JY+jW0a4P7lKMlpHwtGM1qJ1VyS6koRKf1GAVrWKkb2voDVPXiJHWTrdPqPMhS0jQuAGzTy1vK4fCQzAggnROj5mnioIqeGCSWYxrDBUxrlTnLtjcm5ZAq4syuARYjfzoV/ouma+TViXBFhUhlsfNi63sbL58b3xAuSdFRqhPRq65O65VRTdzXsRYwfEVUEKfOLLsysoAPxrikVHUxCHNjQQSwxgxucp2VY4we2xaQyk5X7rE+ou1QcUhoOFiOnljmnRRGihgWeeVsQWW+XdK+RuPBOhtRytBUzrI9VLK5YYtLDTuh7CibdP4SC4UeMw+2e2ufGvZ1EssD1BSSlQt1cYxCyllKozGLEdJSd7AFTYk45WB65f4OtLSxQKb9NQC3qzeWY/VmJY/UnRDXOmgCIqLeygKLksbAW3Y3JP1O5100E1NTU0E1NTU0E0rc28le+1FJJngIWPUKsyuyWyUKRsDmFN9iBexB8tOpoFPjHs2pZ+iAoiRGvKqCxnW18JXFnYZBXuSdx87EL/FOFKtRPLGrtDTKEVJHdlecZO27ksYUGJKg4lxtYhidM1yqaZXXFvHn5EEeoOgUuJ0bUvSfNSxNuoExF/kVXyjfL0FwDuADXC6+RjuRIu1yLXAYAqysAoZCP6KkWPnXbiHBuqgUu1he48Bgd7MFx2uB4I/v1co6URxqg8KAv7tB21NTU0E15kkCi5IA+ZNhrnVVaRrk7BRcKLm1yxxUD5sSQAPUkDWZ8x8yTzdNTGkdQzCoihkszQwrj3mPLvqWN7IvcvcAQd2AjxrmNuITpS0UccgRxJJLKH6aYMRullDC+LL3EN6DYspKv9lXD5Y3Uw4l8jkrMtmb7wRSE28gY228aO8u8CSjp0gjLMq/ec3Yk7knwLk7+NEtBm3FvZiaemUUJZiJ1qHhtGA7Le+N8SvnHHqABSfJ8tPBuUoo44GljRpo1UsRfDqYgNIE2TMm/fiG3876YNTQTU1NTQTXCurkhjMkhxUW+pJJsAANyxJACjckgDc676SOd6MNV05llkEYjlKRqxRRICgyLKMixRn23AAO1i1w68P8AarSO+EwlpGyKD3hQikgkWzDEDx962nFWuLjcay7idBAIJkSOniyikAJFm3UjyAEPn5A66cye0SoiqIBSqGRYY5JITGxMnWBYAOBZMQoF7+ZPDBTYNNdgASdgNzrHuM+1GpM0ZQtBFJiVJVMERsWUzMyNeRkdHIDRqiutyxuV1ThdetVTRyhSEmjV8WtcBxextcX3sdJUXIFSVWmaUJTjAOySfpFiAjQmPp3WXpoikiTC6hgpOwC3yTxKiSFJnqYTUTKGfOZM1LdxUC4Pxbk2BY7nwApzmOg94iR45EVoX6qsyGZD2OjBkVlYgq5+Eg3t+Gi7UiFcSqkWtYgEW+W/poFxjlKAxMYKanEw3Q4KlzcbZKARcbX0GZTT+8cQhNR7qYFjfqxRoQJEVWBdo2drdMysM77XZgSFYqOpOUUrIkhWXoTBVwilXsXNe03VupG72LgyIL3sBvv0rOFAzSCIs7RTSKlOC8iRtBFOyobkl/0UThStziQL7gXuXeXcuLu0DIyukIYxZMqBJUld2lcAyMwhA6thnJIbA4OQHOh9lnEY8bjNgpHU97Ng17qVBXZdzdSpBv6+nuq5fqKGenNTWOqMD1FT7fFALZSZRonTywW2JOy47qMdv1Sr+CQTsjSxJIybqWUG24b91wDb5gHyBoFwchy439+laS25aKIxk/eugUPi1hf7TI4qciyhhZgpOI9Nkk9zkXdQjdQlkIsc5LWv5FsDt5JN9M+qPGeJ+7wmXAvYqMQVBOTBNixC33vuR+OgH8se8J1IZ4iiR26T9QSXU3uuWznC2zMqkqVvcgkntUuDcWWphWZAwVr2DAA9rFT4JHkeQdxqlx/mdKYhMJZZGUuqRqL4jYtkxVLAkX3vuNt9Aa0JfmykXqZVESdJij5sEIKnE7NYkX2uNifGl2i4X1agiqeWpnWEPDII2p48bj4cWYJLmB3MFax2BAOr8PDqkiJhDDTLEznoRsW/WIZSoVWDX3Rgu97ML6BkpapJEV42V0YBlZTcEHcEEeRrrpEPMbUcckohVYzZpI+9MZiC0h2EgVXOGw8HNm3O7xAzFVLAK1hkAcgD6gGwuL+thf5DQe9TU1NBNTU1NBNTU1NBNfCdfHcAEkgAC5J2AA+Z0u0Reered5HjhiPRhhyKiQ7ZSSDw9yVEdiRbfy1lARxbiSxh66qizYKGpaRzuiqyqZCCCElbNSxsSigD9bVzlflwvMnEZy/vDQmLEqqrYsCHx3ZWYKPJBCkKQCDoTwyWXidcTIixxRDMfEspR2YRAgMCOoqmQsQbDtAF2OtF0E1NTU0E1NTU0E1NTU0E0p8/LY0TWuRUEeP1oJfU7AbDc3HzB02aW/aDBehdwLmF4ph8x05FZrf7mX/40AumRm2BbHxaMtj+ZhEkf9yfhpYgARqSS28lFGhOy5PSsYnJ7cjs6jyNh422ZjHkA7DL0yPcPyeRHH7piNvOgFQwEKi9vdqt47oVNo6tTIvwkrbqsqfIY+NtA5+zyW9AiesTyRWta2EjBdtvu4nx4OmXSRyFUqlRUQLYBwlSozV7m3Sk3Xb7kZt82076CaRuZauuficMEBlSnKESOIiUyZJbEvjawbpggH92nnU0GNSwxUUlRFU36AxRjGRlE4WNoplLWK26jLnfdrj0tpi9nvHGSVqaVBGWaQ7xlJC2Rtm26SZKDiwZiOmQSTbXbnLlmIVcdUZFjLlVCGEODJEs8wJbIWJBO9viVN/TS1w7gTyxCZJBO0LfaDq4yvCouquxGJcfopFe4ZYUF1ZVOg2LU0n8jccZv9WZJAqhmgZhc9JWCKHb9YXxGQViFNwcSzMdXxmGKRY5JUR2UsqsbXCkA2vt5I0F3QfmbhfvUJp1mELkrJcKHPYwYHAndcgL/u2vcEKOvSUExsGCsyEj9ZTiw/I7aUzRGmqHqayYOVLGBjZWciN2tiPCpHkoQbFi7m7MuIWeMTe6UkdFSORVGLCnUKHY9MC7Pl2qvzdvVtgxsCH4dyd1u0xh6bq961aSpKCgJLxICsSli5AKIgxG+RNga5S4ETG9RUxYVFRIZ3jsv2RsY1CsAGv07KTfclj9437cU5wjV+nEwdldVkIF1UZEsL7AtgkvgnFk3+WgOTVEcSXdkjVR5YhQALDydgNwNVW4/DlgGyYSrAwUXxZ0Egv9MSDfxvpUmQ1DQYFKl4JJzIhdblRUjG9/TKIW+qAfhY4VyxNBLEwjUjqqJCGHwpCVSRQbbKzMmPnHE/dsQv8AtBiQ0TNKqvEhDSKSQSviyEEWYkgXJtYnz40T5blZqOnLEMxijyIbO7YjLu3y3vv666DiSPIY7qfKkHYk2uMQRZlIDgm9row3INqnKNSz0cZYlrF0DN8RVHaNS5ubuVUFiNib20BnU1NTQTU1NTQTU1NQnQLM1fJUyGlZDGbl5BiHUwXMYWRrjFpbOVxubIb20te0RYvfIM4Kl3UxRwsrBIgzyC1iVO4bAm+xC7fCdHeEcVJp34hgS09lWFCCGxkZIjmQN2Ui7ZYW7htuRPAq5KgJWVUto6VVmkLYmMTmMxMAfRUQI4xG5kBufGgbeWOW46KHppYsWLu4UKWJJO/rZQcVBJIUAXNtF9AJucogwVY53ZkaQDosl1THI3kwFhku/jfVjgfNVPV7QyKzhUdo7jJQ6hhe1wbXsSpIBuL30BfU1NTQTU1NTQTU1NTQTVHjkEb00ySsEjeNkdmNgA4Km5P46+cZ43HSoHlLBSbdqljsCxNhvYKpJt8tCErorrUVbhCw6kELeUS6qGw8mYl1ubErmEHqWBVhmm6Yk9yqZ5Cis7YH4yoyAMkiXGQJBVWFiLMfADVfFamZqjClVc4UjdJJ1RkdZOpG8i9MYYkt+ksG+6x1b4wydeob31xC8pup6rgYsSclZFQRh+zdnBFrGy4FmpJ4qwU0UiyvOI+2uiwQqRGrFlNxIFYOhxKYnqKCPIALcL10MqTJHTR9LJWykkKgSDdHHTQxeEIMmKnBbNY6MPx/imdmkpEF8eynkZwfRSrzKc7b4mxYbp1PGusSPTy+71AJspMckYsSg+JoRvbG4zpTktrMgIvGPlSqooWRo+mVXCX/AGWLkBSDfelZiAUuTCxUqcSjKFWWt4mwVlrYyG3tHTKbgXyxuWY2tYrbqKQexvOrHC+Yq6Dumda2I2PZGscoDbrhgxje43C+H+45b7PQY88UkZOc4cMyh1UmR2Kt0ywdAR7xCQpEot1IynqAQHqvalAmTJE8oZmW7BYo2s32m1y4WQEEph2yXZb3Og16pjir6S8bgpIuUcqgHE+jLcfED6H6g+usw4A0mc+L5nZVkjUAANY/FIwYqVKuLKbgoDkLar8mc+1Alq0WnSVe1njErAh2DZtl0yGZhbJgFVmBcfGTqlR1aBwxQIkObrcddhGqU0aXksuSZdu5sqmxstjoD1FI9M9VU0yLSlBaRCxkhc9zQ/EwBDlgg6bKyMwNnRtm3jnFaV4zM8dRJLDGxKwiWORRYMwLApZTgCMmsbbX0C4JeWol6lOWZFFO0avnDIoLLaQKxjVhu2Mwub5K29tMtDyasM5KhDTmIwiImS6A+QLuVZTvsVBF9jtYh0pOZqWONWTJIZJJLysMUDkyO+Rcg7sj7i4vb5658BoBUrPJURuxeZumZFKkRowaLBSAyKLBvQlrk6+HlqGkM9RFThwFjZIIkAIaMytdRcAsTMx+fy3A1Qk5hqqvh8c1MjpJ2lwtiS2wCxnuXp5nvLWKqrBgDewMlbzBDFIkbscnNrhSVBLBBmwFluzBRcjc6TeXuRlkM6yNNgjmCzFgCq5IVRfAj6JjQOtmuHN76r8D5XmqC8mAplmhAkIAdJOpM8+SEFW6gRlGbAWOxBsLOvM/GDTQGQYje2TglV2JBaxBsSAvkedAI4nxWOi+ypI4UkeVFwxsHZu02VSLMFUbsVXa1/ULlX7VZIyVYX+0CqAmDMoYl2BdrFAoxuFBO5so7hSpoyfeJmnWOzGdzJYSOXAEAA7iuwWM9pO8gGWQxYOWuJcPpWykmiWolG7lGjRUG4WIuBaEfr37m3JuwGgAx86CeVKlZGkjRSZCq4OihrMFsCXCqzsQGKnBCCCSG0PlGpZ6VSzSM2cikyFS11kZbZKArAWsGA3A+es59o1VQN9vTVVO0zMiSqjwsTHg3rcMAdhcG1yt7WuHzkusjXhsDGSMKIhI5zUhcvtDm2wuL7sbXNydAU4tQGQI63ziJkQBsQxxIxY2Pab2Ou3DJ2eGN3Uo7IrMpFipIuQRc2sdvJ1m9X7RKirkdqNlho4zh12UGWU+C0SN4iU2BbE+R43x51HNs0dLWRTTu5enm6UpxVlkWNmxBjVQMlBI+RXychYNFoOYKeaWWGKVHkhIEiKblSfn/A28HY76IaxjhdCtPxCimwkhBZw7kuBglO7YkN92yDb+iPlrWeD8ahqoxJC4ddtx6EgNY/WxGgvaDc2wSyUpjhZlMjxxsyi7BHkVJCtwRfAnc+Nz6aM6ATwpLxOIiRS1LDIWjAJKmcoFYn4VOKOANmIJttfQLntHr3hgFJEyUsLRACYnc4uo6USC5ZigYY475IL7nXnkPlWp6MKV8SGFIgY4i12VypWTrpbGQvmSL3KWt5JJZ+L8PVGmqCkcshjRYo3AF2hLzKAzHyWIYeLYA+lwE4Vz+8jBiqPAqqryRBjeRr3MeRuYgwWJe0l2cEEAHQOkdOq42UDEYrYeBtsPkNht9BodzFwozQsYsVqFUmCU2uj22IJB29CPBGx2OrHD+KJKzorq7RkB8QbDLcb7gm3yJ/K+rUsoUEsQoHkk2A/M6CpweteSM9RGRkYxm9rNjtktie0//UemrUFQrqGRgynwykEH8CNtIvLfH2pWmiqE6fUqMoaZAzzA1DySHI2CMhKuwZCQAGFyV3a+XY4vd1eHPpy/bKGvsJO6wB+Eb3t9froCepqaWOf6s+7LArMrVMgiurYsEF5JSD6dist/mw0HPi3tGp4J4o7M6PL0HnW3TRjtbL7xDFVbG4W+5B2LVfWL8ycuo1GUaqljgjSyq6qwUCzWS6hvKg7E3+nnWs8vCX3SDr/puknU/axGX530GVc48zrV1kOUeECIzAuYy0yO8ZYxgsAp6QZhZuoMu5Qp3Lc3cfikanlmiqog6ZQqGg7xsxNg7vfuXtt6C4bxp8pOWaWIER08KgtnYItg3zAtt+VtyT6nQau9m8E2AllqXSO/Sj6gVYwfRSqhrAbdxOwGgzeHi1PGiwrTVRs3VszsjZKty3bAd9g3bb4E/Vtq2nNkKlTHQQgqbKWllazAKx+JV8BFZifVbk3GnhvZNQE3ZZ22K71M33gAfv8AqAAfoB8tRPZJw4AARSADYD3ie3kE7dT1IBP4DQK3E+O1nEeHzzwSQI9IwkCrE6zKyDIlHMpUXjLrupv3Db0zvg3CKqt3jp5qoqSC0pDKLsxYEs2KkkLsMb3Y+NbFxbkilSWngiE8ZnkOZWpnuI41aVrDqW3Yhb226jEWO+jfGITTx0sNL9kGlwxjxW6iOSQgZKwv238XNvO99BkdB7LOIAKGpowSwYu0iPiFNwoQOFZT4IJt487knaL2VLGVL0k05X78kkDk+SQsWaRgXJ3cybfd30aoufagRJmAezrlzGSCi4hogY2K9UFgDIcQDa6Am2m3/S7mjSUYZuUAvfG8kgQbXv8AeG19BnNXw6SIATQTwpsccE6EfkXLw2iv6mQ9K1xbqHbVp+SY2haVHLM8bIkkcpaHchyZHG8qgopIwjj7SG/W1oPL1RNJAskzRkuAwEaMoF/nd2v6fLQ3j9IlIffIgEAZRUoosskbMFZ2Xx1I75h/OKlTsdgz2p4MwnmeVUkWoW3RCR3W8LsAroA2ARZglgSXiFgLgk5yjx91pcUmlkWNmyZl71Ed8woYM4WzRMMxfubcD4WPmnlUzydVVR/swjRtcE4uGBRgVs+DSqLkC7i5tcFHh5XenIaOmleQMq1Auwd43Ybq+bWsgP3ltfG7DLQOVPxsrHE8lZSmBYzHVGSRQ6yWsSsiHG+XZjt6kEnXXgfAY6OOpleoLxTb3LbYd2JyHc8pVgpe5Zgqeo1W5d4KLSmKGOnkdgXkNPixXyBcqgZ1bIE4+oPqCRdBWxSSAinkfEutRM1QFhUA9JpmOZs5VD2gKSGYEm19A4VHFo4EMUQLvHEXWJbk4pioB9R8Q2O5ANr20ic28a62cFVOsUbSJSyJHIvTW6B83kNmAzaxS4NlF7A5H3zNxWG+VGUZiHmDkqtiXD5R7XOTlO+TtCqMAx0P5f5TeuXFoTTU4lYzOHQNM9hnIFtIA3VUEYYqFuAzbWAgIcKZKlowzYZUrghCGkLrJLJMQyx3i6XxtjcbEtY6FPSOReXABhm12YZjwHu95HS/+0lCgfdn3GnrmWjHWE0siwxIotK5DsGN9qeM3RZCPvlXc3xUDzrOOI8VdyDCHizwlAkcNKM+kUdmAYqW6mKuRLO1rL0wSAHjiUkEY7lXIkNjYNI2RwDrGSLDfaSRlP6s0lwCC4jwGpr6WSSlo40gUMzTGwJCtk3TJCljtkWC5EXUsx21ofKvsvDt1qtTixL9N7mWQl8g05yOOwXsU3Nu9jcrp04ly31nW80kcagBY4+0bW2PkFSLqRbwbaBJ4jwKmHFqWRBIsVPEtKUWFDAVcFd3LhgtqhQbKfNz6kLXM1CIA0FaxVmGKRJA1Q843RZAyuiq5texOQOnd+WI3keCHiLGTpGIo6RSYqAE3wVDmoxtdsu1TvbU5spjBeqrZkZVToIlOhhlmLm4jzZ2ZQbG+DKbFrmwNwTudxDVcOp84xSv1C8rrGxFljk2QSFGZt1JUEqguWbFctCeUOYuI08MsdJj0xJkZJY7kbJGi5mQRKMVFkJytawa4OjnL/JMvE2M8yqkIZkRVyVVF7npJYXCkG2QGTOzPlj09G/czHGjPGI1H2EEORV8VuSqudooAqlpZ7F5LOQQvTDBa5a9pzgMnEozCymwlVGwNh3B0Bdo2XYkNb4luFuAfUXPVPF7w3VHUqJZSpXABOljToXBOSk2X473IPgWGg01KrAu4IVV6rOiFSsbFsDEl7o7tdIIRcrk0r3kKgX+AcnmoWSQrCjIxjj+zDIslwHZAditOCYI1+HNJHIu+wVW5Qr6wLFJJaBHLrK+QL5Ahy0akFi2THEnHF0XLZw1Dj3LJ4bWwzNKnTY9QvgVAWnXIoY8+k8rjsjRVB2uAMNN1DyGqL2j3YYWHTldGUEgDJkYZOignJsgzP8AJRpY43Ts1Y5jqZqoKEjp8XgZYjMQljIwZ+tl3XUBgljltYg18kcf+zVZmjTrSulMuxkkChnZmKKqEXDWxRQAoFyTpo4rw6OohkhmXON1Ksu+4P4b/u0B5R4FBT9gjKywl1R5XDTOpPdIR91XYNawGwHi9gY5iL+6TdOIzuUIESsELX2sGJFtj50GfB0MCRvSy1bu6NUzMJFnDZKY8umCVPQkLhS4CKCrbtvpdFTrHGiJ8KKEXe+yjG1/mLaTuQODiFnWFZoooneF45JzIGYLG2fi2ZJIONgCH+K64n+DcrR0ssskTOBKSzIbY3JvfxfbwLnYE/SwGdJPHJzLxFlB2p4VXYZd0zZtsPJCxx/hkdNVfxiGGwllRCfCk9x/ZX4j+Q1nFLxJy88jRzZTVDuEMZUlRaOKxJH+zjT4hsSdBdrqYzTU1Myi0soMh+K6QjrMGsSBfFUx2Az9b21o2s75drQK56iYMqrCsMRUZi7sXkNkyIPbGPrY/hp4p+MQyLdZUI8fEAQfkQdwfodBcvr4WFr+nz1nMPLdKKmZTQVJ7UkH2t2F8k8iovY4f/u2qlBy3SvTzRClr1s80XZLIAFybAMvWCsAhUWIN7eug1LU1lLUsT8PEg/0skgiElxLVMuagMfvMtsh+VtdOJR4GB46/iwCyqLy0zsFEgMdw70257hsxP77aB0qmvxWnH6tNUN+bSU6j+4N+/Qvi9dUpWjEyiIusZtGSoDtTAMCRawvIpP9NvGNxR5VqCeLMGrffLUrYkxrGyfapcMFABvcb2Gj/OtSywxhOpdpVJ6fxWjDTehBxvGA1vIJFje2gWOYKueKrk6KdcrKXjRkjKoxSAr3YiQFmltcEm1hsBfXSnr2j4bOIEVZHk6cUkUcZdjgJCzImI6iAP8AEqmyqba80XvzXRmqWxVe4dgbuk2YkgiwLoxSzXjiI+JdV0p+JJ2qajBQl5GeR2v0gST2s1hKVJCh72YEBQw0HXhXHaiWqZIZsUz+zFk6NsnfphVS+bRrsxdPmMiGGi1ZAycDqzIWyaCoZlaQyhCUYYK5ZrqNgDfc72BNh95Y95NXJ1C0a5ykqS7rIAxQdPIARBGtYC5ZbG1muDfMc6+41ZGLYRS3FgwBCFrFdxfwbEaAhRTqyDF1e3aWUgi42O49dKvMBd+J08TSTJB0XkKpIUDst+1AmLu2N2YXIAVbAFiSjJx801Q6wJLErhIzKKW02XSWQK8k2xFg+5udl2tuSvIMj1clZ708krwYSRTLOWKZBwMURsUkspuAu4Yg3BsQBc+84PTUssVLUswmYIDGVGB+8pzmaeNrXBBRfne5N2dOX54+HrQ0SQyxEJ1Z8xg9yOsrYNm2XgqAto9sj40le0TiHVNy8C1MYkeOrB6cxWMMelIEBVnK7BhjZ0IAsyl9H9kPMyVfDx2LHLG1pQosGLdwk+Zz8kn7wb5aDxw/2SU4d3mOQcxFoY8livF8IOTO7L4GJYLsO3YWP8x80LTIwjAlmFrRA+BcC8hF+mlj8R+lgTtoZzJzTIUqo6UENSlXlnuCiKoWVgBvlIRkvTNrAEsVuuQWroy5rYY5HKzxRursPtamRhIgxJtaK8YJKhQFHbiguQ5VlQ5qjLLIXkiqVQSJ3RQ5wYmOnjJOc7MStyPIBIG8Z90cFPQwdSSWm97ixKwNJng1kQghbsZ3RQrS4nG4sMVOThwjlwLIZ5VTqkKFjX9HCFFgIxYd1rAvYE22Ciw1RgpoWqK2CYR9ABZOhIAQS4LyzKG8RktjtsHRzsSdAO4Z7XqWprEpIElaR4y4ZlxUERmUKd8jsDuBbxYkG+g3E+YJZo0zZmMkQlKlhFCA8asoVF3e5k8O0l+m11ANxz5U45w88eaKBETCDoxOyEM7ZdRsXYktkpNi2JsNsgdinBeVpKmOLPpxrT/6upJaRiad5Yr4XVFvc7NncAXHnQTl3jyvNCh6arDLIt4xjGAIXzUAqlsWQk7ev00v10snGKtCA6I/bGCPghxSQvfdC7h1kYEeFhT77aLc/UdPTRpEcmLLJLNKxGQjjUkIoACxiaTCLFFAYFhY3OjPs54HgJqhwOpJI6XW+Jxch2S/hXYW22KRxfLQN1FRJDGkcahUQBVUeABsNJ/NsCe8OWzkAiEkyk7dO+MdPF4ANRKvd5yCFTsVAd9L/Elaoq1iVeynAnZmBxaUgiFB8wu8p+REf5Ar1tJPJIY1LGXrL1HUl0FRIA4O+3SpIO5QwAZzHtle7fUV1Nw2mjV2Mca/ZpszsSqs5+EFibKzE/iTr1wfhb0tEsaAPMqFmJJtJK3c7M3nuck3+uq8qidxDWJCblZI4wWYgpc9+wFv7mBYWIBuC3U8aiR5aieN6pamIBIooXe8TE2WfIdNLWxAZt2MhA78QE5C4djI7qiEwMTNIHxLKqfZKpKojIDGAXIFzdtsjYzzBPS1c9UtaT0oXSnjjUOJblRJK5xAcxtkE9V+zuNyDq3R8O70p4pDEqyOSvR7XMQGOZIAK52bFGHaAvzOgJcl8GZepUTxRpPK5a6uz9rd27Mzb3uuxAsqiwtbXTjvGVeZ6MJMSIlnkZGCAIXwIzJ+QLEbXAtfe2jnD6MQxJGvhFCja3gWvYfPzrjxfhvXjCB2j70clfUI4YqwOxVgCpHyJ0CLy1TYx5RMY4hUMFaNHh6iMEkEhSwR+1W7wtjud7b2+K8brBTlFlQO4SMNhjIHk6AuCCVuDMdsPu6N0/Awk04YYQ4q0OLmy9jpJaMmykZne1iGXziLBeNshkhMZzWSeIeLYgT0yix9b+7sb/L8tAI4S2ao0YCmRQbepLAMc2sXkaxBI7pB6ggg6MxRb4l7kbYhUYj8A8gcfgVB0I5PoJqimRYlQKqiBppQSn2RxsEuHqGBG+TLCp2UNY3bo+SImFqiWep/ovJhF/7GLCIj8VOgX+IVFMhImljjY7AOqqT+FyL/AIX3Pz0OqeGJK2RgMo8K/QnYEfRo1KW/A6K83wwUIjWmpqdCRI7KsUQzCKAF7l7rswOKnM2NtUF4pSAsG4euQYqxgKxoSvaTYshvcHci9rA7ggAXrSUaScVFb9mhjdsICLISfHRO4N/NvOvVHAymR1ralTIRKymOmvfEJcAJvsgHbcXGnRluLfP8v79Uf9BwXy6a3tjfyfnf9r+l5+ugV4KMrEYlr2EbF/8AmyG/UYsVuFt5Yi1gf3a8ycOk6CwycTUFRH8UCLvGVYYgkMe5RtcnRCThTDALG4U3QbsTiBt1CZBcWAAyOxPw+dVqWgnVkXpEXySRg0gUWPYLg5Pt94Ki2O9r2AcGqJo+I0ks1RTzIwkpMo4zGVabGROoDI47jCFHjua29xqvzRw10mfszM7SMsgR2ZgIS4iLIwICtHbAghg4xs6k698V5enaBxIkWJjBPcnxAjbPAMG27WW1mxPm+u1HzPUU6gTKamIEKJdopBtfvDlUba3cTHe4sG86AHxHhfEUhkH2xLWUYO5NrqAkYyYWVxkHchjGWuSSVUpxLgTGiAjR1kaolKq2Rur9UIrBjtGQUBXYEAA7X0cj9oNGdmkaM7Ah4pF3PjfHE3sbWJB1bXnKiP8AzmEfi4H9xtoM9koKxmsI5nhVha4lICqkzXRWZZGlXrWs1smRRcldOVbT9DhtbclwVmbuUhmulhe/xEn19b6sTe0CgUG1VE9vSImVvl8MYY/TxrgxmrGVniMdMjK/RyXrSspzXqi9kQHFunfIm2RUXUgJrIMUpBHxBpWiniQ7wSYllaG9lQN5a259dXIqp6fiMwqJY3MtLGI7r0jIUeYlFJYqWAbcDfuHj1OVPBKaoP21LGx+ckSk/k1jv+BvpB5+5YoOnEJXqIadZrSR5vgoKsnURHDgYsyi6i1ibje+gy7n7jRnrSzIuKFQsXc1/GzP8RNiDcmwysADolyUlP7vxJ5JIo3SJJKe0xiYvGZHGALhrghV/ED1N9C+cuXYobGnqhV0iYIJLg4u4dsAQT91LnxufHrrVPZ7RPBweFDQCpimQys0LxmRupc98cmHcFIXZm8aAlKsJcF0KUksGMNOBvMUeylk8lnNRdUJ3+J9/gZ+AcEZFSWciSpEYjL+cFAHan4kXZvLNv4ChQ3INJLLTU0lTG8ZpoxBHFILMHRek8rA/eYAqvyUsb99g56Caz5OFNxGpqZw6skUrU6Rubxt0LACRAtyvVaR7qwyGKkFTrQdZxwuB+H1M8UFhC1dE0mVssamNEHpuOpcX2OwuTvcEOv4SW4/VvHZYo5t6hyAIpCBKGNgWZUkBJAttYOyrvrV24c3DxFIs0knUqFWcOe1zUSYlkTxGQ7hrJYEZA3PcBvNvAXFQxhhp399vFnI7IY5OjKpbtRsg8YxsbbqPN9hnLlJPJxf3biLpO1PTRTxRqGEUbhguQBPe4273BNybYjbQD+P8TaorJ3iaGS7rGImKllFJMsKgr8QLzVBkF9iqD531rHDaFYIY4UFkjRY1H0UBR/cNYrLQUUnGnhqGSJlqpdyTExDgzgpMLWYSGNbZZWJtsdOvBOB1KVNYlPXygRyJZKhRUqcoY23YlZfps/p6nQP2ppSi5gro6roy08cwEQkLU72Y3ZlBwlKgfD8IZvx9NXJOfKRCond6YscQKiJ4hexPxsoQjY7hiNAw6AVHAkgpZjAQkqxP05XIsjYEBjtioG1zj4G99F46tZIy0TowIOLghl8bHY2I/PShW8poIoFqG+zaRmqmWcwq7MpCdQgK0l3xW11uzXIPjQCeD1UCcNpJo6SSV1dnGQYtIRvJUegYuBcOw2LA+BfTFFVyw1OcwkMbtKuZcFApIlSyebhQRsCTvc7AaAPI1ZVVBp2kCwCOMHO1sQ9nvluvxDe57gfmA20dTDxKBjg/TEjKpN1uYzbJCD4BuPxBHpoDaOCAQQQdwR4P4a8VSMUYIwVypCsRcA22JHrY721UoWSHp02RZgnbcfdXtFz+tb9+LHVbjstT1qRYB2NNed9iAioxxIO/cbC48ED56BBp+HvSSFSZZatJhAuQyM8dV8cy+sbAqxLA2C06g7EnXTm+paneksLt1yiW8NIFqRGB/xGQf8A805cbapSqSSMp0uk0YVibdZ2VY+pYFhH9Re1vG+swr5qn3Zy/UaoQ+/STFLPC6swhV0fJFyC5KFAsmxByDENI4RyxVUkKRQVgdI1xVZ4FbYfJozG35nLRBeJ1CfpqYsB9+Bw4/HBsHH4AN+ekY8611PIyl46hVIsJYsHIJKi7xsFBviCemd28W0pc48VqKqrNSlO6lYowOlKSQoMrFrqUkuSCPhuAD4J0Dpxw1PXllScEOBaAvJTPZC4RQGdGIGWZKlLnL4gFUjangsjOxq6bNsmMZ9wFWemzFlvImAU3LXQgm++RDDSjTe0KrRhGKgqgF3SqZZ7k72IcCRVG4uW3sCbacOAc1pNGx90prh8SY5GgU9qtfp2NjYj1P46Apx7iHF4uI0wQ0RSbrxRoTMqmwEo6vkdQKhAZR6t89EzxbjKfFQ0kv8AV1LL/jTSjzy9OixTR8TqepHUxtg8wugZum7IjpsVVz6EAXuLaeKfhFU28fFWdfS8NO+31ZVW/wCOgC8sc+1rU4ao4dUSsryRtJAYWF0kZSMM1Ixtj9bX9dWuK+1RIIXkeirkKgG0tOyL5AN5BkosN99VeT6Otjkr4Y6inbpVTsRJAwyMyJPcMkoxBLkWxNvP01055lr24XVrLTUxUwSZPFUtcAKTfB4Vva17ZX0Bim9pfDZDb3uJD8pSYj9NpAurgqaJ2Cq0TNUllBQ3L2XNhkv9EX8jxodTc3RSxKaikqkUqGu9MZU3A3DRdQWPzNtKPGeGcIqeIcPEApbM8yzLCRE9+izLmEKuvcPJsb20GjT8tU753jAzXA2JG2/p4vve9r331xflOI37pAGWzAP8RHhjt8Q/d9PN6H/Icx70tdWQWFgpl94j/wDUmD7fgRoFTTcTTi0say09UUpYiwbOnUhpJLWC9VepsbtYAi3i2gYjyPHscmYi9svAJ3uqoUC+TsPxFjcnjT8r9H4FkFzleGdrhgLXxkaxuLg3LefG9x0XmyeP+U8PqY/6UONSn/Rnqf8AR688s+0Gmq2lTqxpIszxrEzYSMqmwbpvZxf5W20FymjOWKzTq/kLKuS7engBl/Bifrq1MrNGyTwpKjXDKtnUj+kj2vf5C/56JamgWZfZ7w+UuxplHVC5qMo1OPwkxggBhfzYHXXhnLDUapHSSERBt4pTmoBYs2G2SnewUEKPkdMOpoJqap1VNIzArLgARsFBuPW5N9ztb5fI6q+6TlcZejMthswK3bI+bAiwW3pufRdBclkEiusUihh6izYnyMgD4+YuLi+486S+L+zqqqJ6iZuIMhfpdJY48VUwsHUyDLvKtkRv5IPpbRSpoqhZWKwAhiPtFmaMIIwCAEGfYdxZQGN32GxIqq4rWpCzMkq3BlFg1kFwEU7mRmPrGDcnwVFrB1l5Hqx0matlqmjdZMZG6SXQgg4qGJ3BNrgb+CNtcoOF1h46tU9Oyx9P3YyK6FDH9pJdlzzvn0gDbcAmy+NeX5w6bSlndQiqTGTbvsQU71BW5xtd8txtuF1ek4wzdMF8gy3E2JxUAbSAJkDcgWOYDXI8A6AHxNaReK1kVesZp3VKheohKBpUjhYlwLIR7vsxIPcbHzrlwPk9RVT/AOi+JSQxhIZFCstTEcuoliGJuBgAO64H5WtVKzWkCzvFiysLMpC375PA6hbfPFEAsVvceAs3DZTNk8eMvUDfZt0qhI289WWNkKklshGWcYj0IuQOit4pT8Rs0UFcxpxvC3u7YrJ5IkJQtcnYED8Nd+Kc+QGajFTFPRYzsW95jwSxgmTaQXjIyYD4vXQChq+IQTq6ydaUQFOlUWkY2IewkTpsL+RmGI3G+2ifEfaKvUplrKd4OnKHdhaWIq8UsQPaOpZibWKbeugJ80cs8Pnop54Y4cmQgTQNhfLbdoiA/nw1wdeuMcrTRY1ArTKtMGkRKuETKpt8WUfTfIDYO2RUE/M6H8W4BwupjWWj6SyPNAhelkMZs0y5ZLGQMguR71uDvo63L1dGCIq5Z0tbp1kCvcfIyRGM/mQ2gXeH80VEKVMx4apQRRgtSupFxF1R1MsHtjKvwhsbHc6N8t890ApoozJHStHEt6eTKIpZdwokCllHzF76q8B43UQLMZaB3RpWBekZZVHTC05AibCTEdL0VttdePcxUNdTmASRO7SRRGCQYyrnKiN9lIA4IUne22gZ6rhccxVyW2sQVYrf1G62ba58EbMQbgkauTQhlKnwwIPpsdjvpaPs/gTelkqKI3vaCUhPzhfKL/3dD+GVfE0kqCrQ10cbiEBrU8hKqGZlKq0ZN3wN8RdPTQOVFTdONEuWwVVyPk4i1z9TbSf7S6ZJIo4R+kkd5REoYPP0YiWjBXbvFlOXlbgb2tdqPaDFApNXBU0hFh9pHkhJ2AE0ZaLz+sw1a40vvMcUlOeqAWZXikX1jZVIYMLrkRcAn8DoMhnmqZZY1jR2zlZWeWOSNVCFWZpXZQFKdHMjfY/O+qkPGsxJOExKoMRfdlTIBgLC6t1CB6m97Aa2iWkkgeaVUDpIMpEZ2PdYL8j2je9r9tgF7QCm8C9mjGRpYqkinklDlGUM9ldmdFcHEq7HZwPh8C/kFOqhR3qFChwRKFB3uC0kiHf5PCLftn5m/PgNTPD7wkUxVRO2yMUHwrayg2G1vHpbRXj/ACvLSzOTG5hjkiAqkDKcWMhOQVfCo+LuDiTYmxLDQLlvhT1UTODsrYBrebKpubW33sfqDoNu52/m+o/Y/wCsarct/p3/AGf+1qamgIcN/lNV+Mf+WNdeYf5JUf1Un+A6mpoPnL/8lp/6qP8AwDWb+279LQ/1v/ZbU1NBp/DP0KfsjQuH+dpf7LF/my6mpoDraxrnf+QSf+cKr/MbU1NBpnJn8gg/ZP8AiOjWpqaCampqaCampqaCa+DU1NAN49+h/wB9P8Q0i0n8+Qf1cv8Amy6mpoPVD/Oc37cv8ZdCOZv5tT/c/idTU0B/gv6Bv2T/AJMGqnG/X9qP+NRqamgy2u/nmD+0N/mDX6eTwPw1NTQBeT/5Kf66p/8AiZdZ5/3RH8li/aH8dfdTQP8AyJ/NtP8Asa98o/op/wC1VP8AnPr5qaDzzX5pP7XF/BtL/sw/lHEv65f4HU1NA/6r0H6KP9hf4DX3U0HbShwv+UV/9p/+RDr7qa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9224" name="Picture 8" descr="http://1.bp.blogspot.com/--zCCj5Ok8nQ/TdCpw8mpggI/AAAAAAAAAEU/QIpmjhhLepg/s1600/keefe.gif"/>
          <p:cNvPicPr>
            <a:picLocks noChangeAspect="1" noChangeArrowheads="1"/>
          </p:cNvPicPr>
          <p:nvPr/>
        </p:nvPicPr>
        <p:blipFill>
          <a:blip r:embed="rId2" cstate="print"/>
          <a:srcRect/>
          <a:stretch>
            <a:fillRect/>
          </a:stretch>
        </p:blipFill>
        <p:spPr bwMode="auto">
          <a:xfrm>
            <a:off x="323528" y="1916832"/>
            <a:ext cx="3744416" cy="374441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5896" y="1600200"/>
            <a:ext cx="5050904" cy="4997152"/>
          </a:xfrm>
        </p:spPr>
        <p:txBody>
          <a:bodyPr>
            <a:normAutofit fontScale="77500" lnSpcReduction="20000"/>
          </a:bodyPr>
          <a:lstStyle/>
          <a:p>
            <a:r>
              <a:rPr lang="en-CA" dirty="0" smtClean="0"/>
              <a:t>Farmers in developing countries cannot compete with these heavily subsidized (and therefore cheaper) products. </a:t>
            </a:r>
          </a:p>
          <a:p>
            <a:endParaRPr lang="en-CA" dirty="0" smtClean="0"/>
          </a:p>
          <a:p>
            <a:r>
              <a:rPr lang="en-CA" dirty="0" smtClean="0"/>
              <a:t>Local markets are destroyed, Farmers are forced to stop growing traditional foods.</a:t>
            </a:r>
          </a:p>
          <a:p>
            <a:endParaRPr lang="en-CA" dirty="0" smtClean="0"/>
          </a:p>
          <a:p>
            <a:r>
              <a:rPr lang="en-CA" dirty="0" smtClean="0"/>
              <a:t>Farmers go to work in factories and plantations that produces foods and products for industrialized countries.</a:t>
            </a:r>
          </a:p>
          <a:p>
            <a:endParaRPr lang="en-CA" dirty="0" smtClean="0"/>
          </a:p>
          <a:p>
            <a:r>
              <a:rPr lang="en-CA" dirty="0" smtClean="0"/>
              <a:t>Work conditions are often poor. </a:t>
            </a:r>
            <a:endParaRPr lang="en-CA" dirty="0"/>
          </a:p>
        </p:txBody>
      </p:sp>
      <p:pic>
        <p:nvPicPr>
          <p:cNvPr id="4" name="Picture 2" descr="http://nicholsoncartoons.com.au/wp-content/uploads/2011/02/2005-07-05-Farm-subsidies-G8-Africa-226.jpg"/>
          <p:cNvPicPr>
            <a:picLocks noChangeAspect="1" noChangeArrowheads="1"/>
          </p:cNvPicPr>
          <p:nvPr/>
        </p:nvPicPr>
        <p:blipFill>
          <a:blip r:embed="rId2" cstate="print"/>
          <a:srcRect/>
          <a:stretch>
            <a:fillRect/>
          </a:stretch>
        </p:blipFill>
        <p:spPr bwMode="auto">
          <a:xfrm>
            <a:off x="467544" y="1844824"/>
            <a:ext cx="3092017" cy="417646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NAFTA</a:t>
            </a:r>
            <a:endParaRPr lang="en-CA" dirty="0"/>
          </a:p>
        </p:txBody>
      </p:sp>
      <p:sp>
        <p:nvSpPr>
          <p:cNvPr id="3" name="Content Placeholder 2"/>
          <p:cNvSpPr>
            <a:spLocks noGrp="1"/>
          </p:cNvSpPr>
          <p:nvPr>
            <p:ph idx="1"/>
          </p:nvPr>
        </p:nvSpPr>
        <p:spPr/>
        <p:txBody>
          <a:bodyPr>
            <a:normAutofit fontScale="92500" lnSpcReduction="10000"/>
          </a:bodyPr>
          <a:lstStyle/>
          <a:p>
            <a:r>
              <a:rPr lang="en-US" dirty="0"/>
              <a:t>NAFTA - North American Free Trade Agreement</a:t>
            </a:r>
            <a:endParaRPr lang="en-CA" dirty="0"/>
          </a:p>
          <a:p>
            <a:pPr>
              <a:buNone/>
            </a:pPr>
            <a:endParaRPr lang="en-CA" dirty="0"/>
          </a:p>
          <a:p>
            <a:r>
              <a:rPr lang="en-US" dirty="0"/>
              <a:t>	- An agreement made between Canada, the United States, and </a:t>
            </a:r>
            <a:r>
              <a:rPr lang="en-US" dirty="0" smtClean="0"/>
              <a:t>Mexico </a:t>
            </a:r>
            <a:r>
              <a:rPr lang="en-US" dirty="0"/>
              <a:t>in 1992 that marked the phasing out of </a:t>
            </a:r>
            <a:r>
              <a:rPr lang="en-US" b="1" dirty="0"/>
              <a:t>tariffs</a:t>
            </a:r>
            <a:r>
              <a:rPr lang="en-US" dirty="0"/>
              <a:t> (</a:t>
            </a:r>
            <a:r>
              <a:rPr lang="en-US" dirty="0" smtClean="0"/>
              <a:t>taxes imposed </a:t>
            </a:r>
            <a:r>
              <a:rPr lang="en-US" dirty="0"/>
              <a:t>on products brought into a country). The agreement eliminated a number of fees to encourage trade between these countries</a:t>
            </a:r>
            <a:endParaRPr lang="en-CA" dirty="0"/>
          </a:p>
        </p:txBody>
      </p:sp>
      <p:pic>
        <p:nvPicPr>
          <p:cNvPr id="26626" name="Picture 2" descr="http://upload.wikimedia.org/wikipedia/commons/thumb/2/20/NAFTA_logo.png/200px-NAFTA_logo.png"/>
          <p:cNvPicPr>
            <a:picLocks noChangeAspect="1" noChangeArrowheads="1"/>
          </p:cNvPicPr>
          <p:nvPr/>
        </p:nvPicPr>
        <p:blipFill>
          <a:blip r:embed="rId2" cstate="print"/>
          <a:srcRect/>
          <a:stretch>
            <a:fillRect/>
          </a:stretch>
        </p:blipFill>
        <p:spPr bwMode="auto">
          <a:xfrm>
            <a:off x="3059832" y="188640"/>
            <a:ext cx="2697088" cy="119675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CA" dirty="0" smtClean="0"/>
              <a:t>People are becoming more aware of unfair trade practices and international organizations are working to improve trade conditions. </a:t>
            </a:r>
          </a:p>
          <a:p>
            <a:endParaRPr lang="en-CA" dirty="0" smtClean="0"/>
          </a:p>
          <a:p>
            <a:r>
              <a:rPr lang="en-CA" b="1" u="sng" dirty="0" smtClean="0"/>
              <a:t>Free Trade </a:t>
            </a:r>
            <a:r>
              <a:rPr lang="en-CA" dirty="0" smtClean="0"/>
              <a:t>– an organized social movement that encourages the trade of products such as coffee, chocolate, or carpets; ensures that there is no child or forced labor, that workers have humane working conditions and that they receive a direct and equitable share of profits. </a:t>
            </a: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7944" y="1600200"/>
            <a:ext cx="4618856" cy="4525963"/>
          </a:xfrm>
        </p:spPr>
        <p:txBody>
          <a:bodyPr/>
          <a:lstStyle/>
          <a:p>
            <a:endParaRPr lang="en-CA" dirty="0" smtClean="0"/>
          </a:p>
          <a:p>
            <a:r>
              <a:rPr lang="en-CA" dirty="0" smtClean="0"/>
              <a:t>With increased profits, these farmers can build better homes, send their kids to school, and feed their families better meals. </a:t>
            </a:r>
            <a:endParaRPr lang="en-CA" dirty="0"/>
          </a:p>
        </p:txBody>
      </p:sp>
      <p:pic>
        <p:nvPicPr>
          <p:cNvPr id="6146" name="Picture 2" descr="http://ieg.worldbankgroup.org/content/ieg/en/home/features/cc3/_jcr_content/parLeft/storytitle/image.img.gif/1351700922906.gif"/>
          <p:cNvPicPr>
            <a:picLocks noChangeAspect="1" noChangeArrowheads="1"/>
          </p:cNvPicPr>
          <p:nvPr/>
        </p:nvPicPr>
        <p:blipFill>
          <a:blip r:embed="rId2" cstate="print"/>
          <a:srcRect/>
          <a:stretch>
            <a:fillRect/>
          </a:stretch>
        </p:blipFill>
        <p:spPr bwMode="auto">
          <a:xfrm>
            <a:off x="323528" y="2636912"/>
            <a:ext cx="3810000" cy="288032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Canadian’s Making a Difference</a:t>
            </a:r>
            <a:br>
              <a:rPr lang="en-CA" dirty="0" smtClean="0"/>
            </a:br>
            <a:r>
              <a:rPr lang="en-CA" dirty="0" smtClean="0">
                <a:sym typeface="Wingdings" pitchFamily="2" charset="2"/>
              </a:rPr>
              <a:t></a:t>
            </a:r>
            <a:endParaRPr lang="en-CA" dirty="0"/>
          </a:p>
        </p:txBody>
      </p:sp>
      <p:pic>
        <p:nvPicPr>
          <p:cNvPr id="5124" name="Picture 4" descr="http://www.canadainternational.gc.ca/sudan_south_sudan-soudan_soudan_du_sud/assets/images/Happy_Day_resize.JPG"/>
          <p:cNvPicPr>
            <a:picLocks noChangeAspect="1" noChangeArrowheads="1"/>
          </p:cNvPicPr>
          <p:nvPr/>
        </p:nvPicPr>
        <p:blipFill>
          <a:blip r:embed="rId2" cstate="print"/>
          <a:srcRect/>
          <a:stretch>
            <a:fillRect/>
          </a:stretch>
        </p:blipFill>
        <p:spPr bwMode="auto">
          <a:xfrm>
            <a:off x="1674300" y="2924944"/>
            <a:ext cx="5653866" cy="3312368"/>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5976" y="1600200"/>
            <a:ext cx="4330824" cy="4781127"/>
          </a:xfrm>
        </p:spPr>
        <p:txBody>
          <a:bodyPr>
            <a:normAutofit lnSpcReduction="10000"/>
          </a:bodyPr>
          <a:lstStyle/>
          <a:p>
            <a:r>
              <a:rPr lang="en-CA" dirty="0" smtClean="0"/>
              <a:t>As the world becomes more of an interconnected place, more people and organizations are gaining a sense of responsibility for the planet and the people who live on it. </a:t>
            </a:r>
            <a:endParaRPr lang="en-CA" dirty="0"/>
          </a:p>
        </p:txBody>
      </p:sp>
      <p:pic>
        <p:nvPicPr>
          <p:cNvPr id="4098" name="Picture 2" descr="http://glennllopis.typepad.com/.a/6a0134854ae232970c0133f2d82f71970b-450wi"/>
          <p:cNvPicPr>
            <a:picLocks noChangeAspect="1" noChangeArrowheads="1"/>
          </p:cNvPicPr>
          <p:nvPr/>
        </p:nvPicPr>
        <p:blipFill>
          <a:blip r:embed="rId2" cstate="print"/>
          <a:srcRect/>
          <a:stretch>
            <a:fillRect/>
          </a:stretch>
        </p:blipFill>
        <p:spPr bwMode="auto">
          <a:xfrm>
            <a:off x="251520" y="2276872"/>
            <a:ext cx="4286250" cy="3528392"/>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Pause for Thought</a:t>
            </a:r>
            <a:endParaRPr lang="en-CA" dirty="0"/>
          </a:p>
        </p:txBody>
      </p:sp>
      <p:sp>
        <p:nvSpPr>
          <p:cNvPr id="3" name="Content Placeholder 2"/>
          <p:cNvSpPr>
            <a:spLocks noGrp="1"/>
          </p:cNvSpPr>
          <p:nvPr>
            <p:ph idx="1"/>
          </p:nvPr>
        </p:nvSpPr>
        <p:spPr/>
        <p:txBody>
          <a:bodyPr/>
          <a:lstStyle/>
          <a:p>
            <a:pPr algn="ctr">
              <a:buNone/>
            </a:pPr>
            <a:endParaRPr lang="en-CA" dirty="0"/>
          </a:p>
          <a:p>
            <a:pPr algn="ctr">
              <a:buNone/>
            </a:pPr>
            <a:r>
              <a:rPr lang="en-CA" dirty="0" smtClean="0"/>
              <a:t>Can you think of any international events (hurricanes, earthquakes, famine, national tragedies) where organizations in Canada have raised funds to support those affected?</a:t>
            </a:r>
            <a:endParaRPr lang="en-CA" dirty="0"/>
          </a:p>
        </p:txBody>
      </p:sp>
      <p:pic>
        <p:nvPicPr>
          <p:cNvPr id="3076" name="Picture 4" descr="https://s3.amazonaws.com/wetfeetproduction/articles/photos/428/original/BLG_ThoughtProcess_reg20120816-17262-6wan55.jpg?1345138894"/>
          <p:cNvPicPr>
            <a:picLocks noChangeAspect="1" noChangeArrowheads="1"/>
          </p:cNvPicPr>
          <p:nvPr/>
        </p:nvPicPr>
        <p:blipFill>
          <a:blip r:embed="rId2" cstate="print"/>
          <a:srcRect/>
          <a:stretch>
            <a:fillRect/>
          </a:stretch>
        </p:blipFill>
        <p:spPr bwMode="auto">
          <a:xfrm>
            <a:off x="1979712" y="4725144"/>
            <a:ext cx="4464496" cy="1788676"/>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Canada and The United Nations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United Nations – An international organization that was formed to create peace, security, and cooperation among the countries of the world. </a:t>
            </a:r>
          </a:p>
          <a:p>
            <a:endParaRPr lang="en-CA" dirty="0" smtClean="0"/>
          </a:p>
          <a:p>
            <a:r>
              <a:rPr lang="en-CA" dirty="0" smtClean="0"/>
              <a:t>Canada is one of the 192 countries involved in the UN and has played a key role since the organizations founding in 1945. </a:t>
            </a:r>
          </a:p>
          <a:p>
            <a:endParaRPr lang="en-CA" dirty="0" smtClean="0"/>
          </a:p>
          <a:p>
            <a:r>
              <a:rPr lang="en-CA" dirty="0" smtClean="0"/>
              <a:t>The UN addresses acts of terrorism, human rights, natural disasters, and maintaining peace and security. </a:t>
            </a:r>
            <a:endParaRPr lang="en-CA" dirty="0"/>
          </a:p>
        </p:txBody>
      </p:sp>
      <p:pic>
        <p:nvPicPr>
          <p:cNvPr id="2050" name="Picture 2" descr="http://uniosil.org/wp-content/uploads/2010/06/United-Nations1.jpg"/>
          <p:cNvPicPr>
            <a:picLocks noChangeAspect="1" noChangeArrowheads="1"/>
          </p:cNvPicPr>
          <p:nvPr/>
        </p:nvPicPr>
        <p:blipFill>
          <a:blip r:embed="rId2" cstate="print"/>
          <a:srcRect/>
          <a:stretch>
            <a:fillRect/>
          </a:stretch>
        </p:blipFill>
        <p:spPr bwMode="auto">
          <a:xfrm>
            <a:off x="8028384" y="260648"/>
            <a:ext cx="692696" cy="692696"/>
          </a:xfrm>
          <a:prstGeom prst="rect">
            <a:avLst/>
          </a:prstGeom>
          <a:noFill/>
        </p:spPr>
      </p:pic>
      <p:pic>
        <p:nvPicPr>
          <p:cNvPr id="2052" name="Picture 4" descr="http://www.saudibureau.org/topNavIcons/canada-flag.gif"/>
          <p:cNvPicPr>
            <a:picLocks noChangeAspect="1" noChangeArrowheads="1"/>
          </p:cNvPicPr>
          <p:nvPr/>
        </p:nvPicPr>
        <p:blipFill>
          <a:blip r:embed="rId3" cstate="print"/>
          <a:srcRect/>
          <a:stretch>
            <a:fillRect/>
          </a:stretch>
        </p:blipFill>
        <p:spPr bwMode="auto">
          <a:xfrm>
            <a:off x="611560" y="260648"/>
            <a:ext cx="796654" cy="53144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CIDA</a:t>
            </a:r>
            <a:endParaRPr lang="en-CA" dirty="0"/>
          </a:p>
        </p:txBody>
      </p:sp>
      <p:sp>
        <p:nvSpPr>
          <p:cNvPr id="3" name="Content Placeholder 2"/>
          <p:cNvSpPr>
            <a:spLocks noGrp="1"/>
          </p:cNvSpPr>
          <p:nvPr>
            <p:ph idx="1"/>
          </p:nvPr>
        </p:nvSpPr>
        <p:spPr/>
        <p:txBody>
          <a:bodyPr/>
          <a:lstStyle/>
          <a:p>
            <a:r>
              <a:rPr lang="en-CA" dirty="0" smtClean="0"/>
              <a:t>The Canadian International Development Agency</a:t>
            </a:r>
          </a:p>
          <a:p>
            <a:pPr lvl="1"/>
            <a:r>
              <a:rPr lang="en-CA" dirty="0" smtClean="0"/>
              <a:t>Established to assist regions of the world encountering hardships (war, disease, famine)</a:t>
            </a:r>
          </a:p>
          <a:p>
            <a:pPr lvl="1"/>
            <a:r>
              <a:rPr lang="en-CA" dirty="0" smtClean="0"/>
              <a:t>Purpose is to help countries that require humanitarian assistance and promote sustainable development. </a:t>
            </a:r>
          </a:p>
          <a:p>
            <a:pPr lvl="1"/>
            <a:r>
              <a:rPr lang="en-CA" dirty="0" smtClean="0"/>
              <a:t>Works to establish projects and programs to assist local people. </a:t>
            </a:r>
            <a:endParaRPr lang="en-CA" dirty="0"/>
          </a:p>
        </p:txBody>
      </p:sp>
      <p:pic>
        <p:nvPicPr>
          <p:cNvPr id="1026" name="Picture 2" descr="http://www.seva.ca/sitecm/i/15%20k%20cida%20logo82112589.jpg?Width=270"/>
          <p:cNvPicPr>
            <a:picLocks noChangeAspect="1" noChangeArrowheads="1"/>
          </p:cNvPicPr>
          <p:nvPr/>
        </p:nvPicPr>
        <p:blipFill>
          <a:blip r:embed="rId2" cstate="print"/>
          <a:srcRect/>
          <a:stretch>
            <a:fillRect/>
          </a:stretch>
        </p:blipFill>
        <p:spPr bwMode="auto">
          <a:xfrm>
            <a:off x="539552" y="404664"/>
            <a:ext cx="2571750" cy="9525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Successes in </a:t>
            </a:r>
            <a:r>
              <a:rPr lang="en-US" dirty="0" smtClean="0"/>
              <a:t>NAFTA</a:t>
            </a:r>
            <a:endParaRPr lang="en-CA" dirty="0"/>
          </a:p>
        </p:txBody>
      </p:sp>
      <p:sp>
        <p:nvSpPr>
          <p:cNvPr id="3" name="Content Placeholder 2"/>
          <p:cNvSpPr>
            <a:spLocks noGrp="1"/>
          </p:cNvSpPr>
          <p:nvPr>
            <p:ph idx="1"/>
          </p:nvPr>
        </p:nvSpPr>
        <p:spPr>
          <a:xfrm>
            <a:off x="3779912" y="1484784"/>
            <a:ext cx="4906888" cy="5373216"/>
          </a:xfrm>
        </p:spPr>
        <p:txBody>
          <a:bodyPr>
            <a:normAutofit fontScale="70000" lnSpcReduction="20000"/>
          </a:bodyPr>
          <a:lstStyle/>
          <a:p>
            <a:pPr>
              <a:buNone/>
            </a:pPr>
            <a:r>
              <a:rPr lang="en-US" dirty="0"/>
              <a:t> </a:t>
            </a:r>
            <a:endParaRPr lang="en-CA" dirty="0"/>
          </a:p>
          <a:p>
            <a:r>
              <a:rPr lang="en-US" dirty="0"/>
              <a:t>NAFTA has opened up many </a:t>
            </a:r>
            <a:r>
              <a:rPr lang="en-US" dirty="0" smtClean="0"/>
              <a:t>possibilities </a:t>
            </a:r>
            <a:r>
              <a:rPr lang="en-US" dirty="0"/>
              <a:t>for Canadian companies in the United States and Mexico</a:t>
            </a:r>
            <a:endParaRPr lang="en-CA" dirty="0"/>
          </a:p>
          <a:p>
            <a:pPr>
              <a:buNone/>
            </a:pPr>
            <a:r>
              <a:rPr lang="en-US" dirty="0"/>
              <a:t> </a:t>
            </a:r>
            <a:endParaRPr lang="en-CA" dirty="0"/>
          </a:p>
          <a:p>
            <a:r>
              <a:rPr lang="en-US" dirty="0"/>
              <a:t>ex: Mad Science</a:t>
            </a:r>
            <a:endParaRPr lang="en-CA" dirty="0"/>
          </a:p>
          <a:p>
            <a:pPr>
              <a:buNone/>
            </a:pPr>
            <a:r>
              <a:rPr lang="en-US" dirty="0"/>
              <a:t> </a:t>
            </a:r>
            <a:endParaRPr lang="en-CA" dirty="0"/>
          </a:p>
          <a:p>
            <a:pPr>
              <a:buNone/>
            </a:pPr>
            <a:r>
              <a:rPr lang="en-US" dirty="0"/>
              <a:t>	- franchise that creates science activities for children ages 3-12. </a:t>
            </a:r>
            <a:endParaRPr lang="en-CA" dirty="0"/>
          </a:p>
          <a:p>
            <a:pPr>
              <a:buNone/>
            </a:pPr>
            <a:r>
              <a:rPr lang="en-US" dirty="0"/>
              <a:t>	- has found a niche in Mexico</a:t>
            </a:r>
            <a:endParaRPr lang="en-CA" dirty="0"/>
          </a:p>
          <a:p>
            <a:pPr>
              <a:buNone/>
            </a:pPr>
            <a:r>
              <a:rPr lang="en-US" dirty="0"/>
              <a:t>	- </a:t>
            </a:r>
            <a:r>
              <a:rPr lang="en-US" b="1" u="sng" dirty="0"/>
              <a:t>Niche: </a:t>
            </a:r>
            <a:r>
              <a:rPr lang="en-US" dirty="0"/>
              <a:t>a section of the business market especially suited to a company's specialized goods and services</a:t>
            </a:r>
            <a:endParaRPr lang="en-CA" dirty="0"/>
          </a:p>
          <a:p>
            <a:pPr>
              <a:buNone/>
            </a:pPr>
            <a:r>
              <a:rPr lang="en-US" dirty="0"/>
              <a:t>	- has helped increase science literacy for thousands of Mexican children</a:t>
            </a:r>
            <a:endParaRPr lang="en-CA" dirty="0"/>
          </a:p>
          <a:p>
            <a:pPr>
              <a:buNone/>
            </a:pPr>
            <a:r>
              <a:rPr lang="en-US" dirty="0"/>
              <a:t> </a:t>
            </a:r>
            <a:endParaRPr lang="en-CA" dirty="0"/>
          </a:p>
        </p:txBody>
      </p:sp>
      <p:pic>
        <p:nvPicPr>
          <p:cNvPr id="25602" name="Picture 2" descr="http://jimmysfarm.com/wp-content/uploads/2012/11/Mad_Science_Logo_3D_L-Medium.jpg"/>
          <p:cNvPicPr>
            <a:picLocks noChangeAspect="1" noChangeArrowheads="1"/>
          </p:cNvPicPr>
          <p:nvPr/>
        </p:nvPicPr>
        <p:blipFill>
          <a:blip r:embed="rId2" cstate="print"/>
          <a:srcRect/>
          <a:stretch>
            <a:fillRect/>
          </a:stretch>
        </p:blipFill>
        <p:spPr bwMode="auto">
          <a:xfrm>
            <a:off x="539552" y="2204864"/>
            <a:ext cx="3262991" cy="280831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Challenges of NAFTA </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US" dirty="0"/>
              <a:t> </a:t>
            </a:r>
            <a:endParaRPr lang="en-CA" dirty="0"/>
          </a:p>
          <a:p>
            <a:r>
              <a:rPr lang="en-US" dirty="0"/>
              <a:t>- NAFTA aims to increase trade </a:t>
            </a:r>
            <a:r>
              <a:rPr lang="en-US" dirty="0" smtClean="0"/>
              <a:t>opportunities, </a:t>
            </a:r>
            <a:r>
              <a:rPr lang="en-US" dirty="0"/>
              <a:t>and since its creation trade between Canada, the United States and Mexico increased to over $1 trillion. </a:t>
            </a:r>
            <a:endParaRPr lang="en-CA" dirty="0"/>
          </a:p>
          <a:p>
            <a:pPr>
              <a:buNone/>
            </a:pPr>
            <a:endParaRPr lang="en-CA" dirty="0"/>
          </a:p>
          <a:p>
            <a:r>
              <a:rPr lang="en-US" dirty="0"/>
              <a:t>Problem: NAFTA benefits transnational corporations in particular. </a:t>
            </a:r>
            <a:endParaRPr lang="en-CA" dirty="0"/>
          </a:p>
          <a:p>
            <a:pPr>
              <a:buNone/>
            </a:pPr>
            <a:r>
              <a:rPr lang="en-US" dirty="0" smtClean="0"/>
              <a:t>	</a:t>
            </a:r>
            <a:r>
              <a:rPr lang="en-US" dirty="0"/>
              <a:t>	-These companies sell there products in new </a:t>
            </a:r>
            <a:r>
              <a:rPr lang="en-US" dirty="0" smtClean="0"/>
              <a:t>	markets and </a:t>
            </a:r>
            <a:r>
              <a:rPr lang="en-US" dirty="0"/>
              <a:t>move their production to </a:t>
            </a:r>
            <a:r>
              <a:rPr lang="en-US" dirty="0" smtClean="0"/>
              <a:t>	countries </a:t>
            </a:r>
            <a:r>
              <a:rPr lang="en-US" dirty="0"/>
              <a:t>where </a:t>
            </a:r>
            <a:r>
              <a:rPr lang="en-US" dirty="0" smtClean="0"/>
              <a:t>labor and </a:t>
            </a:r>
            <a:r>
              <a:rPr lang="en-US" dirty="0"/>
              <a:t>other costs are lower.</a:t>
            </a:r>
            <a:endParaRPr lang="en-CA" dirty="0"/>
          </a:p>
          <a:p>
            <a:pPr>
              <a:buNone/>
            </a:pPr>
            <a:r>
              <a:rPr lang="en-US" dirty="0" smtClean="0"/>
              <a:t>	</a:t>
            </a:r>
            <a:r>
              <a:rPr lang="en-US" dirty="0"/>
              <a:t>	- As a result, many </a:t>
            </a:r>
            <a:r>
              <a:rPr lang="en-US" dirty="0" smtClean="0"/>
              <a:t>manufacturing </a:t>
            </a:r>
            <a:r>
              <a:rPr lang="en-US" dirty="0"/>
              <a:t>companies </a:t>
            </a:r>
            <a:r>
              <a:rPr lang="en-US" dirty="0" smtClean="0"/>
              <a:t>	leave 	Canada </a:t>
            </a:r>
            <a:r>
              <a:rPr lang="en-US" dirty="0"/>
              <a:t>for countries where costs are </a:t>
            </a:r>
            <a:r>
              <a:rPr lang="en-US" dirty="0" smtClean="0"/>
              <a:t>	lower </a:t>
            </a:r>
            <a:r>
              <a:rPr lang="en-US" dirty="0"/>
              <a:t>(ex: </a:t>
            </a:r>
            <a:r>
              <a:rPr lang="en-US" dirty="0" smtClean="0"/>
              <a:t>Mexico</a:t>
            </a:r>
            <a:r>
              <a:rPr lang="en-US" dirty="0"/>
              <a:t>)</a:t>
            </a:r>
            <a:endParaRPr lang="en-CA" dirty="0"/>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Problem: The rules of </a:t>
            </a:r>
            <a:r>
              <a:rPr lang="en-US" dirty="0" smtClean="0"/>
              <a:t>NAFTA</a:t>
            </a:r>
            <a:endParaRPr lang="en-CA"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NAFTA agreement often brings disputes between countries and companies.</a:t>
            </a:r>
            <a:endParaRPr lang="en-CA" dirty="0"/>
          </a:p>
          <a:p>
            <a:pPr>
              <a:buNone/>
            </a:pPr>
            <a:endParaRPr lang="en-CA" dirty="0"/>
          </a:p>
          <a:p>
            <a:r>
              <a:rPr lang="en-US" dirty="0" smtClean="0"/>
              <a:t>Ex</a:t>
            </a:r>
            <a:r>
              <a:rPr lang="en-US" dirty="0"/>
              <a:t>: Prices of Crab were low in 2010 in Newfoundland. Government could not subsidize the fishermen because it would have been considered an illegal subsidy according to the NAFTA agreement. </a:t>
            </a:r>
            <a:endParaRPr lang="en-CA" dirty="0"/>
          </a:p>
          <a:p>
            <a:r>
              <a:rPr lang="en-US" dirty="0"/>
              <a:t> </a:t>
            </a:r>
            <a:endParaRPr lang="en-CA" dirty="0"/>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Imports and </a:t>
            </a:r>
            <a:r>
              <a:rPr lang="en-US" dirty="0" smtClean="0"/>
              <a:t>Exports</a:t>
            </a:r>
            <a:endParaRPr lang="en-CA" dirty="0"/>
          </a:p>
        </p:txBody>
      </p:sp>
      <p:sp>
        <p:nvSpPr>
          <p:cNvPr id="3" name="Content Placeholder 2"/>
          <p:cNvSpPr>
            <a:spLocks noGrp="1"/>
          </p:cNvSpPr>
          <p:nvPr>
            <p:ph idx="1"/>
          </p:nvPr>
        </p:nvSpPr>
        <p:spPr>
          <a:xfrm>
            <a:off x="827584" y="1646237"/>
            <a:ext cx="7859216" cy="3366940"/>
          </a:xfrm>
        </p:spPr>
        <p:txBody>
          <a:bodyPr>
            <a:normAutofit fontScale="77500" lnSpcReduction="20000"/>
          </a:bodyPr>
          <a:lstStyle/>
          <a:p>
            <a:r>
              <a:rPr lang="en-US" b="1" u="sng" dirty="0" smtClean="0"/>
              <a:t>Importing</a:t>
            </a:r>
            <a:r>
              <a:rPr lang="en-US" dirty="0"/>
              <a:t>: When goods and services are brought into a country. </a:t>
            </a:r>
            <a:endParaRPr lang="en-CA" dirty="0"/>
          </a:p>
          <a:p>
            <a:pPr>
              <a:buNone/>
            </a:pPr>
            <a:endParaRPr lang="en-CA" dirty="0"/>
          </a:p>
          <a:p>
            <a:r>
              <a:rPr lang="en-US" b="1" u="sng" dirty="0"/>
              <a:t>Exporting</a:t>
            </a:r>
            <a:r>
              <a:rPr lang="en-US" dirty="0"/>
              <a:t>: When goods and services are sold to another country. </a:t>
            </a:r>
            <a:endParaRPr lang="en-CA" dirty="0"/>
          </a:p>
          <a:p>
            <a:pPr>
              <a:buNone/>
            </a:pPr>
            <a:endParaRPr lang="en-CA" dirty="0"/>
          </a:p>
          <a:p>
            <a:r>
              <a:rPr lang="en-US" dirty="0"/>
              <a:t>A favorable balance of trade is when you have more exports than imports into your country. Canada has an overall favorable balance of trade. </a:t>
            </a:r>
            <a:endParaRPr lang="en-CA" dirty="0"/>
          </a:p>
          <a:p>
            <a:endParaRPr lang="en-CA" dirty="0"/>
          </a:p>
        </p:txBody>
      </p:sp>
      <p:pic>
        <p:nvPicPr>
          <p:cNvPr id="19460" name="Picture 4" descr="https://encrypted-tbn3.gstatic.com/images?q=tbn:ANd9GcRvSoPB1wliLZRdfxCswSSzPTOvGp-jxJk30_OFqEkc-UB1oAPl"/>
          <p:cNvPicPr>
            <a:picLocks noChangeAspect="1" noChangeArrowheads="1"/>
          </p:cNvPicPr>
          <p:nvPr/>
        </p:nvPicPr>
        <p:blipFill>
          <a:blip r:embed="rId2" cstate="print"/>
          <a:srcRect/>
          <a:stretch>
            <a:fillRect/>
          </a:stretch>
        </p:blipFill>
        <p:spPr bwMode="auto">
          <a:xfrm>
            <a:off x="2051720" y="4941168"/>
            <a:ext cx="4608512" cy="154419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Fig. 9.23 (pg. 406)</a:t>
            </a:r>
            <a:endParaRPr lang="en-CA" dirty="0"/>
          </a:p>
        </p:txBody>
      </p:sp>
      <p:pic>
        <p:nvPicPr>
          <p:cNvPr id="18433" name="Picture 1"/>
          <p:cNvPicPr>
            <a:picLocks noChangeAspect="1" noChangeArrowheads="1"/>
          </p:cNvPicPr>
          <p:nvPr/>
        </p:nvPicPr>
        <p:blipFill>
          <a:blip r:embed="rId2" cstate="print"/>
          <a:srcRect/>
          <a:stretch>
            <a:fillRect/>
          </a:stretch>
        </p:blipFill>
        <p:spPr bwMode="auto">
          <a:xfrm>
            <a:off x="251520" y="1916832"/>
            <a:ext cx="8496944" cy="374441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4015011"/>
          </a:xfrm>
        </p:spPr>
        <p:txBody>
          <a:bodyPr>
            <a:normAutofit/>
          </a:bodyPr>
          <a:lstStyle/>
          <a:p>
            <a:r>
              <a:rPr lang="en-US" dirty="0"/>
              <a:t>As a trading country, our prosperity depends on finding new opportunities for trade. Although one of our strongest trade relationship is with the United States, the Canadian government is working to improve trade relationships with other countries and open the door to new export markets (China, India, Brazil). </a:t>
            </a:r>
            <a:endParaRPr lang="en-CA" dirty="0"/>
          </a:p>
          <a:p>
            <a:pPr>
              <a:buNone/>
            </a:pPr>
            <a:endParaRPr lang="en-CA" dirty="0"/>
          </a:p>
        </p:txBody>
      </p:sp>
      <p:pic>
        <p:nvPicPr>
          <p:cNvPr id="17410" name="Picture 2" descr="http://brazilianpost.co.uk/trialogue/files/2013/03/india_brazil_china.jpg"/>
          <p:cNvPicPr>
            <a:picLocks noChangeAspect="1" noChangeArrowheads="1"/>
          </p:cNvPicPr>
          <p:nvPr/>
        </p:nvPicPr>
        <p:blipFill>
          <a:blip r:embed="rId2" cstate="print"/>
          <a:srcRect/>
          <a:stretch>
            <a:fillRect/>
          </a:stretch>
        </p:blipFill>
        <p:spPr bwMode="auto">
          <a:xfrm>
            <a:off x="2555776" y="188640"/>
            <a:ext cx="3336454" cy="158878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Canada’s Import Partners (2011)</a:t>
            </a:r>
            <a:endParaRPr lang="en-CA" dirty="0"/>
          </a:p>
        </p:txBody>
      </p:sp>
      <p:sp>
        <p:nvSpPr>
          <p:cNvPr id="3" name="Content Placeholder 2"/>
          <p:cNvSpPr>
            <a:spLocks noGrp="1"/>
          </p:cNvSpPr>
          <p:nvPr>
            <p:ph idx="1"/>
          </p:nvPr>
        </p:nvSpPr>
        <p:spPr/>
        <p:txBody>
          <a:bodyPr/>
          <a:lstStyle/>
          <a:p>
            <a:r>
              <a:rPr lang="en-CA" dirty="0" smtClean="0"/>
              <a:t>United States ($281 billion): </a:t>
            </a:r>
            <a:r>
              <a:rPr lang="en-CA" b="1" dirty="0" smtClean="0">
                <a:solidFill>
                  <a:schemeClr val="accent6">
                    <a:lumMod val="50000"/>
                  </a:schemeClr>
                </a:solidFill>
              </a:rPr>
              <a:t>62%</a:t>
            </a:r>
          </a:p>
          <a:p>
            <a:endParaRPr lang="en-CA" dirty="0" smtClean="0"/>
          </a:p>
          <a:p>
            <a:r>
              <a:rPr lang="en-CA" dirty="0" smtClean="0"/>
              <a:t>United </a:t>
            </a:r>
            <a:r>
              <a:rPr lang="en-CA" smtClean="0"/>
              <a:t>Kingdom ($11 </a:t>
            </a:r>
            <a:r>
              <a:rPr lang="en-CA" dirty="0" smtClean="0"/>
              <a:t>billion):</a:t>
            </a:r>
            <a:r>
              <a:rPr lang="en-CA" dirty="0" smtClean="0">
                <a:solidFill>
                  <a:schemeClr val="accent3">
                    <a:lumMod val="75000"/>
                  </a:schemeClr>
                </a:solidFill>
              </a:rPr>
              <a:t> </a:t>
            </a:r>
            <a:r>
              <a:rPr lang="en-CA" b="1" dirty="0" smtClean="0">
                <a:solidFill>
                  <a:schemeClr val="accent6">
                    <a:lumMod val="50000"/>
                  </a:schemeClr>
                </a:solidFill>
              </a:rPr>
              <a:t>2%</a:t>
            </a:r>
          </a:p>
          <a:p>
            <a:endParaRPr lang="en-CA" dirty="0" smtClean="0"/>
          </a:p>
          <a:p>
            <a:r>
              <a:rPr lang="en-CA" dirty="0" smtClean="0"/>
              <a:t>Japan ($9 billion): </a:t>
            </a:r>
            <a:r>
              <a:rPr lang="en-CA" b="1" dirty="0" smtClean="0">
                <a:solidFill>
                  <a:schemeClr val="accent6">
                    <a:lumMod val="50000"/>
                  </a:schemeClr>
                </a:solidFill>
              </a:rPr>
              <a:t>2%</a:t>
            </a:r>
          </a:p>
          <a:p>
            <a:endParaRPr lang="en-CA" dirty="0" smtClean="0"/>
          </a:p>
          <a:p>
            <a:r>
              <a:rPr lang="en-CA" dirty="0" smtClean="0"/>
              <a:t>The rest of Europe ($35 billion): </a:t>
            </a:r>
            <a:r>
              <a:rPr lang="en-CA" b="1" dirty="0" smtClean="0">
                <a:solidFill>
                  <a:schemeClr val="accent6">
                    <a:lumMod val="50000"/>
                  </a:schemeClr>
                </a:solidFill>
              </a:rPr>
              <a:t>8%</a:t>
            </a:r>
          </a:p>
          <a:p>
            <a:endParaRPr lang="en-CA" dirty="0" smtClean="0"/>
          </a:p>
          <a:p>
            <a:r>
              <a:rPr lang="en-CA" dirty="0" smtClean="0"/>
              <a:t>The rest of the world ($119 billion):</a:t>
            </a:r>
            <a:r>
              <a:rPr lang="en-CA" b="1" dirty="0" smtClean="0">
                <a:solidFill>
                  <a:schemeClr val="accent6">
                    <a:lumMod val="50000"/>
                  </a:schemeClr>
                </a:solidFill>
              </a:rPr>
              <a:t>26%</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217</TotalTime>
  <Words>857</Words>
  <Application>Microsoft Office PowerPoint</Application>
  <PresentationFormat>On-screen Show (4:3)</PresentationFormat>
  <Paragraphs>116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Rockwell</vt:lpstr>
      <vt:lpstr>Wingdings</vt:lpstr>
      <vt:lpstr>Wingdings 2</vt:lpstr>
      <vt:lpstr>Foundry</vt:lpstr>
      <vt:lpstr>Canada and the Global Economy</vt:lpstr>
      <vt:lpstr>NAFTA</vt:lpstr>
      <vt:lpstr>Successes in NAFTA</vt:lpstr>
      <vt:lpstr>Challenges of NAFTA </vt:lpstr>
      <vt:lpstr>Problem: The rules of NAFTA</vt:lpstr>
      <vt:lpstr>Imports and Exports</vt:lpstr>
      <vt:lpstr>Fig. 9.23 (pg. 406)</vt:lpstr>
      <vt:lpstr>PowerPoint Presentation</vt:lpstr>
      <vt:lpstr>Canada’s Import Partners (2011)</vt:lpstr>
      <vt:lpstr>Canada’s Export Partners (2011)</vt:lpstr>
      <vt:lpstr>PowerPoint Presentation</vt:lpstr>
      <vt:lpstr>Fig. 9.25 (pg. 407)</vt:lpstr>
      <vt:lpstr>PowerPoint Presentation</vt:lpstr>
      <vt:lpstr>Import Substitution</vt:lpstr>
      <vt:lpstr>PowerPoint Presentation</vt:lpstr>
      <vt:lpstr>Trade Issues with Import Substitution</vt:lpstr>
      <vt:lpstr>What’s Fair in Trade?</vt:lpstr>
      <vt:lpstr>Unfair Global Trade - Use of Subsidies</vt:lpstr>
      <vt:lpstr>PowerPoint Presentation</vt:lpstr>
      <vt:lpstr>PowerPoint Presentation</vt:lpstr>
      <vt:lpstr>PowerPoint Presentation</vt:lpstr>
      <vt:lpstr>Canadian’s Making a Difference </vt:lpstr>
      <vt:lpstr>PowerPoint Presentation</vt:lpstr>
      <vt:lpstr>Pause for Thought</vt:lpstr>
      <vt:lpstr>Canada and The United Nations</vt:lpstr>
      <vt:lpstr>CIDA</vt:lpstr>
    </vt:vector>
  </TitlesOfParts>
  <Company>ESDNL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mbishop</dc:creator>
  <cp:lastModifiedBy>Robert Tucker</cp:lastModifiedBy>
  <cp:revision>38</cp:revision>
  <dcterms:created xsi:type="dcterms:W3CDTF">2013-04-24T11:42:25Z</dcterms:created>
  <dcterms:modified xsi:type="dcterms:W3CDTF">2017-05-09T14:09:11Z</dcterms:modified>
</cp:coreProperties>
</file>