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>
                <a:alpha val="97000"/>
              </a:srgbClr>
            </a:gs>
            <a:gs pos="45000">
              <a:schemeClr val="bg2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8FF2-E6DF-45C9-8090-9782F7E43AD6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507D-13A1-49DD-A52E-F1F4650EE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mthuKmagC-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97165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Canadians as Global Citizens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upload.wikimedia.org/wikipedia/commons/6/68/Canada_flag_halifax_9_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4937144" cy="370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UNESCO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/>
              <a:t>UNESCO</a:t>
            </a:r>
            <a:r>
              <a:rPr lang="en-US" dirty="0"/>
              <a:t> - United Nations Educational Scientific and Cultural </a:t>
            </a:r>
            <a:r>
              <a:rPr lang="en-US" dirty="0" smtClean="0"/>
              <a:t>Organization</a:t>
            </a:r>
            <a:endParaRPr lang="en-CA" dirty="0" smtClean="0"/>
          </a:p>
          <a:p>
            <a:pPr lvl="1"/>
            <a:r>
              <a:rPr lang="en-US" dirty="0" smtClean="0"/>
              <a:t>formed </a:t>
            </a:r>
            <a:r>
              <a:rPr lang="en-US" dirty="0"/>
              <a:t>to help </a:t>
            </a:r>
            <a:r>
              <a:rPr lang="en-US" dirty="0" smtClean="0"/>
              <a:t>preserve </a:t>
            </a:r>
            <a:r>
              <a:rPr lang="en-US" dirty="0"/>
              <a:t>cultural </a:t>
            </a:r>
            <a:r>
              <a:rPr lang="en-US" dirty="0" smtClean="0"/>
              <a:t>and </a:t>
            </a:r>
            <a:r>
              <a:rPr lang="en-US" dirty="0"/>
              <a:t>natural sites around the world. </a:t>
            </a:r>
            <a:endParaRPr lang="en-CA" dirty="0" smtClean="0"/>
          </a:p>
          <a:p>
            <a:r>
              <a:rPr lang="en-US" dirty="0" smtClean="0"/>
              <a:t> </a:t>
            </a:r>
            <a:r>
              <a:rPr lang="en-US" dirty="0"/>
              <a:t>Canada has been a part of UNESCO </a:t>
            </a:r>
            <a:r>
              <a:rPr lang="en-US" dirty="0" smtClean="0"/>
              <a:t>since 1946</a:t>
            </a:r>
            <a:endParaRPr lang="en-CA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Currently has 15 world </a:t>
            </a:r>
            <a:r>
              <a:rPr lang="en-US" dirty="0" smtClean="0"/>
              <a:t> heritage sites</a:t>
            </a:r>
            <a:r>
              <a:rPr lang="en-US" dirty="0"/>
              <a:t>. </a:t>
            </a:r>
            <a:endParaRPr lang="en-CA" dirty="0"/>
          </a:p>
          <a:p>
            <a:endParaRPr lang="en-CA" dirty="0"/>
          </a:p>
        </p:txBody>
      </p:sp>
      <p:pic>
        <p:nvPicPr>
          <p:cNvPr id="14338" name="Picture 2" descr="http://vivariumnovum.net/unesco/UNE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331716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World Heritage Sites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556792"/>
            <a:ext cx="4968552" cy="530120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/>
              <a:t>To be a World Heritage Site, the location:</a:t>
            </a:r>
            <a:endParaRPr lang="en-CA" sz="3400" dirty="0"/>
          </a:p>
          <a:p>
            <a:pPr lvl="0">
              <a:buNone/>
            </a:pPr>
            <a:r>
              <a:rPr lang="en-US" sz="3400" dirty="0"/>
              <a:t>	</a:t>
            </a:r>
            <a:r>
              <a:rPr lang="en-US" sz="3400" dirty="0" smtClean="0"/>
              <a:t>	- </a:t>
            </a:r>
            <a:r>
              <a:rPr lang="en-US" sz="3400" dirty="0"/>
              <a:t>must have a strong geographic value</a:t>
            </a:r>
            <a:endParaRPr lang="en-CA" sz="3400" dirty="0"/>
          </a:p>
          <a:p>
            <a:pPr lvl="0">
              <a:buNone/>
            </a:pPr>
            <a:r>
              <a:rPr lang="en-US" sz="3400" dirty="0"/>
              <a:t>	</a:t>
            </a:r>
            <a:r>
              <a:rPr lang="en-US" sz="3400" dirty="0" smtClean="0"/>
              <a:t>	- </a:t>
            </a:r>
            <a:r>
              <a:rPr lang="en-US" sz="3400" dirty="0"/>
              <a:t>strong cultural connection</a:t>
            </a:r>
            <a:endParaRPr lang="en-CA" sz="3400" dirty="0"/>
          </a:p>
          <a:p>
            <a:pPr lvl="0">
              <a:buNone/>
            </a:pPr>
            <a:r>
              <a:rPr lang="en-US" sz="3400" dirty="0"/>
              <a:t> </a:t>
            </a:r>
            <a:endParaRPr lang="en-CA" sz="3400" dirty="0"/>
          </a:p>
          <a:p>
            <a:pPr lvl="0"/>
            <a:r>
              <a:rPr lang="en-US" sz="3400" dirty="0"/>
              <a:t>Examples of Canadian Historic Sites</a:t>
            </a:r>
            <a:endParaRPr lang="en-CA" sz="3400" dirty="0"/>
          </a:p>
          <a:p>
            <a:pPr lvl="0">
              <a:buNone/>
            </a:pPr>
            <a:r>
              <a:rPr lang="en-US" sz="3400" dirty="0" smtClean="0"/>
              <a:t>	</a:t>
            </a:r>
            <a:r>
              <a:rPr lang="en-US" sz="3400" dirty="0"/>
              <a:t>	- Historic District of Quebec </a:t>
            </a:r>
            <a:r>
              <a:rPr lang="en-US" sz="3400" dirty="0" smtClean="0"/>
              <a:t>		  City</a:t>
            </a:r>
            <a:endParaRPr lang="en-CA" sz="3400" dirty="0"/>
          </a:p>
          <a:p>
            <a:pPr lvl="0">
              <a:buNone/>
            </a:pPr>
            <a:r>
              <a:rPr lang="en-US" sz="3400" dirty="0" smtClean="0"/>
              <a:t>	</a:t>
            </a:r>
            <a:r>
              <a:rPr lang="en-US" sz="3400" dirty="0"/>
              <a:t>	- L'Anse aux Meadows</a:t>
            </a:r>
            <a:endParaRPr lang="en-CA" sz="3400" dirty="0"/>
          </a:p>
          <a:p>
            <a:pPr lvl="0">
              <a:buNone/>
            </a:pPr>
            <a:r>
              <a:rPr lang="en-US" sz="3400" dirty="0" smtClean="0"/>
              <a:t>		- </a:t>
            </a:r>
            <a:r>
              <a:rPr lang="en-US" sz="3400" dirty="0" err="1"/>
              <a:t>Gros</a:t>
            </a:r>
            <a:r>
              <a:rPr lang="en-US" sz="3400" dirty="0"/>
              <a:t> </a:t>
            </a:r>
            <a:r>
              <a:rPr lang="en-US" sz="3400" dirty="0" err="1"/>
              <a:t>Morne</a:t>
            </a:r>
            <a:r>
              <a:rPr lang="en-US" sz="3400" dirty="0"/>
              <a:t> National Park</a:t>
            </a:r>
            <a:endParaRPr lang="en-CA" sz="3400" dirty="0"/>
          </a:p>
          <a:p>
            <a:pPr lvl="0">
              <a:buNone/>
            </a:pPr>
            <a:r>
              <a:rPr lang="en-US" sz="3400" dirty="0"/>
              <a:t> </a:t>
            </a:r>
            <a:endParaRPr lang="en-CA" sz="3400" dirty="0"/>
          </a:p>
          <a:p>
            <a:pPr lvl="0"/>
            <a:r>
              <a:rPr lang="en-US" sz="3400" dirty="0" smtClean="0"/>
              <a:t>Preserving </a:t>
            </a:r>
            <a:r>
              <a:rPr lang="en-US" sz="3400" dirty="0"/>
              <a:t>these sites ensures that future generations will be able to enjoy them. </a:t>
            </a:r>
            <a:endParaRPr lang="en-CA" sz="3400" dirty="0"/>
          </a:p>
          <a:p>
            <a:endParaRPr lang="en-CA" dirty="0"/>
          </a:p>
        </p:txBody>
      </p:sp>
      <p:pic>
        <p:nvPicPr>
          <p:cNvPr id="13316" name="Picture 4" descr="http://www.heritage.nf.ca/exploration/images/mead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92476" cy="2448272"/>
          </a:xfrm>
          <a:prstGeom prst="rect">
            <a:avLst/>
          </a:prstGeom>
          <a:noFill/>
        </p:spPr>
      </p:pic>
      <p:pic>
        <p:nvPicPr>
          <p:cNvPr id="13318" name="Picture 6" descr="http://farm2.static.flickr.com/1076/5099187295_628317e19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456384" cy="305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Quality of Life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/>
              <a:t> </a:t>
            </a:r>
            <a:endParaRPr lang="en-CA" dirty="0"/>
          </a:p>
          <a:p>
            <a:pPr lvl="0"/>
            <a:r>
              <a:rPr lang="en-US" b="1" u="sng" dirty="0"/>
              <a:t>Human Development Index (HDI</a:t>
            </a:r>
            <a:r>
              <a:rPr lang="en-US" dirty="0"/>
              <a:t>) - measures the well-being of people by examining three major factors</a:t>
            </a:r>
            <a:r>
              <a:rPr lang="en-US" dirty="0" smtClean="0"/>
              <a:t>:</a:t>
            </a:r>
          </a:p>
          <a:p>
            <a:pPr lvl="0">
              <a:buNone/>
            </a:pPr>
            <a:endParaRPr lang="en-CA" dirty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en-US" dirty="0"/>
              <a:t>	- </a:t>
            </a:r>
            <a:r>
              <a:rPr lang="en-US" b="1" u="sng" dirty="0"/>
              <a:t>Longevity</a:t>
            </a:r>
            <a:r>
              <a:rPr lang="en-US" dirty="0"/>
              <a:t>: How long people's lives are.</a:t>
            </a:r>
            <a:endParaRPr lang="en-CA" dirty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en-US" dirty="0"/>
              <a:t>	- </a:t>
            </a:r>
            <a:r>
              <a:rPr lang="en-US" b="1" u="sng" dirty="0" smtClean="0"/>
              <a:t>Knowledge: </a:t>
            </a:r>
            <a:r>
              <a:rPr lang="en-US" dirty="0"/>
              <a:t>Measured by literacy rates and education levels.</a:t>
            </a:r>
            <a:endParaRPr lang="en-CA" dirty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en-US" dirty="0"/>
              <a:t>	- </a:t>
            </a:r>
            <a:r>
              <a:rPr lang="en-US" b="1" u="sng" dirty="0"/>
              <a:t>Decent Standard of Living: </a:t>
            </a:r>
            <a:r>
              <a:rPr lang="en-US" dirty="0"/>
              <a:t>measured by per capita gross </a:t>
            </a:r>
            <a:r>
              <a:rPr lang="en-US" dirty="0" smtClean="0"/>
              <a:t>	domestic </a:t>
            </a:r>
            <a:r>
              <a:rPr lang="en-US" dirty="0"/>
              <a:t>product</a:t>
            </a:r>
            <a:endParaRPr lang="en-CA" dirty="0"/>
          </a:p>
          <a:p>
            <a:pPr lvl="0"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dirty="0" smtClean="0"/>
              <a:t> </a:t>
            </a:r>
            <a:r>
              <a:rPr lang="en-US" dirty="0"/>
              <a:t>HDI is used to compare the quality of life in over 187 countries. </a:t>
            </a:r>
            <a:endParaRPr lang="en-US" dirty="0" smtClean="0"/>
          </a:p>
          <a:p>
            <a:endParaRPr lang="en-CA" dirty="0"/>
          </a:p>
          <a:p>
            <a:r>
              <a:rPr lang="en-US" dirty="0" smtClean="0"/>
              <a:t> </a:t>
            </a:r>
            <a:r>
              <a:rPr lang="en-US" dirty="0"/>
              <a:t>Between 1994-2000, Canada was ranked #1 in for world for quality of life. 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Variations in people's quality of life depend, in part, on a countries developmental status.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pPr lvl="0"/>
            <a:r>
              <a:rPr lang="en-US" b="1" u="sng" dirty="0"/>
              <a:t>Developmental Status </a:t>
            </a:r>
            <a:r>
              <a:rPr lang="en-US" dirty="0"/>
              <a:t>- a rating of a country's social systems, such as education and healthcare, as well as its economic systems. </a:t>
            </a:r>
            <a:endParaRPr lang="en-CA" dirty="0"/>
          </a:p>
          <a:p>
            <a:endParaRPr lang="en-CA" dirty="0"/>
          </a:p>
        </p:txBody>
      </p:sp>
      <p:pic>
        <p:nvPicPr>
          <p:cNvPr id="11266" name="Picture 2" descr="http://www.fwweekly.com/wp-content/uploads/2012/08/world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64502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Development Status of Countries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00200"/>
            <a:ext cx="4464496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Three main classifications: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sz="5800" b="1" u="sng" dirty="0" smtClean="0"/>
              <a:t>Developed</a:t>
            </a:r>
            <a:endParaRPr lang="en-CA" sz="5800" b="1" u="sng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Nations that have a high standard of living</a:t>
            </a:r>
            <a:endParaRPr lang="en-CA" dirty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Usually have high GDP, strong economy, well developed </a:t>
            </a:r>
            <a:r>
              <a:rPr lang="en-US" dirty="0" smtClean="0"/>
              <a:t>infrastructure, </a:t>
            </a:r>
            <a:r>
              <a:rPr lang="en-US" dirty="0"/>
              <a:t>and a strong social network that </a:t>
            </a:r>
            <a:r>
              <a:rPr lang="en-US" dirty="0" smtClean="0"/>
              <a:t>includes </a:t>
            </a:r>
            <a:r>
              <a:rPr lang="en-US" dirty="0"/>
              <a:t>healthcare and education. </a:t>
            </a:r>
            <a:endParaRPr lang="en-CA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Ex: Canada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</p:txBody>
      </p:sp>
      <p:pic>
        <p:nvPicPr>
          <p:cNvPr id="10242" name="Picture 2" descr="http://www.aviationbenefitsbeyondborders.org/sites/default/files/images/ATAG-WORLD_Developed-Countr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18131"/>
            <a:ext cx="4392488" cy="349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196752"/>
            <a:ext cx="4896544" cy="5184576"/>
          </a:xfrm>
        </p:spPr>
        <p:txBody>
          <a:bodyPr>
            <a:normAutofit fontScale="62500" lnSpcReduction="20000"/>
          </a:bodyPr>
          <a:lstStyle/>
          <a:p>
            <a:r>
              <a:rPr lang="en-US" sz="5800" b="1" u="sng" dirty="0" smtClean="0"/>
              <a:t>Developing</a:t>
            </a:r>
            <a:endParaRPr lang="en-CA" sz="5800" b="1" u="sng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FontTx/>
              <a:buChar char="-"/>
            </a:pPr>
            <a:r>
              <a:rPr lang="en-US" dirty="0" smtClean="0"/>
              <a:t>Nations with a low standard of living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r>
              <a:rPr lang="en-US" dirty="0" smtClean="0"/>
              <a:t>Economy is usually focused on primary industries (agriculture) and very little processing and manufacturing, which means there is little income to be gained.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None/>
            </a:pPr>
            <a:r>
              <a:rPr lang="en-US" dirty="0" smtClean="0"/>
              <a:t>-	 Little Money is available to develop aspects of society such as roads and health care systems. </a:t>
            </a:r>
            <a:endParaRPr lang="en-CA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-	 Ex: several countries in Sub Sahara Africa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9220" name="Picture 4" descr="http://2.bp.blogspot.com/-R5KMUvZYx4Q/T_TTxKo6_PI/AAAAAAAAErc/aB9ktrwiJoI/s640/PeopleinDeveloping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37842"/>
            <a:ext cx="3744416" cy="354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908720"/>
            <a:ext cx="4834880" cy="5472608"/>
          </a:xfrm>
        </p:spPr>
        <p:txBody>
          <a:bodyPr>
            <a:normAutofit fontScale="85000" lnSpcReduction="20000"/>
          </a:bodyPr>
          <a:lstStyle/>
          <a:p>
            <a:r>
              <a:rPr lang="en-US" sz="4200" b="1" u="sng" dirty="0" smtClean="0"/>
              <a:t> Newly Industrialized Countries</a:t>
            </a:r>
            <a:endParaRPr lang="en-CA" sz="4200" b="1" u="sng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- Rank between developed and developing countries.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- Economies traditionally centered on agriculture, with developing secondary industries, such as manufacturing and technology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- Ex: Brazil, India, China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8196" name="Picture 4" descr="http://www.businessreviewindia.in/top_ten/calcu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377870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n-CA" b="1" dirty="0" smtClean="0"/>
              <a:t>A Great Big World to Discover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08012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Travel and Tourism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journeysforthesoul.ca/wp-content/uploads/2012/01/list-of-travel-agenc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384" y="2204864"/>
            <a:ext cx="4024800" cy="409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Tourism and Travel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Tourism: </a:t>
            </a:r>
            <a:r>
              <a:rPr lang="en-US" dirty="0"/>
              <a:t>traveling and the business of planning vacations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b="1" u="sng" dirty="0"/>
              <a:t>Domestic Travel</a:t>
            </a:r>
            <a:r>
              <a:rPr lang="en-US" dirty="0"/>
              <a:t>: When Canadians travel within Canada</a:t>
            </a:r>
            <a:endParaRPr lang="en-CA" dirty="0"/>
          </a:p>
          <a:p>
            <a:pPr>
              <a:buNone/>
            </a:pPr>
            <a:endParaRPr lang="en-CA" dirty="0"/>
          </a:p>
          <a:p>
            <a:r>
              <a:rPr lang="en-US" b="1" u="sng" dirty="0"/>
              <a:t>International Travel: </a:t>
            </a:r>
            <a:r>
              <a:rPr lang="en-US" dirty="0"/>
              <a:t>Traveling across borders into other countries. </a:t>
            </a:r>
            <a:endParaRPr lang="en-CA" dirty="0"/>
          </a:p>
          <a:p>
            <a:endParaRPr lang="en-CA" dirty="0"/>
          </a:p>
        </p:txBody>
      </p:sp>
      <p:pic>
        <p:nvPicPr>
          <p:cNvPr id="7170" name="Picture 2" descr="http://www.prointl.ca/sites/default/files/Travel.jpg?1349326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74441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Tourism Industry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3"/>
            <a:ext cx="8075240" cy="41044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Tourism is very important to the Canadian economy. 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As </a:t>
            </a:r>
            <a:r>
              <a:rPr lang="en-US" dirty="0" smtClean="0"/>
              <a:t>Canadians </a:t>
            </a:r>
            <a:r>
              <a:rPr lang="en-US" dirty="0"/>
              <a:t>travel within Canada and international tourists come, money circulates through hotels, restaurants, etc.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This in turn ripples through the economy, paying workers, </a:t>
            </a:r>
            <a:r>
              <a:rPr lang="en-US" dirty="0" smtClean="0"/>
              <a:t>landscapers </a:t>
            </a:r>
            <a:r>
              <a:rPr lang="en-US" dirty="0"/>
              <a:t>and in taxes to the government.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b="1" u="sng" dirty="0" smtClean="0"/>
              <a:t>Multiplier </a:t>
            </a:r>
            <a:r>
              <a:rPr lang="en-US" b="1" u="sng" dirty="0"/>
              <a:t>Effect</a:t>
            </a:r>
            <a:r>
              <a:rPr lang="en-US" dirty="0"/>
              <a:t>: The direct or indirect effects on the economy caused by an activity in one part of the economy (ex: tourist spending money when visiting a place can cause an increase in the number of jobs in the local economy, which in turn supports the need for more services and thus more jobs).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Interconnections: From Local to Global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787208" cy="3917032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 </a:t>
            </a:r>
            <a:endParaRPr lang="en-CA" dirty="0"/>
          </a:p>
          <a:p>
            <a:pPr lvl="0"/>
            <a:r>
              <a:rPr lang="en-US" dirty="0"/>
              <a:t>We are connected to other people and places in a number of ways</a:t>
            </a:r>
            <a:endParaRPr lang="en-CA" dirty="0"/>
          </a:p>
          <a:p>
            <a:pPr lvl="0">
              <a:buNone/>
            </a:pPr>
            <a:endParaRPr lang="en-CA" dirty="0"/>
          </a:p>
          <a:p>
            <a:pPr lvl="0"/>
            <a:r>
              <a:rPr lang="en-US" dirty="0" smtClean="0"/>
              <a:t>"</a:t>
            </a:r>
            <a:r>
              <a:rPr lang="en-US" dirty="0"/>
              <a:t>A Global Morning" p.385</a:t>
            </a:r>
            <a:endParaRPr lang="en-CA" dirty="0"/>
          </a:p>
          <a:p>
            <a:endParaRPr lang="en-CA" dirty="0"/>
          </a:p>
        </p:txBody>
      </p:sp>
      <p:pic>
        <p:nvPicPr>
          <p:cNvPr id="31746" name="Picture 2" descr="http://ih.constantcontact.com/fs070/1102930749098/img/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49080"/>
            <a:ext cx="5691980" cy="250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620688"/>
            <a:ext cx="5328592" cy="576064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400" dirty="0" smtClean="0"/>
              <a:t>Tourism is among the top five sources of economic activity in all provinces. </a:t>
            </a:r>
            <a:endParaRPr lang="en-CA" sz="3400" dirty="0" smtClean="0"/>
          </a:p>
          <a:p>
            <a:endParaRPr lang="en-US" sz="3400" dirty="0" smtClean="0"/>
          </a:p>
          <a:p>
            <a:r>
              <a:rPr lang="en-US" sz="3400" dirty="0" smtClean="0"/>
              <a:t>When </a:t>
            </a:r>
            <a:r>
              <a:rPr lang="en-US" sz="3400" dirty="0"/>
              <a:t>Canadian's travel outside of Canada, the Canadian economy loses money to international markets. </a:t>
            </a:r>
            <a:endParaRPr lang="en-CA" sz="3400" dirty="0" smtClean="0"/>
          </a:p>
          <a:p>
            <a:pPr lvl="1"/>
            <a:r>
              <a:rPr lang="en-US" sz="3400" dirty="0" smtClean="0"/>
              <a:t>2010 </a:t>
            </a:r>
            <a:r>
              <a:rPr lang="en-US" sz="3400" dirty="0"/>
              <a:t>International </a:t>
            </a:r>
            <a:r>
              <a:rPr lang="en-US" sz="3400" dirty="0" smtClean="0"/>
              <a:t>Travel </a:t>
            </a:r>
            <a:r>
              <a:rPr lang="en-US" sz="3400" dirty="0"/>
              <a:t>Deficit </a:t>
            </a:r>
            <a:r>
              <a:rPr lang="en-US" sz="3400" dirty="0" smtClean="0"/>
              <a:t>- $</a:t>
            </a:r>
            <a:r>
              <a:rPr lang="en-US" sz="3400" dirty="0"/>
              <a:t>1.4 </a:t>
            </a:r>
            <a:r>
              <a:rPr lang="en-US" sz="3400" dirty="0" smtClean="0"/>
              <a:t>billion</a:t>
            </a:r>
            <a:endParaRPr lang="en-CA" sz="3400" dirty="0"/>
          </a:p>
          <a:p>
            <a:pPr>
              <a:buNone/>
            </a:pPr>
            <a:endParaRPr lang="en-CA" sz="3400" dirty="0"/>
          </a:p>
          <a:p>
            <a:r>
              <a:rPr lang="en-US" sz="3400" dirty="0"/>
              <a:t>The government's job is to encourage international visitors to come to Canada. </a:t>
            </a:r>
            <a:endParaRPr lang="en-US" sz="3400" dirty="0" smtClean="0"/>
          </a:p>
          <a:p>
            <a:endParaRPr lang="en-US" sz="3400" dirty="0" smtClean="0"/>
          </a:p>
          <a:p>
            <a:r>
              <a:rPr lang="en-US" sz="3400" dirty="0" smtClean="0"/>
              <a:t>There </a:t>
            </a:r>
            <a:r>
              <a:rPr lang="en-US" sz="3400" dirty="0"/>
              <a:t>are many factors that can impact a province's tourism </a:t>
            </a:r>
            <a:endParaRPr lang="en-CA" sz="3400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  <a:p>
            <a:pPr>
              <a:buNone/>
            </a:pPr>
            <a:endParaRPr lang="en-CA" dirty="0"/>
          </a:p>
        </p:txBody>
      </p:sp>
      <p:pic>
        <p:nvPicPr>
          <p:cNvPr id="4098" name="Picture 2" descr="http://i.istockimg.com/file_thumbview_approve/20643511/2/stock-illustration-20643511-canada-travel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29565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Factors that impact Canada’s Tourism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600200"/>
            <a:ext cx="5112568" cy="48531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CA" sz="8400" b="1" u="sng" dirty="0" smtClean="0"/>
              <a:t>Negative Impact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US" sz="4200" dirty="0"/>
              <a:t>SARS outbreak in Toronto (2003)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 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- Tourism industry suffered greatly.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	- workers laid off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	- bus tours canceled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	- conventions canceled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	- Hotel cancellations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 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- Many strategies were used to try and revive tourism in Toronto: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 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	- Hotel, Game, Flight packages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	- Ad campaigns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	- Tax exemptions on hotel </a:t>
            </a:r>
            <a:r>
              <a:rPr lang="en-US" sz="4200" dirty="0" smtClean="0"/>
              <a:t>accommodations</a:t>
            </a:r>
            <a:endParaRPr lang="en-CA" sz="4200" dirty="0"/>
          </a:p>
          <a:p>
            <a:pPr>
              <a:buNone/>
            </a:pPr>
            <a:r>
              <a:rPr lang="en-US" sz="4200" dirty="0"/>
              <a:t> </a:t>
            </a:r>
            <a:endParaRPr lang="en-CA" sz="4200" dirty="0"/>
          </a:p>
          <a:p>
            <a:endParaRPr lang="en-CA" dirty="0" smtClean="0"/>
          </a:p>
        </p:txBody>
      </p:sp>
      <p:pic>
        <p:nvPicPr>
          <p:cNvPr id="3074" name="Picture 2" descr="http://cmore.mie.utoronto.ca/IMEC/_graphics/CN-Tower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3420379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Factors that Impact Canada’s Tourism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100" b="1" u="sng" dirty="0" smtClean="0"/>
              <a:t>Positive Impact: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2010 </a:t>
            </a:r>
            <a:r>
              <a:rPr lang="en-US" dirty="0"/>
              <a:t>Winter Olympic Games in Whistler, British Columbia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/>
              <a:t>Brought increased revenue to the province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b="1" u="sng" dirty="0"/>
              <a:t>Revenue</a:t>
            </a:r>
            <a:r>
              <a:rPr lang="en-US" dirty="0"/>
              <a:t>: income generated for goods and services.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/>
              <a:t>This revenue was used to develop local infrastructures, like roads, disposal systems and transportation routes. 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</p:txBody>
      </p:sp>
      <p:pic>
        <p:nvPicPr>
          <p:cNvPr id="2050" name="Picture 2" descr="http://blog.virtuoso.com/wp-content/uploads/2010/01/van_2010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47" y="1700808"/>
            <a:ext cx="332025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2476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Newfoundland has an award winning marketing campaign to attract more tourists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https://www.youtube.com/watch?v=mthuKmagC-E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 descr="http://www.newspaperscanada.ca/userfiles/NationalCampaign-GOLD-FindYourself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770485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9251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u="sng" dirty="0"/>
              <a:t>Global Village </a:t>
            </a:r>
            <a:r>
              <a:rPr lang="en-US" dirty="0"/>
              <a:t>- the concept that people around the world can interact almost as easily as if the world were one large village due to advances in communications and technology. </a:t>
            </a:r>
            <a:endParaRPr lang="en-CA" dirty="0"/>
          </a:p>
          <a:p>
            <a:pPr lvl="0"/>
            <a:r>
              <a:rPr lang="en-US" dirty="0"/>
              <a:t>Advances in technology, especially in communications and transportation, have brought people closer together.  </a:t>
            </a:r>
            <a:endParaRPr lang="en-CA" dirty="0"/>
          </a:p>
          <a:p>
            <a:pPr lvl="0"/>
            <a:r>
              <a:rPr lang="en-US" dirty="0"/>
              <a:t>Canadians use natural resources, manufactured goods and services from other countries everyday.</a:t>
            </a:r>
            <a:endParaRPr lang="en-CA" dirty="0"/>
          </a:p>
          <a:p>
            <a:endParaRPr lang="en-CA" dirty="0"/>
          </a:p>
        </p:txBody>
      </p:sp>
      <p:pic>
        <p:nvPicPr>
          <p:cNvPr id="30724" name="Picture 4" descr="https://encrypted-tbn1.gstatic.com/images?q=tbn:ANd9GcQaOJGRzD1UAhSc4DbSENv6WjAczIAqzM2yP3rHwP5nWJxImHM0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16835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Globalization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pPr lvl="0">
              <a:buNone/>
            </a:pPr>
            <a:endParaRPr lang="en-CA" dirty="0"/>
          </a:p>
          <a:p>
            <a:pPr lvl="0"/>
            <a:r>
              <a:rPr lang="en-US" b="1" u="sng" dirty="0"/>
              <a:t>Globalization</a:t>
            </a:r>
            <a:r>
              <a:rPr lang="en-US" dirty="0"/>
              <a:t> - The complex international relationship of increasing economic and social interaction. 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2" descr="http://www.teeswater.ca/tswwp1/wp-content/uploads/GlobalVill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730597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Challenges of Globalization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7091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As the world grows more globalized, we become more aware of the issues from globalization that affect people in Canada and around the world.  </a:t>
            </a:r>
            <a:endParaRPr lang="en-CA" dirty="0"/>
          </a:p>
          <a:p>
            <a:pPr lvl="0"/>
            <a:r>
              <a:rPr lang="en-US" dirty="0"/>
              <a:t>Once we are aware of these issues, the challenge is what we should do about them.  </a:t>
            </a:r>
            <a:endParaRPr lang="en-CA" dirty="0"/>
          </a:p>
          <a:p>
            <a:pPr lvl="0"/>
            <a:endParaRPr lang="en-CA" dirty="0"/>
          </a:p>
          <a:p>
            <a:endParaRPr lang="en-CA" dirty="0"/>
          </a:p>
        </p:txBody>
      </p:sp>
      <p:pic>
        <p:nvPicPr>
          <p:cNvPr id="28674" name="Picture 2" descr="http://kingsleydigicult.files.wordpress.com/2011/04/globaliz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97" y="1844825"/>
            <a:ext cx="2795127" cy="396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Ex: Global Issue - Child Labor (Local stores importing carpets, shoes or clothing made by children)</a:t>
            </a:r>
            <a:endParaRPr lang="en-CA" dirty="0" smtClean="0"/>
          </a:p>
          <a:p>
            <a:pPr lvl="0"/>
            <a:r>
              <a:rPr lang="en-US" dirty="0" smtClean="0"/>
              <a:t>Because there are so many complex issues, that it is best to choose one that interests you and find out as much as you can about it. 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27650" name="Picture 2" descr="http://1.bp.blogspot.com/-KCy2jGEk-ns/TkuK0i_qoNI/AAAAAAAAAC0/29YEF25dygI/s1600/100204_96300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672408" cy="3996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NGO’s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u="sng" dirty="0"/>
              <a:t>International non-governmental organizations </a:t>
            </a:r>
            <a:r>
              <a:rPr lang="en-US" dirty="0"/>
              <a:t>(NGO's) try to find solutions to these global solutions such as child labor and environmental issues</a:t>
            </a:r>
            <a:r>
              <a:rPr lang="en-US" dirty="0" smtClean="0"/>
              <a:t>.</a:t>
            </a:r>
            <a:endParaRPr lang="en-CA" dirty="0" smtClean="0"/>
          </a:p>
          <a:p>
            <a:pPr lvl="0">
              <a:buNone/>
            </a:pPr>
            <a:r>
              <a:rPr lang="en-US" dirty="0"/>
              <a:t> </a:t>
            </a:r>
            <a:endParaRPr lang="en-CA" dirty="0"/>
          </a:p>
          <a:p>
            <a:pPr lvl="0"/>
            <a:r>
              <a:rPr lang="en-US" dirty="0"/>
              <a:t>Examples of NGO's - Amnesty International, World Wildlife Fund, </a:t>
            </a:r>
            <a:endParaRPr lang="en-CA" dirty="0"/>
          </a:p>
          <a:p>
            <a:pPr lvl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26626" name="Picture 2" descr="http://cdn.respect-mag.com/wp-content/uploads/2011/06/amnesty-international-log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5"/>
            <a:ext cx="2952328" cy="2592685"/>
          </a:xfrm>
          <a:prstGeom prst="rect">
            <a:avLst/>
          </a:prstGeom>
          <a:noFill/>
        </p:spPr>
      </p:pic>
      <p:pic>
        <p:nvPicPr>
          <p:cNvPr id="26628" name="Picture 4" descr="http://www.plasticoceans.net/wp-content/uploads/WWF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96766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Becoming a Global Citizen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global citizen is someone who wants to make the world a better place.  </a:t>
            </a:r>
            <a:endParaRPr lang="en-US" dirty="0" smtClean="0"/>
          </a:p>
          <a:p>
            <a:pPr lvl="0"/>
            <a:endParaRPr lang="en-CA" dirty="0"/>
          </a:p>
          <a:p>
            <a:pPr lvl="0"/>
            <a:r>
              <a:rPr lang="en-US" dirty="0" smtClean="0"/>
              <a:t>Everyone </a:t>
            </a:r>
            <a:r>
              <a:rPr lang="en-US" dirty="0"/>
              <a:t>has the potential to take action and make the world a better </a:t>
            </a:r>
            <a:r>
              <a:rPr lang="en-US" dirty="0" smtClean="0"/>
              <a:t>place: </a:t>
            </a:r>
            <a:endParaRPr lang="en-CA" dirty="0"/>
          </a:p>
          <a:p>
            <a:pPr lvl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speaking out about global issues</a:t>
            </a:r>
            <a:endParaRPr lang="en-CA" dirty="0"/>
          </a:p>
          <a:p>
            <a:pPr lvl="0">
              <a:buNone/>
            </a:pPr>
            <a:r>
              <a:rPr lang="en-US" dirty="0" smtClean="0"/>
              <a:t>		- </a:t>
            </a:r>
            <a:r>
              <a:rPr lang="en-US" dirty="0"/>
              <a:t>join or start an organization</a:t>
            </a:r>
            <a:endParaRPr lang="en-CA" dirty="0"/>
          </a:p>
          <a:p>
            <a:pPr lvl="0">
              <a:buNone/>
            </a:pPr>
            <a:r>
              <a:rPr lang="en-US" dirty="0" smtClean="0"/>
              <a:t>		- </a:t>
            </a:r>
            <a:r>
              <a:rPr lang="en-US" dirty="0"/>
              <a:t>welcoming a new student to your school 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Preserving Canada’s Culture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://img.docstoccdn.com/thumb/orig/716315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436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Canadians as Global Citizens</vt:lpstr>
      <vt:lpstr>Interconnections: From Local to Global</vt:lpstr>
      <vt:lpstr>PowerPoint Presentation</vt:lpstr>
      <vt:lpstr>Globalization</vt:lpstr>
      <vt:lpstr>Challenges of Globalization</vt:lpstr>
      <vt:lpstr>PowerPoint Presentation</vt:lpstr>
      <vt:lpstr>NGO’s</vt:lpstr>
      <vt:lpstr>Becoming a Global Citizen</vt:lpstr>
      <vt:lpstr>Preserving Canada’s Culture</vt:lpstr>
      <vt:lpstr>UNESCO</vt:lpstr>
      <vt:lpstr>World Heritage Sites</vt:lpstr>
      <vt:lpstr>Quality of Life</vt:lpstr>
      <vt:lpstr>PowerPoint Presentation</vt:lpstr>
      <vt:lpstr>Development Status of Countries</vt:lpstr>
      <vt:lpstr>PowerPoint Presentation</vt:lpstr>
      <vt:lpstr>PowerPoint Presentation</vt:lpstr>
      <vt:lpstr>A Great Big World to Discover</vt:lpstr>
      <vt:lpstr>Tourism and Travel</vt:lpstr>
      <vt:lpstr>The Tourism Industry</vt:lpstr>
      <vt:lpstr>PowerPoint Presentation</vt:lpstr>
      <vt:lpstr>Factors that impact Canada’s Tourism</vt:lpstr>
      <vt:lpstr>Factors that Impact Canada’s Tourism</vt:lpstr>
      <vt:lpstr>PowerPoint Presentation</vt:lpstr>
    </vt:vector>
  </TitlesOfParts>
  <Company>ESDNL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Canadians as Global Citizens</dc:title>
  <dc:creator>mbishop</dc:creator>
  <cp:lastModifiedBy>Robert Tucker</cp:lastModifiedBy>
  <cp:revision>21</cp:revision>
  <dcterms:created xsi:type="dcterms:W3CDTF">2013-04-15T12:40:58Z</dcterms:created>
  <dcterms:modified xsi:type="dcterms:W3CDTF">2017-05-09T14:08:43Z</dcterms:modified>
</cp:coreProperties>
</file>