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20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58A2-BEA1-47A4-AF2F-059BC148CFB9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765D-F03A-4798-9BBC-403235D62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831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58A2-BEA1-47A4-AF2F-059BC148CFB9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765D-F03A-4798-9BBC-403235D62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433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58A2-BEA1-47A4-AF2F-059BC148CFB9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765D-F03A-4798-9BBC-403235D62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872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58A2-BEA1-47A4-AF2F-059BC148CFB9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765D-F03A-4798-9BBC-403235D62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765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58A2-BEA1-47A4-AF2F-059BC148CFB9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765D-F03A-4798-9BBC-403235D62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108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58A2-BEA1-47A4-AF2F-059BC148CFB9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765D-F03A-4798-9BBC-403235D62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355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58A2-BEA1-47A4-AF2F-059BC148CFB9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765D-F03A-4798-9BBC-403235D62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34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58A2-BEA1-47A4-AF2F-059BC148CFB9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765D-F03A-4798-9BBC-403235D62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149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58A2-BEA1-47A4-AF2F-059BC148CFB9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765D-F03A-4798-9BBC-403235D62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552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58A2-BEA1-47A4-AF2F-059BC148CFB9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765D-F03A-4798-9BBC-403235D62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118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58A2-BEA1-47A4-AF2F-059BC148CFB9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765D-F03A-4798-9BBC-403235D62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715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F58A2-BEA1-47A4-AF2F-059BC148CFB9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F765D-F03A-4798-9BBC-403235D62B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716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Chapter 11: Globalization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Unit 4: Decades of Change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8616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11.3 Economic Globalization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Transnational Corporations:</a:t>
            </a:r>
          </a:p>
          <a:p>
            <a:pPr lvl="1"/>
            <a:r>
              <a:rPr lang="en-CA" dirty="0" smtClean="0"/>
              <a:t>Companies that operate across nations, or in many different countries</a:t>
            </a:r>
          </a:p>
          <a:p>
            <a:r>
              <a:rPr lang="en-CA" dirty="0" smtClean="0"/>
              <a:t>Transnational companies can be extremely wealthy and powerful. </a:t>
            </a:r>
          </a:p>
          <a:p>
            <a:pPr lvl="1"/>
            <a:r>
              <a:rPr lang="en-CA" dirty="0" smtClean="0"/>
              <a:t>Even more rich and powerful than some countries.</a:t>
            </a:r>
          </a:p>
          <a:p>
            <a:r>
              <a:rPr lang="en-CA" dirty="0" smtClean="0"/>
              <a:t>Employees of trans nationals companies in developed countries are often paid more than those in developing nations.</a:t>
            </a:r>
          </a:p>
          <a:p>
            <a:pPr lvl="1"/>
            <a:r>
              <a:rPr lang="en-CA" dirty="0" smtClean="0"/>
              <a:t>This leads to the shifting of jobs to lesser developed countries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8254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Canada and the Global Economy</a:t>
            </a:r>
          </a:p>
          <a:p>
            <a:pPr lvl="1"/>
            <a:r>
              <a:rPr lang="en-CA" dirty="0" smtClean="0"/>
              <a:t>Some Canadian companies have done well in the global economy.</a:t>
            </a:r>
          </a:p>
          <a:p>
            <a:pPr lvl="2"/>
            <a:r>
              <a:rPr lang="en-CA" dirty="0" smtClean="0"/>
              <a:t>Bombardier (snowmobiles, railway </a:t>
            </a:r>
            <a:r>
              <a:rPr lang="en-CA" dirty="0" err="1" smtClean="0"/>
              <a:t>equipment,and</a:t>
            </a:r>
            <a:r>
              <a:rPr lang="en-CA" dirty="0" smtClean="0"/>
              <a:t> airplanes)</a:t>
            </a:r>
          </a:p>
          <a:p>
            <a:pPr lvl="2"/>
            <a:r>
              <a:rPr lang="en-CA" dirty="0" smtClean="0"/>
              <a:t>McCain (Food processing)</a:t>
            </a:r>
          </a:p>
          <a:p>
            <a:pPr lvl="2"/>
            <a:r>
              <a:rPr lang="en-CA" dirty="0" smtClean="0"/>
              <a:t>Softwood production has become globalized.</a:t>
            </a:r>
          </a:p>
          <a:p>
            <a:pPr lvl="1"/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11.3 Economic Globalization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6806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Challenges for Canadian companies in the global economy have kept them small.</a:t>
            </a:r>
          </a:p>
          <a:p>
            <a:r>
              <a:rPr lang="en-CA" dirty="0" smtClean="0"/>
              <a:t>The </a:t>
            </a:r>
            <a:r>
              <a:rPr lang="en-CA" u="sng" dirty="0" smtClean="0"/>
              <a:t>cost of production</a:t>
            </a:r>
            <a:r>
              <a:rPr lang="en-CA" dirty="0" smtClean="0"/>
              <a:t> for goods in Canada is high</a:t>
            </a:r>
          </a:p>
          <a:p>
            <a:pPr lvl="1"/>
            <a:r>
              <a:rPr lang="en-CA" dirty="0" smtClean="0"/>
              <a:t>This makes Canadian goods more expensive</a:t>
            </a:r>
          </a:p>
          <a:p>
            <a:r>
              <a:rPr lang="en-CA" dirty="0" smtClean="0"/>
              <a:t>To cut costs and become more competitive many companies </a:t>
            </a:r>
            <a:r>
              <a:rPr lang="en-CA" u="sng" dirty="0" smtClean="0"/>
              <a:t>downsize</a:t>
            </a:r>
            <a:endParaRPr lang="en-CA" dirty="0" smtClean="0"/>
          </a:p>
          <a:p>
            <a:pPr lvl="1"/>
            <a:r>
              <a:rPr lang="en-CA" dirty="0" smtClean="0"/>
              <a:t>Reduce the size of the workforce </a:t>
            </a:r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11.3 Economic Globalization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3790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Trade Agreements:</a:t>
            </a:r>
          </a:p>
          <a:p>
            <a:pPr lvl="1"/>
            <a:r>
              <a:rPr lang="en-CA" dirty="0" smtClean="0"/>
              <a:t>Current economic policies encourage free trade</a:t>
            </a:r>
          </a:p>
          <a:p>
            <a:pPr lvl="2"/>
            <a:r>
              <a:rPr lang="en-CA" dirty="0" smtClean="0"/>
              <a:t>Goods move across borders without tariffs.</a:t>
            </a:r>
          </a:p>
          <a:p>
            <a:pPr lvl="1"/>
            <a:r>
              <a:rPr lang="en-CA" dirty="0" smtClean="0"/>
              <a:t>Encourages countries to specialize in products that they do best and import goods that they cannot produce well.</a:t>
            </a:r>
          </a:p>
          <a:p>
            <a:pPr lvl="1"/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11.3 Economic Globalization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5030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NAFTA:</a:t>
            </a:r>
          </a:p>
          <a:p>
            <a:r>
              <a:rPr lang="en-CA" dirty="0" smtClean="0"/>
              <a:t>North American Free Trade Agreement</a:t>
            </a:r>
          </a:p>
          <a:p>
            <a:r>
              <a:rPr lang="en-CA" dirty="0" smtClean="0"/>
              <a:t>An agreement between Canada, the United States, and Mexico that eliminates many trade barriers.</a:t>
            </a:r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11.3 Economic Globalization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2333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n-CA" dirty="0" smtClean="0"/>
              <a:t>Pros and Cons of Economic Globalization</a:t>
            </a:r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11.3 Economic Globalization</a:t>
            </a:r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734865"/>
              </p:ext>
            </p:extLst>
          </p:nvPr>
        </p:nvGraphicFramePr>
        <p:xfrm>
          <a:off x="323528" y="1844824"/>
          <a:ext cx="8568952" cy="465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849694">
                <a:tc>
                  <a:txBody>
                    <a:bodyPr/>
                    <a:lstStyle/>
                    <a:p>
                      <a:r>
                        <a:rPr lang="en-CA" dirty="0" smtClean="0"/>
                        <a:t>Pros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Cons</a:t>
                      </a:r>
                      <a:endParaRPr lang="en-CA" dirty="0"/>
                    </a:p>
                  </a:txBody>
                  <a:tcPr/>
                </a:tc>
              </a:tr>
              <a:tr h="849694">
                <a:tc>
                  <a:txBody>
                    <a:bodyPr/>
                    <a:lstStyle/>
                    <a:p>
                      <a:r>
                        <a:rPr lang="en-CA" dirty="0" smtClean="0"/>
                        <a:t>Makes goods available in</a:t>
                      </a:r>
                      <a:r>
                        <a:rPr lang="en-CA" baseline="0" dirty="0" smtClean="0"/>
                        <a:t> countries where they are not produced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Cultures</a:t>
                      </a:r>
                      <a:r>
                        <a:rPr lang="en-CA" baseline="0" dirty="0" smtClean="0"/>
                        <a:t> across the world are eroded</a:t>
                      </a:r>
                      <a:endParaRPr lang="en-CA" dirty="0"/>
                    </a:p>
                  </a:txBody>
                  <a:tcPr/>
                </a:tc>
              </a:tr>
              <a:tr h="849694">
                <a:tc>
                  <a:txBody>
                    <a:bodyPr/>
                    <a:lstStyle/>
                    <a:p>
                      <a:r>
                        <a:rPr lang="en-CA" dirty="0" smtClean="0"/>
                        <a:t>Increased</a:t>
                      </a:r>
                      <a:r>
                        <a:rPr lang="en-CA" baseline="0" dirty="0" smtClean="0"/>
                        <a:t> trade between countries tends to make people more wealthy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Some companies</a:t>
                      </a:r>
                      <a:r>
                        <a:rPr lang="en-CA" baseline="0" dirty="0" smtClean="0"/>
                        <a:t> are becoming so large they are difficult for governments to control</a:t>
                      </a:r>
                      <a:endParaRPr lang="en-CA" dirty="0"/>
                    </a:p>
                  </a:txBody>
                  <a:tcPr/>
                </a:tc>
              </a:tr>
              <a:tr h="849694">
                <a:tc>
                  <a:txBody>
                    <a:bodyPr/>
                    <a:lstStyle/>
                    <a:p>
                      <a:r>
                        <a:rPr lang="en-CA" dirty="0" smtClean="0"/>
                        <a:t>Growth in developing countries reduces</a:t>
                      </a:r>
                      <a:r>
                        <a:rPr lang="en-CA" baseline="0" dirty="0" smtClean="0"/>
                        <a:t> poverty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Some people in developing countries</a:t>
                      </a:r>
                      <a:r>
                        <a:rPr lang="en-CA" baseline="0" dirty="0" smtClean="0"/>
                        <a:t> do not share in the wealth of their labour due to low paying jobs and lack of benefits</a:t>
                      </a:r>
                      <a:endParaRPr lang="en-CA" dirty="0"/>
                    </a:p>
                  </a:txBody>
                  <a:tcPr/>
                </a:tc>
              </a:tr>
              <a:tr h="849694">
                <a:tc>
                  <a:txBody>
                    <a:bodyPr/>
                    <a:lstStyle/>
                    <a:p>
                      <a:r>
                        <a:rPr lang="en-CA" dirty="0" smtClean="0"/>
                        <a:t>Technology</a:t>
                      </a:r>
                      <a:r>
                        <a:rPr lang="en-CA" baseline="0" dirty="0" smtClean="0"/>
                        <a:t> spreads across the world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Large Trans</a:t>
                      </a:r>
                      <a:r>
                        <a:rPr lang="en-CA" baseline="0" dirty="0" smtClean="0"/>
                        <a:t> National Corporations can cause insecurity  as they can cause one country to play against another to find the lowest wages and environmental standards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975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11.4 Cultural Globalization and the Media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Communications technology is one of the strongest driving forces of globalization.</a:t>
            </a:r>
          </a:p>
          <a:p>
            <a:r>
              <a:rPr lang="en-CA" dirty="0" smtClean="0"/>
              <a:t>Media can shape public opinion.</a:t>
            </a:r>
          </a:p>
          <a:p>
            <a:pPr lvl="1"/>
            <a:r>
              <a:rPr lang="en-CA" dirty="0" smtClean="0"/>
              <a:t>Media can push one side of an issue, or promote different values.</a:t>
            </a:r>
          </a:p>
          <a:p>
            <a:r>
              <a:rPr lang="en-CA" dirty="0" smtClean="0"/>
              <a:t>The influence of American media is one of the biggest global cultural concerns.</a:t>
            </a:r>
          </a:p>
          <a:p>
            <a:pPr lvl="1"/>
            <a:r>
              <a:rPr lang="en-CA" dirty="0" smtClean="0"/>
              <a:t>American music, clothing, movies, </a:t>
            </a:r>
            <a:r>
              <a:rPr lang="en-CA" dirty="0" err="1" smtClean="0"/>
              <a:t>t.v</a:t>
            </a:r>
            <a:r>
              <a:rPr lang="en-CA" dirty="0" smtClean="0"/>
              <a:t>., and even toys influence people world wide</a:t>
            </a:r>
          </a:p>
        </p:txBody>
      </p:sp>
    </p:spTree>
    <p:extLst>
      <p:ext uri="{BB962C8B-B14F-4D97-AF65-F5344CB8AC3E}">
        <p14:creationId xmlns:p14="http://schemas.microsoft.com/office/powerpoint/2010/main" val="1513417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11.5 Globalization and the Environment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Canada shares the worlds oceans and atmosphere with all of the people on this planet.</a:t>
            </a:r>
          </a:p>
          <a:p>
            <a:r>
              <a:rPr lang="en-CA" dirty="0" smtClean="0"/>
              <a:t>Canada needs to be a partner in resolving global environmental issues.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7054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Some key global environmental issues include: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Deforestation: Many global forests are being cleared for growing food and raising livestock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Ozone- Layer Deterioration: CFC’s (chlorofluorocarbons) that are used in industry and some household products deplete the ozone layer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Global Warming: The </a:t>
            </a:r>
            <a:r>
              <a:rPr lang="en-CA" smtClean="0"/>
              <a:t>gradual increases </a:t>
            </a:r>
            <a:r>
              <a:rPr lang="en-CA" dirty="0" smtClean="0"/>
              <a:t>of global temperature.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Ocean pollution: The amount of plastic in the worlds ocean has become a great concern in recent years.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538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11.1 What is Globalization?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Globalization: refers to how the world is becoming more politically, economically, and socially interconnected and interdependent.</a:t>
            </a:r>
          </a:p>
          <a:p>
            <a:endParaRPr lang="en-CA" dirty="0"/>
          </a:p>
          <a:p>
            <a:r>
              <a:rPr lang="en-CA" dirty="0" smtClean="0"/>
              <a:t>The interconnection of is largely due to developments in technology in the 20</a:t>
            </a:r>
            <a:r>
              <a:rPr lang="en-CA" baseline="30000" dirty="0" smtClean="0"/>
              <a:t>th</a:t>
            </a:r>
            <a:r>
              <a:rPr lang="en-CA" dirty="0" smtClean="0"/>
              <a:t> century</a:t>
            </a:r>
          </a:p>
          <a:p>
            <a:r>
              <a:rPr lang="en-CA" dirty="0" smtClean="0"/>
              <a:t>The interdependence refers mostly to how world economies are becoming more integrated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9877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Globalization is recognized as having three aspects: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E</a:t>
            </a:r>
            <a:r>
              <a:rPr lang="en-CA" dirty="0" smtClean="0"/>
              <a:t>conomic Aspect: Goods are now flowing freely throughout the world.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Political Aspect: Nations are becoming less independent and people are becoming world citizens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Cultural Aspect: Cultures are becoming more similar</a:t>
            </a:r>
          </a:p>
          <a:p>
            <a:pPr marL="914400" lvl="1" indent="-514350"/>
            <a:r>
              <a:rPr lang="en-CA" u="sng" dirty="0" smtClean="0"/>
              <a:t>Homogeneity:</a:t>
            </a:r>
            <a:r>
              <a:rPr lang="en-CA" dirty="0" smtClean="0"/>
              <a:t> Sameness</a:t>
            </a:r>
            <a:endParaRPr lang="en-CA" u="sng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11.1 What is Globalization?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3738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11.2 The Cold War Ends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Mikhail Gorbachev becomes leader of the Soviet Union in 1985</a:t>
            </a:r>
          </a:p>
          <a:p>
            <a:r>
              <a:rPr lang="en-CA" dirty="0" smtClean="0"/>
              <a:t>Gorbachev begins a process of social, and political change in the Soviet Union</a:t>
            </a:r>
          </a:p>
          <a:p>
            <a:pPr lvl="1"/>
            <a:r>
              <a:rPr lang="en-CA" dirty="0" smtClean="0"/>
              <a:t>In 1989 there is a election with more than one party to chose from</a:t>
            </a:r>
          </a:p>
          <a:p>
            <a:pPr lvl="1"/>
            <a:r>
              <a:rPr lang="en-CA" dirty="0" smtClean="0"/>
              <a:t>Capitalist elements are introduced to the economy.</a:t>
            </a:r>
          </a:p>
          <a:p>
            <a:pPr lvl="1"/>
            <a:r>
              <a:rPr lang="en-CA" dirty="0" smtClean="0"/>
              <a:t>The arms race cools due to friendlier conditions with the United States.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2718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Due to the reforms in the Soviet Union many satellite countries begin to break away</a:t>
            </a:r>
          </a:p>
          <a:p>
            <a:r>
              <a:rPr lang="en-CA" dirty="0" smtClean="0"/>
              <a:t>A key factor in this break up is the rejection of communism in many of the satellite countries</a:t>
            </a:r>
          </a:p>
          <a:p>
            <a:r>
              <a:rPr lang="en-CA" dirty="0" smtClean="0"/>
              <a:t>Countries that sever ties with communism include</a:t>
            </a:r>
          </a:p>
          <a:p>
            <a:pPr lvl="1"/>
            <a:r>
              <a:rPr lang="en-CA" dirty="0" smtClean="0"/>
              <a:t>Poland, Hungary, East Germany, </a:t>
            </a:r>
            <a:r>
              <a:rPr lang="en-CA" dirty="0" err="1" smtClean="0"/>
              <a:t>Czechloslovakia</a:t>
            </a:r>
            <a:r>
              <a:rPr lang="en-CA" dirty="0" smtClean="0"/>
              <a:t>, Ukraine, Estonia, Latvia, Lithuania, Azerbaijan.</a:t>
            </a:r>
          </a:p>
          <a:p>
            <a:r>
              <a:rPr lang="en-CA" dirty="0" smtClean="0"/>
              <a:t>The Soviet Union is gone, Russia stands alone no longer a superpower.</a:t>
            </a:r>
          </a:p>
          <a:p>
            <a:r>
              <a:rPr lang="en-CA" dirty="0" smtClean="0"/>
              <a:t>The Cold War is over.</a:t>
            </a:r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11.2 The Cold War Ends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0788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different World Emerges:</a:t>
            </a:r>
          </a:p>
          <a:p>
            <a:pPr lvl="1"/>
            <a:r>
              <a:rPr lang="en-CA" dirty="0" smtClean="0"/>
              <a:t>The United States becomes the worlds only superpower.</a:t>
            </a:r>
          </a:p>
          <a:p>
            <a:pPr lvl="1"/>
            <a:r>
              <a:rPr lang="en-CA" dirty="0" smtClean="0"/>
              <a:t>The United Nations, and NATO are described by many as the world’s police force.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11.2 The Cold War Ends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8793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Peacekeeping, Peacemaking, and Peacebuilding?</a:t>
            </a:r>
          </a:p>
          <a:p>
            <a:pPr lvl="1"/>
            <a:r>
              <a:rPr lang="en-CA" dirty="0" smtClean="0"/>
              <a:t>Before the fall of the Soviet Union the United Nations only intervened in conflicts between independent countries. (14 interventions total)</a:t>
            </a:r>
          </a:p>
          <a:p>
            <a:pPr lvl="1"/>
            <a:r>
              <a:rPr lang="en-CA" dirty="0" smtClean="0"/>
              <a:t>After the fall the United Nations began intervening in matters of ethnic and religious violence within independent nations between 1989 and 2005 there were 26 interventions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11.2 The Cold War Ends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8732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role of the UN is redefined:</a:t>
            </a:r>
          </a:p>
          <a:p>
            <a:pPr lvl="1"/>
            <a:r>
              <a:rPr lang="en-CA" dirty="0" smtClean="0"/>
              <a:t>Preventative Diplomacy: UN diplomats try to resolve disagreements before violence occurs</a:t>
            </a:r>
          </a:p>
          <a:p>
            <a:pPr lvl="1"/>
            <a:r>
              <a:rPr lang="en-CA" dirty="0" smtClean="0"/>
              <a:t>Peacekeeping: UN troops will enforce the terms of an agreement. (Non-Violent)</a:t>
            </a:r>
          </a:p>
          <a:p>
            <a:pPr lvl="1"/>
            <a:r>
              <a:rPr lang="en-CA" dirty="0" smtClean="0"/>
              <a:t>Peacemaking: UN forces will participate in a conflict. They take a side to impose a solution.</a:t>
            </a:r>
          </a:p>
          <a:p>
            <a:pPr lvl="1"/>
            <a:r>
              <a:rPr lang="en-CA" dirty="0" smtClean="0"/>
              <a:t>Peacebuilding: The UN will help countries rebuild after a conflict ends.</a:t>
            </a:r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11.2 The Cold War Ends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5931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International Terrorism:</a:t>
            </a:r>
          </a:p>
          <a:p>
            <a:pPr lvl="1"/>
            <a:r>
              <a:rPr lang="en-CA" dirty="0" smtClean="0"/>
              <a:t>Terrorism: the use of violence and intimidation to achieve political goals.</a:t>
            </a:r>
          </a:p>
          <a:p>
            <a:pPr lvl="1"/>
            <a:r>
              <a:rPr lang="en-CA" dirty="0" smtClean="0"/>
              <a:t>Terrorist  want to spread fear by acting against citizens on a country in an effort to get governments to comply with their demands.</a:t>
            </a:r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11.2 The Cold War Ends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4363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969</Words>
  <Application>Microsoft Office PowerPoint</Application>
  <PresentationFormat>On-screen Show (4:3)</PresentationFormat>
  <Paragraphs>98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Chapter 11: Globalization</vt:lpstr>
      <vt:lpstr>11.1 What is Globalization?</vt:lpstr>
      <vt:lpstr>11.1 What is Globalization?</vt:lpstr>
      <vt:lpstr>11.2 The Cold War Ends</vt:lpstr>
      <vt:lpstr>11.2 The Cold War Ends</vt:lpstr>
      <vt:lpstr>11.2 The Cold War Ends</vt:lpstr>
      <vt:lpstr>11.2 The Cold War Ends</vt:lpstr>
      <vt:lpstr>11.2 The Cold War Ends</vt:lpstr>
      <vt:lpstr>11.2 The Cold War Ends</vt:lpstr>
      <vt:lpstr>11.3 Economic Globalization</vt:lpstr>
      <vt:lpstr>11.3 Economic Globalization</vt:lpstr>
      <vt:lpstr>11.3 Economic Globalization</vt:lpstr>
      <vt:lpstr>11.3 Economic Globalization</vt:lpstr>
      <vt:lpstr>11.3 Economic Globalization</vt:lpstr>
      <vt:lpstr>11.3 Economic Globalization</vt:lpstr>
      <vt:lpstr>11.4 Cultural Globalization and the Media</vt:lpstr>
      <vt:lpstr>11.5 Globalization and the Environment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11: Globalization</dc:title>
  <dc:creator>Meghan Anderson</dc:creator>
  <cp:lastModifiedBy>Meghan Anderson</cp:lastModifiedBy>
  <cp:revision>12</cp:revision>
  <dcterms:created xsi:type="dcterms:W3CDTF">2018-04-09T23:49:46Z</dcterms:created>
  <dcterms:modified xsi:type="dcterms:W3CDTF">2018-05-02T19:39:47Z</dcterms:modified>
</cp:coreProperties>
</file>