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79" r:id="rId6"/>
    <p:sldId id="259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2A344-C150-4F0F-9CFA-408EAF815088}" type="datetimeFigureOut">
              <a:rPr lang="en-CA" smtClean="0"/>
              <a:t>20/06/2017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8616B-7868-4988-9314-FE0BEFB41F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1970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2.1	outline the factors responsible for Canada’s varied topography </a:t>
            </a:r>
            <a:r>
              <a:rPr lang="en-CA" dirty="0" err="1" smtClean="0"/>
              <a:t>andlandforms</a:t>
            </a:r>
            <a:endParaRPr lang="en-CA" dirty="0" smtClean="0"/>
          </a:p>
          <a:p>
            <a:r>
              <a:rPr lang="en-CA" dirty="0" smtClean="0"/>
              <a:t> begin their exploration of the physical geography of Canada by briefly considering the structure of the earth and the concept of plate tectonics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8616B-7868-4988-9314-FE0BEFB41F9A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6684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 the concept of plate tectonics.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8616B-7868-4988-9314-FE0BEFB41F9A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2035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1826-DE6E-4D69-89C0-33A8C1F3C5B0}" type="datetimeFigureOut">
              <a:rPr lang="en-CA" smtClean="0"/>
              <a:t>20/06/2017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D02-AC13-42A0-A5B9-02BE901DA0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801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1826-DE6E-4D69-89C0-33A8C1F3C5B0}" type="datetimeFigureOut">
              <a:rPr lang="en-CA" smtClean="0"/>
              <a:t>20/06/2017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D02-AC13-42A0-A5B9-02BE901DA0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5954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1826-DE6E-4D69-89C0-33A8C1F3C5B0}" type="datetimeFigureOut">
              <a:rPr lang="en-CA" smtClean="0"/>
              <a:t>20/06/2017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D02-AC13-42A0-A5B9-02BE901DA0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207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1826-DE6E-4D69-89C0-33A8C1F3C5B0}" type="datetimeFigureOut">
              <a:rPr lang="en-CA" smtClean="0"/>
              <a:t>20/06/2017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D02-AC13-42A0-A5B9-02BE901DA088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6768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1826-DE6E-4D69-89C0-33A8C1F3C5B0}" type="datetimeFigureOut">
              <a:rPr lang="en-CA" smtClean="0"/>
              <a:t>20/06/2017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D02-AC13-42A0-A5B9-02BE901DA0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7894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1826-DE6E-4D69-89C0-33A8C1F3C5B0}" type="datetimeFigureOut">
              <a:rPr lang="en-CA" smtClean="0"/>
              <a:t>20/06/2017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D02-AC13-42A0-A5B9-02BE901DA0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980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1826-DE6E-4D69-89C0-33A8C1F3C5B0}" type="datetimeFigureOut">
              <a:rPr lang="en-CA" smtClean="0"/>
              <a:t>20/06/2017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D02-AC13-42A0-A5B9-02BE901DA0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069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1826-DE6E-4D69-89C0-33A8C1F3C5B0}" type="datetimeFigureOut">
              <a:rPr lang="en-CA" smtClean="0"/>
              <a:t>20/06/2017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D02-AC13-42A0-A5B9-02BE901DA0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227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1826-DE6E-4D69-89C0-33A8C1F3C5B0}" type="datetimeFigureOut">
              <a:rPr lang="en-CA" smtClean="0"/>
              <a:t>20/06/2017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D02-AC13-42A0-A5B9-02BE901DA0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996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1826-DE6E-4D69-89C0-33A8C1F3C5B0}" type="datetimeFigureOut">
              <a:rPr lang="en-CA" smtClean="0"/>
              <a:t>20/06/2017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D02-AC13-42A0-A5B9-02BE901DA0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8743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1826-DE6E-4D69-89C0-33A8C1F3C5B0}" type="datetimeFigureOut">
              <a:rPr lang="en-CA" smtClean="0"/>
              <a:t>20/06/2017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D02-AC13-42A0-A5B9-02BE901DA0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452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1826-DE6E-4D69-89C0-33A8C1F3C5B0}" type="datetimeFigureOut">
              <a:rPr lang="en-CA" smtClean="0"/>
              <a:t>20/06/2017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D02-AC13-42A0-A5B9-02BE901DA0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7627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1826-DE6E-4D69-89C0-33A8C1F3C5B0}" type="datetimeFigureOut">
              <a:rPr lang="en-CA" smtClean="0"/>
              <a:t>20/06/2017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D02-AC13-42A0-A5B9-02BE901DA0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740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1826-DE6E-4D69-89C0-33A8C1F3C5B0}" type="datetimeFigureOut">
              <a:rPr lang="en-CA" smtClean="0"/>
              <a:t>20/06/2017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D02-AC13-42A0-A5B9-02BE901DA0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5416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1826-DE6E-4D69-89C0-33A8C1F3C5B0}" type="datetimeFigureOut">
              <a:rPr lang="en-CA" smtClean="0"/>
              <a:t>20/06/2017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D02-AC13-42A0-A5B9-02BE901DA0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17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1826-DE6E-4D69-89C0-33A8C1F3C5B0}" type="datetimeFigureOut">
              <a:rPr lang="en-CA" smtClean="0"/>
              <a:t>20/06/2017</a:t>
            </a:fld>
            <a:endParaRPr lang="en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D02-AC13-42A0-A5B9-02BE901DA0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2269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1826-DE6E-4D69-89C0-33A8C1F3C5B0}" type="datetimeFigureOut">
              <a:rPr lang="en-CA" smtClean="0"/>
              <a:t>20/06/2017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D02-AC13-42A0-A5B9-02BE901DA0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523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6D71826-DE6E-4D69-89C0-33A8C1F3C5B0}" type="datetimeFigureOut">
              <a:rPr lang="en-CA" smtClean="0"/>
              <a:t>20/06/2017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65D02-AC13-42A0-A5B9-02BE901DA0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35124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ngV66m00Uv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s://www.youtube.com/watch?v=YxGgkF582r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5q8hzF9VV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yrXAGY1dm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bDqJy28hBw" TargetMode="External"/><Relationship Id="rId2" Type="http://schemas.openxmlformats.org/officeDocument/2006/relationships/hyperlink" Target="https://www.youtube.com/watch?v=sgDM6m0lUG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Social Studies 9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941168"/>
            <a:ext cx="4631432" cy="1066800"/>
          </a:xfrm>
        </p:spPr>
        <p:txBody>
          <a:bodyPr/>
          <a:lstStyle/>
          <a:p>
            <a:r>
              <a:rPr lang="en-CA" dirty="0"/>
              <a:t>Unit 2 – Geographic  Influences on Identity: Place and People</a:t>
            </a:r>
          </a:p>
        </p:txBody>
      </p:sp>
    </p:spTree>
    <p:extLst>
      <p:ext uri="{BB962C8B-B14F-4D97-AF65-F5344CB8AC3E}">
        <p14:creationId xmlns:p14="http://schemas.microsoft.com/office/powerpoint/2010/main" val="531789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72026"/>
          </a:xfrm>
        </p:spPr>
        <p:txBody>
          <a:bodyPr/>
          <a:lstStyle/>
          <a:p>
            <a:r>
              <a:rPr lang="en-CA" sz="2800" dirty="0" smtClean="0"/>
              <a:t>Describe the topography of this photo.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Image result for great scenic pictures ca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56564"/>
            <a:ext cx="7056784" cy="529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076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are Landforms Built?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3312368"/>
          </a:xfrm>
        </p:spPr>
        <p:txBody>
          <a:bodyPr/>
          <a:lstStyle/>
          <a:p>
            <a:r>
              <a:rPr lang="en-CA" dirty="0" smtClean="0"/>
              <a:t>The force that creates landforms comes from beneath the earth’s crust</a:t>
            </a:r>
          </a:p>
          <a:p>
            <a:r>
              <a:rPr lang="en-CA" dirty="0" smtClean="0"/>
              <a:t>Heat from the core creates convection currents in the mantle</a:t>
            </a:r>
          </a:p>
          <a:p>
            <a:r>
              <a:rPr lang="en-CA" dirty="0" smtClean="0"/>
              <a:t>The movement of the mantle creates movement in the plates</a:t>
            </a:r>
          </a:p>
          <a:p>
            <a:r>
              <a:rPr lang="en-CA" dirty="0" smtClean="0"/>
              <a:t>Movement in the plates can cause volcanos to spew lava and volcanic ash</a:t>
            </a:r>
            <a:endParaRPr lang="en-CA" dirty="0" smtClean="0"/>
          </a:p>
          <a:p>
            <a:r>
              <a:rPr lang="en-CA" dirty="0" smtClean="0"/>
              <a:t>Where plates collide or separate faulting and folding occurs. Creating fold mountains, trenches, and rift valleys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1026" name="Picture 2" descr="Image result for convection currents man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58651"/>
            <a:ext cx="2952328" cy="221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rift vall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29948"/>
            <a:ext cx="2071388" cy="184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old mountai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478" y="4658651"/>
            <a:ext cx="3716469" cy="129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459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Mountain Making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918" y="1340768"/>
            <a:ext cx="6711654" cy="4752528"/>
          </a:xfrm>
        </p:spPr>
        <p:txBody>
          <a:bodyPr/>
          <a:lstStyle/>
          <a:p>
            <a:r>
              <a:rPr lang="en-CA" dirty="0" smtClean="0"/>
              <a:t>Movement of the earth’s crust:</a:t>
            </a: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Fold Mountains: Occur When two crustal plates push together and the land bends due to the force of compression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Fault Block Mountains: Occur when moving magma separates, or compresses plates</a:t>
            </a:r>
          </a:p>
          <a:p>
            <a:pPr marL="857256" lvl="1" indent="-457200"/>
            <a:r>
              <a:rPr lang="en-CA" dirty="0" smtClean="0"/>
              <a:t>Separation causes block mountains</a:t>
            </a:r>
          </a:p>
          <a:p>
            <a:pPr marL="857256" lvl="1" indent="-457200"/>
            <a:r>
              <a:rPr lang="en-CA" dirty="0" smtClean="0"/>
              <a:t>Compression causes tilted blocks</a:t>
            </a:r>
            <a:endParaRPr lang="en-CA" dirty="0"/>
          </a:p>
        </p:txBody>
      </p:sp>
      <p:pic>
        <p:nvPicPr>
          <p:cNvPr id="2052" name="Picture 4" descr="Image result for fold mountains diagra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81128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block mountains dia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595" y="4581128"/>
            <a:ext cx="22764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tilted block mountains diagra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070" y="4996069"/>
            <a:ext cx="3541851" cy="99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731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Landforms are Shaped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Once a landform is created natural and human forces immediately begin breaking it down.</a:t>
            </a:r>
          </a:p>
          <a:p>
            <a:r>
              <a:rPr lang="en-CA" dirty="0" smtClean="0"/>
              <a:t>The </a:t>
            </a:r>
            <a:r>
              <a:rPr lang="en-CA" dirty="0" smtClean="0"/>
              <a:t>topography we see is shaped by four factors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Mountain building: How landforms are created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Weathering: the wearing down forces of the atmosphere.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Erosion: The moving of weathered material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Deposition: Where eroded materials are dropped create new forms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07423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Canada’s Landform Regions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Canada has eight landform regions that are based on:</a:t>
            </a:r>
          </a:p>
          <a:p>
            <a:pPr lvl="1"/>
            <a:r>
              <a:rPr lang="en-CA" dirty="0" smtClean="0"/>
              <a:t>Age of rock</a:t>
            </a:r>
          </a:p>
          <a:p>
            <a:pPr lvl="1"/>
            <a:r>
              <a:rPr lang="en-CA" dirty="0" smtClean="0"/>
              <a:t>Type of rock</a:t>
            </a:r>
          </a:p>
          <a:p>
            <a:pPr lvl="1"/>
            <a:r>
              <a:rPr lang="en-CA" dirty="0" smtClean="0"/>
              <a:t>Relief</a:t>
            </a:r>
          </a:p>
          <a:p>
            <a:pPr lvl="1"/>
            <a:r>
              <a:rPr lang="en-CA" dirty="0" smtClean="0"/>
              <a:t>Gradient</a:t>
            </a:r>
          </a:p>
          <a:p>
            <a:pPr lvl="1"/>
            <a:r>
              <a:rPr lang="en-CA" dirty="0" smtClean="0"/>
              <a:t>Process that has shaped the area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91603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Canadian Shield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0808"/>
            <a:ext cx="3589784" cy="4288917"/>
          </a:xfrm>
        </p:spPr>
        <p:txBody>
          <a:bodyPr>
            <a:normAutofit/>
          </a:bodyPr>
          <a:lstStyle/>
          <a:p>
            <a:r>
              <a:rPr lang="en-CA" dirty="0" smtClean="0"/>
              <a:t>Oldest rock in Canada</a:t>
            </a:r>
          </a:p>
          <a:p>
            <a:pPr lvl="1"/>
            <a:r>
              <a:rPr lang="en-CA" dirty="0" smtClean="0"/>
              <a:t>2 billion years old</a:t>
            </a:r>
          </a:p>
          <a:p>
            <a:r>
              <a:rPr lang="en-CA" dirty="0" smtClean="0"/>
              <a:t>Foundation for other landforms</a:t>
            </a:r>
          </a:p>
          <a:p>
            <a:r>
              <a:rPr lang="en-CA" dirty="0" smtClean="0"/>
              <a:t>Most of the shield has shallow acidic podzols </a:t>
            </a:r>
          </a:p>
          <a:p>
            <a:pPr lvl="1"/>
            <a:r>
              <a:rPr lang="en-CA" dirty="0" smtClean="0"/>
              <a:t>Support coniferous growth</a:t>
            </a:r>
          </a:p>
          <a:p>
            <a:pPr lvl="1"/>
            <a:r>
              <a:rPr lang="en-CA" dirty="0" smtClean="0"/>
              <a:t>Bad for farming</a:t>
            </a:r>
          </a:p>
          <a:p>
            <a:r>
              <a:rPr lang="en-CA" dirty="0" smtClean="0"/>
              <a:t>Covers most of central Canada</a:t>
            </a:r>
            <a:endParaRPr lang="en-CA" dirty="0"/>
          </a:p>
        </p:txBody>
      </p:sp>
      <p:pic>
        <p:nvPicPr>
          <p:cNvPr id="1026" name="Picture 2" descr="Image result for Canadian Sh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6792"/>
            <a:ext cx="28575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anadian Sh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3888162" cy="259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081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Appalachian Mountains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3733800" cy="3951337"/>
          </a:xfrm>
        </p:spPr>
        <p:txBody>
          <a:bodyPr>
            <a:normAutofit fontScale="85000" lnSpcReduction="10000"/>
          </a:bodyPr>
          <a:lstStyle/>
          <a:p>
            <a:r>
              <a:rPr lang="en-CA" dirty="0" smtClean="0"/>
              <a:t>Formed around 375 million years ago when the Eurasian plate and the North American plate collided to form the super continent Pangea</a:t>
            </a:r>
          </a:p>
          <a:p>
            <a:r>
              <a:rPr lang="en-CA" dirty="0" smtClean="0"/>
              <a:t>Mountains have been worn down by ice and water</a:t>
            </a:r>
          </a:p>
          <a:p>
            <a:r>
              <a:rPr lang="en-CA" dirty="0" smtClean="0"/>
              <a:t>Typical height of the mountains is 1000m</a:t>
            </a:r>
          </a:p>
          <a:p>
            <a:r>
              <a:rPr lang="en-CA" dirty="0" smtClean="0"/>
              <a:t>Covered mostly by mixed forest</a:t>
            </a:r>
          </a:p>
          <a:p>
            <a:r>
              <a:rPr lang="en-CA" dirty="0" smtClean="0"/>
              <a:t>Found in most of Atlantic Canada</a:t>
            </a:r>
          </a:p>
        </p:txBody>
      </p:sp>
      <p:sp>
        <p:nvSpPr>
          <p:cNvPr id="4" name="AutoShape 2" descr="Image result for appalachian region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Image result for appalachian region ma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Image result for appalachian region ma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312368" cy="253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http://www.viralglobalnews.com/wp-content/uploads/2014/07/Appalachian-Mountains-New-Moth-Species-Discover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4149080"/>
            <a:ext cx="4248472" cy="238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29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Western Cordillera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4309864" cy="3951337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Consists of a series of parallel mountain ranges</a:t>
            </a:r>
          </a:p>
          <a:p>
            <a:pPr lvl="1"/>
            <a:r>
              <a:rPr lang="en-CA" dirty="0" smtClean="0"/>
              <a:t>Coast Mountains</a:t>
            </a:r>
          </a:p>
          <a:p>
            <a:pPr lvl="1"/>
            <a:r>
              <a:rPr lang="en-CA" dirty="0" smtClean="0"/>
              <a:t>Columbia Mountains</a:t>
            </a:r>
          </a:p>
          <a:p>
            <a:pPr lvl="1"/>
            <a:r>
              <a:rPr lang="en-CA" dirty="0" smtClean="0"/>
              <a:t>Rocky Mountains</a:t>
            </a:r>
          </a:p>
          <a:p>
            <a:r>
              <a:rPr lang="en-CA" dirty="0" smtClean="0"/>
              <a:t>Many mountains over 3000m</a:t>
            </a:r>
          </a:p>
          <a:p>
            <a:r>
              <a:rPr lang="en-CA" dirty="0" smtClean="0"/>
              <a:t>Many valleys with farming potential</a:t>
            </a:r>
          </a:p>
          <a:p>
            <a:r>
              <a:rPr lang="en-CA" dirty="0" smtClean="0"/>
              <a:t>West facing slopes have great forests</a:t>
            </a:r>
          </a:p>
          <a:p>
            <a:r>
              <a:rPr lang="en-CA" dirty="0" smtClean="0"/>
              <a:t>Found in British Columbia, Yukon, and Western Alberta</a:t>
            </a:r>
          </a:p>
        </p:txBody>
      </p:sp>
      <p:pic>
        <p:nvPicPr>
          <p:cNvPr id="3074" name="Picture 2" descr="Image result for western cordill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28800"/>
            <a:ext cx="28575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western cordille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078" name="Picture 6" descr="Image result for western cordill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945" y="4141319"/>
            <a:ext cx="3361786" cy="223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547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Innuitian Mountains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3661792" cy="3951337"/>
          </a:xfrm>
        </p:spPr>
        <p:txBody>
          <a:bodyPr/>
          <a:lstStyle/>
          <a:p>
            <a:r>
              <a:rPr lang="en-CA" dirty="0" smtClean="0"/>
              <a:t>Found in the </a:t>
            </a:r>
            <a:r>
              <a:rPr lang="en-CA" dirty="0"/>
              <a:t>f</a:t>
            </a:r>
            <a:r>
              <a:rPr lang="en-CA" dirty="0" smtClean="0"/>
              <a:t>ar North</a:t>
            </a:r>
          </a:p>
          <a:p>
            <a:r>
              <a:rPr lang="en-CA" dirty="0" smtClean="0"/>
              <a:t>Many over 2000m tall</a:t>
            </a:r>
          </a:p>
          <a:p>
            <a:r>
              <a:rPr lang="en-CA" dirty="0" smtClean="0"/>
              <a:t>Steep sided</a:t>
            </a:r>
          </a:p>
          <a:p>
            <a:r>
              <a:rPr lang="en-CA" dirty="0" smtClean="0"/>
              <a:t>Too cold for trees to grow</a:t>
            </a:r>
          </a:p>
          <a:p>
            <a:endParaRPr lang="en-CA" dirty="0"/>
          </a:p>
        </p:txBody>
      </p:sp>
      <p:pic>
        <p:nvPicPr>
          <p:cNvPr id="4098" name="Picture 2" descr="Image result for Innuitian Mounta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287655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Innuitian Mounta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932" y="4007619"/>
            <a:ext cx="3126829" cy="249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922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Arctic Lowlands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4237856" cy="3951337"/>
          </a:xfrm>
        </p:spPr>
        <p:txBody>
          <a:bodyPr/>
          <a:lstStyle/>
          <a:p>
            <a:r>
              <a:rPr lang="en-CA" dirty="0" smtClean="0"/>
              <a:t>Area to the south of the </a:t>
            </a:r>
            <a:r>
              <a:rPr lang="en-CA" dirty="0" err="1" smtClean="0"/>
              <a:t>Innutian</a:t>
            </a:r>
            <a:r>
              <a:rPr lang="en-CA" dirty="0" smtClean="0"/>
              <a:t> Mountains</a:t>
            </a:r>
          </a:p>
          <a:p>
            <a:r>
              <a:rPr lang="en-CA" dirty="0" smtClean="0"/>
              <a:t>Mostly </a:t>
            </a:r>
            <a:r>
              <a:rPr lang="en-CA" u="sng" dirty="0" smtClean="0"/>
              <a:t>tundra</a:t>
            </a:r>
          </a:p>
          <a:p>
            <a:pPr lvl="1"/>
            <a:r>
              <a:rPr lang="en-CA" dirty="0" smtClean="0"/>
              <a:t>Tundra: treeless plain</a:t>
            </a:r>
          </a:p>
          <a:p>
            <a:r>
              <a:rPr lang="en-CA" dirty="0" smtClean="0"/>
              <a:t>Located mostly in Nunavut </a:t>
            </a:r>
          </a:p>
          <a:p>
            <a:endParaRPr lang="en-CA" dirty="0"/>
          </a:p>
        </p:txBody>
      </p:sp>
      <p:pic>
        <p:nvPicPr>
          <p:cNvPr id="5122" name="Picture 2" descr="Image result for Arctic Lowl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44824"/>
            <a:ext cx="28575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Arctic Lowlan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81035"/>
            <a:ext cx="3120347" cy="234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856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Structure of the Earth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r>
              <a:rPr lang="en-CA" dirty="0" smtClean="0"/>
              <a:t>To understand the forces that create Canada's physical landscape we must understand the structure of the earth.</a:t>
            </a:r>
          </a:p>
          <a:p>
            <a:r>
              <a:rPr lang="en-CA" dirty="0" smtClean="0"/>
              <a:t>The earth is made up of four layers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AutoShape 2" descr="Image result for diaGRAM OF THE EARTH'S STRU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65930"/>
            <a:ext cx="4320480" cy="374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8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Interior Plains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4237856" cy="3951337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Found between the Shield and Western Cordillera</a:t>
            </a:r>
          </a:p>
          <a:p>
            <a:r>
              <a:rPr lang="en-CA" dirty="0" smtClean="0"/>
              <a:t>Created when a inland sea receded</a:t>
            </a:r>
          </a:p>
          <a:p>
            <a:r>
              <a:rPr lang="en-CA" dirty="0" smtClean="0"/>
              <a:t>Made up of three prairie planes separated by two escarpments</a:t>
            </a:r>
          </a:p>
          <a:p>
            <a:pPr lvl="1"/>
            <a:r>
              <a:rPr lang="en-CA" dirty="0" smtClean="0"/>
              <a:t>Steep slopes</a:t>
            </a:r>
          </a:p>
          <a:p>
            <a:r>
              <a:rPr lang="en-CA" dirty="0" smtClean="0"/>
              <a:t>Fertile soil known as </a:t>
            </a:r>
            <a:r>
              <a:rPr lang="en-CA" dirty="0" err="1" smtClean="0"/>
              <a:t>chernozem</a:t>
            </a:r>
            <a:r>
              <a:rPr lang="en-CA" dirty="0" smtClean="0"/>
              <a:t>.</a:t>
            </a:r>
          </a:p>
          <a:p>
            <a:r>
              <a:rPr lang="en-CA" dirty="0" smtClean="0"/>
              <a:t>Found in Alberta, Saskatchewan, Manitoba, and North West Territories</a:t>
            </a:r>
          </a:p>
          <a:p>
            <a:endParaRPr lang="en-CA" dirty="0"/>
          </a:p>
        </p:txBody>
      </p:sp>
      <p:pic>
        <p:nvPicPr>
          <p:cNvPr id="6146" name="Picture 2" descr="Image result for interior pla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16832"/>
            <a:ext cx="28575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interior pla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89486"/>
            <a:ext cx="3624235" cy="241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97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Great Lakes St. Lawrence Lowlands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3517776" cy="3951337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Found to the south of the Canadian Shield</a:t>
            </a:r>
          </a:p>
          <a:p>
            <a:r>
              <a:rPr lang="en-CA" dirty="0" smtClean="0"/>
              <a:t>Flooded by Champlain sea nearly 10000 years ago.</a:t>
            </a:r>
          </a:p>
          <a:p>
            <a:r>
              <a:rPr lang="en-CA" dirty="0" smtClean="0"/>
              <a:t>As sea receded left a flat area of very fertile soil</a:t>
            </a:r>
          </a:p>
          <a:p>
            <a:r>
              <a:rPr lang="en-CA" dirty="0" smtClean="0"/>
              <a:t>Soil known as brown earth</a:t>
            </a:r>
          </a:p>
          <a:p>
            <a:r>
              <a:rPr lang="en-CA" dirty="0" smtClean="0"/>
              <a:t>Extends from South </a:t>
            </a:r>
            <a:r>
              <a:rPr lang="en-CA" dirty="0"/>
              <a:t>W</a:t>
            </a:r>
            <a:r>
              <a:rPr lang="en-CA" dirty="0" smtClean="0"/>
              <a:t>estern Ontario along the Great </a:t>
            </a:r>
            <a:r>
              <a:rPr lang="en-CA" dirty="0"/>
              <a:t>L</a:t>
            </a:r>
            <a:r>
              <a:rPr lang="en-CA" dirty="0" smtClean="0"/>
              <a:t>akes and through Quebec </a:t>
            </a:r>
            <a:endParaRPr lang="en-CA" dirty="0"/>
          </a:p>
        </p:txBody>
      </p:sp>
      <p:pic>
        <p:nvPicPr>
          <p:cNvPr id="7170" name="Picture 2" descr="Image result for Great Lakes St. Lawrence Lowl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580" y="1916832"/>
            <a:ext cx="28575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great lakes st. lawrence lowlands 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50598"/>
            <a:ext cx="3912760" cy="22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505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Hudson Bay Lowlands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4021832" cy="3951337"/>
          </a:xfrm>
        </p:spPr>
        <p:txBody>
          <a:bodyPr/>
          <a:lstStyle/>
          <a:p>
            <a:r>
              <a:rPr lang="en-CA" dirty="0" smtClean="0"/>
              <a:t>A low area of the shield with a build up of Paleozoic rock to a depth of 2000m</a:t>
            </a:r>
          </a:p>
          <a:p>
            <a:r>
              <a:rPr lang="en-CA" dirty="0" smtClean="0"/>
              <a:t>Located in northern Ontario and Manitoba</a:t>
            </a:r>
          </a:p>
          <a:p>
            <a:r>
              <a:rPr lang="en-CA" dirty="0" smtClean="0"/>
              <a:t>Flat and poorly drained</a:t>
            </a:r>
          </a:p>
          <a:p>
            <a:r>
              <a:rPr lang="en-CA" dirty="0" smtClean="0"/>
              <a:t>Covered by swamps and trees</a:t>
            </a:r>
          </a:p>
          <a:p>
            <a:endParaRPr lang="en-CA" dirty="0"/>
          </a:p>
        </p:txBody>
      </p:sp>
      <p:pic>
        <p:nvPicPr>
          <p:cNvPr id="8194" name="Picture 2" descr="Image result for Hudson Bay Lowl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00807"/>
            <a:ext cx="2880320" cy="223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Hudson Bay Lowlan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921" y="4077072"/>
            <a:ext cx="360822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322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Four Layers of the Earth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04310"/>
          </a:xfrm>
        </p:spPr>
        <p:txBody>
          <a:bodyPr>
            <a:normAutofit fontScale="92500" lnSpcReduction="10000"/>
          </a:bodyPr>
          <a:lstStyle/>
          <a:p>
            <a:r>
              <a:rPr lang="en-CA" u="sng" dirty="0" smtClean="0"/>
              <a:t>Inner Core</a:t>
            </a:r>
            <a:r>
              <a:rPr lang="en-CA" dirty="0" smtClean="0"/>
              <a:t>: Solid and hot because it is under a lot of pressure.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u="sng" dirty="0" smtClean="0"/>
              <a:t>Outer Core</a:t>
            </a:r>
            <a:r>
              <a:rPr lang="en-CA" dirty="0" smtClean="0"/>
              <a:t>: Liquid material that surrounds the inner core.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u="sng" dirty="0" smtClean="0"/>
              <a:t>Mantle: </a:t>
            </a:r>
            <a:r>
              <a:rPr lang="en-CA" dirty="0" smtClean="0"/>
              <a:t>A liquid and semi liquid layer that exists between the outer core and crust the upper part is known as the </a:t>
            </a:r>
            <a:r>
              <a:rPr lang="en-CA" u="sng" dirty="0" smtClean="0"/>
              <a:t>asthenosphere</a:t>
            </a:r>
            <a:r>
              <a:rPr lang="en-CA" dirty="0" smtClean="0"/>
              <a:t>, this section is involved in plate tectonics</a:t>
            </a:r>
            <a:r>
              <a:rPr lang="en-CA" dirty="0" smtClean="0"/>
              <a:t>.</a:t>
            </a:r>
          </a:p>
          <a:p>
            <a:pPr lvl="1"/>
            <a:r>
              <a:rPr lang="en-CA" dirty="0" smtClean="0"/>
              <a:t>Magma: melted rock that makes up the mantel</a:t>
            </a:r>
          </a:p>
          <a:p>
            <a:pPr lvl="1"/>
            <a:r>
              <a:rPr lang="en-CA" dirty="0" smtClean="0"/>
              <a:t>Lava: Melted rock that is exposed to the atmosphere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	</a:t>
            </a:r>
            <a:endParaRPr lang="en-CA" dirty="0" smtClean="0"/>
          </a:p>
          <a:p>
            <a:r>
              <a:rPr lang="en-CA" u="sng" dirty="0" smtClean="0"/>
              <a:t>Crust (Lithosphere): </a:t>
            </a:r>
            <a:r>
              <a:rPr lang="en-CA" dirty="0" smtClean="0"/>
              <a:t>A solid but brittle </a:t>
            </a:r>
          </a:p>
          <a:p>
            <a:r>
              <a:rPr lang="en-CA" dirty="0" smtClean="0"/>
              <a:t>outer layer of the planet</a:t>
            </a:r>
          </a:p>
          <a:p>
            <a:endParaRPr lang="en-CA" dirty="0"/>
          </a:p>
          <a:p>
            <a:r>
              <a:rPr lang="en-CA" dirty="0" smtClean="0">
                <a:hlinkClick r:id="rId2"/>
              </a:rPr>
              <a:t>Video: Structure of Earth </a:t>
            </a:r>
            <a:endParaRPr lang="en-CA" dirty="0"/>
          </a:p>
        </p:txBody>
      </p:sp>
      <p:pic>
        <p:nvPicPr>
          <p:cNvPr id="2050" name="Picture 2" descr="Image result for structure of the earth vid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46480"/>
            <a:ext cx="2664296" cy="195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23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Theory of Continental Drift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theory suggested by German geologist Alfred Wagner in 1915</a:t>
            </a:r>
          </a:p>
          <a:p>
            <a:r>
              <a:rPr lang="en-CA" dirty="0" smtClean="0"/>
              <a:t>He examined the shape of the continents, rock structures, and recovered fossils to come up with his theory.</a:t>
            </a:r>
          </a:p>
          <a:p>
            <a:r>
              <a:rPr lang="en-CA" dirty="0" smtClean="0"/>
              <a:t>He proposed that the Earth’s crust is not solid but made up of plates moving </a:t>
            </a:r>
            <a:r>
              <a:rPr lang="en-CA" dirty="0" smtClean="0"/>
              <a:t>up </a:t>
            </a:r>
            <a:r>
              <a:rPr lang="en-CA" dirty="0" smtClean="0"/>
              <a:t>the mantle.</a:t>
            </a:r>
          </a:p>
          <a:p>
            <a:r>
              <a:rPr lang="en-CA" dirty="0" smtClean="0"/>
              <a:t>He believed there was once a super continent called Pangea and one sea called Panthalassa</a:t>
            </a:r>
          </a:p>
          <a:p>
            <a:endParaRPr lang="en-CA" dirty="0"/>
          </a:p>
          <a:p>
            <a:r>
              <a:rPr lang="en-CA" dirty="0" smtClean="0">
                <a:hlinkClick r:id="rId2"/>
              </a:rPr>
              <a:t>Video: Continental Drift</a:t>
            </a: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020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Theory of Continental Drift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Evidence used by Wagner to support his theory:</a:t>
            </a:r>
          </a:p>
          <a:p>
            <a:pPr lvl="1"/>
            <a:r>
              <a:rPr lang="en-CA" dirty="0" smtClean="0"/>
              <a:t>The fit of continental land masses</a:t>
            </a:r>
          </a:p>
          <a:p>
            <a:pPr lvl="1"/>
            <a:r>
              <a:rPr lang="en-CA" dirty="0" smtClean="0"/>
              <a:t>The presence of similar fossils in rocks now separated by oceans</a:t>
            </a:r>
          </a:p>
          <a:p>
            <a:pPr lvl="1"/>
            <a:r>
              <a:rPr lang="en-CA" dirty="0" smtClean="0"/>
              <a:t>Matching magnetic bands in the rocks on either side of the mid Atlantic Ridge</a:t>
            </a:r>
          </a:p>
          <a:p>
            <a:pPr lvl="1"/>
            <a:r>
              <a:rPr lang="en-CA" dirty="0" smtClean="0"/>
              <a:t>Fossils of sea animals have been found high in the rocks of the Himalayas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224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Plate Tectonics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1853249"/>
            <a:ext cx="7054644" cy="4395158"/>
          </a:xfrm>
        </p:spPr>
        <p:txBody>
          <a:bodyPr>
            <a:normAutofit/>
          </a:bodyPr>
          <a:lstStyle/>
          <a:p>
            <a:endParaRPr lang="en-CA" dirty="0" smtClean="0"/>
          </a:p>
          <a:p>
            <a:r>
              <a:rPr lang="en-CA" dirty="0" smtClean="0"/>
              <a:t>Plate Tectonics: The theory that the earth’s plates interact to produce mountains, trenches, earthquakes, and volcanoes.</a:t>
            </a:r>
          </a:p>
          <a:p>
            <a:r>
              <a:rPr lang="en-CA" dirty="0" smtClean="0"/>
              <a:t>The moving of the earths plates causes the following:</a:t>
            </a:r>
          </a:p>
          <a:p>
            <a:pPr lvl="1"/>
            <a:r>
              <a:rPr lang="en-CA" dirty="0" smtClean="0"/>
              <a:t>Earthquakes</a:t>
            </a:r>
          </a:p>
          <a:p>
            <a:pPr lvl="1"/>
            <a:r>
              <a:rPr lang="en-CA" dirty="0" smtClean="0"/>
              <a:t>Volcanos</a:t>
            </a:r>
          </a:p>
          <a:p>
            <a:pPr lvl="1"/>
            <a:r>
              <a:rPr lang="en-CA" dirty="0" smtClean="0"/>
              <a:t>Mountains</a:t>
            </a:r>
          </a:p>
          <a:p>
            <a:pPr lvl="1"/>
            <a:r>
              <a:rPr lang="en-CA" dirty="0" smtClean="0"/>
              <a:t>Tsunamis</a:t>
            </a:r>
            <a:endParaRPr lang="en-CA" dirty="0"/>
          </a:p>
          <a:p>
            <a:r>
              <a:rPr lang="en-CA" dirty="0" smtClean="0">
                <a:hlinkClick r:id="rId3"/>
              </a:rPr>
              <a:t>Video: Plate Tectonics </a:t>
            </a:r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570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Tectonics and Canada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Canada is on the North American Plate</a:t>
            </a:r>
          </a:p>
          <a:p>
            <a:r>
              <a:rPr lang="en-CA" dirty="0" smtClean="0"/>
              <a:t>It moves West away from Europe at 2-4 cm per year</a:t>
            </a:r>
          </a:p>
          <a:p>
            <a:r>
              <a:rPr lang="en-CA" u="sng" dirty="0" smtClean="0"/>
              <a:t>Mid Atlantic Ridge: </a:t>
            </a:r>
            <a:r>
              <a:rPr lang="en-CA" dirty="0" smtClean="0"/>
              <a:t> Area of the Atlantic </a:t>
            </a:r>
            <a:r>
              <a:rPr lang="en-CA" dirty="0"/>
              <a:t>O</a:t>
            </a:r>
            <a:r>
              <a:rPr lang="en-CA" dirty="0" smtClean="0"/>
              <a:t>cean where the sea floor is expanding.</a:t>
            </a:r>
          </a:p>
          <a:p>
            <a:r>
              <a:rPr lang="en-CA" dirty="0" smtClean="0"/>
              <a:t>Off the west coast of Canada there is a subduction zone.</a:t>
            </a:r>
          </a:p>
          <a:p>
            <a:r>
              <a:rPr lang="en-CA" u="sng" dirty="0" smtClean="0"/>
              <a:t>Subduction Zone:</a:t>
            </a:r>
            <a:r>
              <a:rPr lang="en-CA" dirty="0" smtClean="0"/>
              <a:t> Area where one plate is pulled down beneath another creating volcanoes and earthquakes</a:t>
            </a:r>
            <a:endParaRPr lang="en-CA" u="sng" dirty="0" smtClean="0"/>
          </a:p>
          <a:p>
            <a:endParaRPr lang="en-CA" dirty="0" smtClean="0"/>
          </a:p>
          <a:p>
            <a:r>
              <a:rPr lang="en-CA" dirty="0" smtClean="0">
                <a:hlinkClick r:id="rId2"/>
              </a:rPr>
              <a:t>Video: Mid Atlantic Ridge</a:t>
            </a:r>
            <a:endParaRPr lang="en-CA" dirty="0" smtClean="0"/>
          </a:p>
          <a:p>
            <a:r>
              <a:rPr lang="en-CA" dirty="0" smtClean="0">
                <a:hlinkClick r:id="rId3"/>
              </a:rPr>
              <a:t>Video: Subduction Zone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646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Tectonic Plates</a:t>
            </a:r>
            <a:endParaRPr lang="en-CA" dirty="0"/>
          </a:p>
        </p:txBody>
      </p:sp>
      <p:pic>
        <p:nvPicPr>
          <p:cNvPr id="3074" name="Picture 2" descr="Image result for canada tectonic 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424936" cy="477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98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are Landforms?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556792"/>
            <a:ext cx="7488716" cy="5040559"/>
          </a:xfrm>
        </p:spPr>
        <p:txBody>
          <a:bodyPr/>
          <a:lstStyle/>
          <a:p>
            <a:r>
              <a:rPr lang="en-CA" b="1" u="sng" dirty="0" smtClean="0"/>
              <a:t>Topography: </a:t>
            </a:r>
            <a:r>
              <a:rPr lang="en-CA" dirty="0" smtClean="0"/>
              <a:t>The natural features of the land’s surface.</a:t>
            </a:r>
          </a:p>
          <a:p>
            <a:pPr lvl="1"/>
            <a:r>
              <a:rPr lang="en-CA" dirty="0" smtClean="0"/>
              <a:t>Topography is described using the following terms</a:t>
            </a:r>
          </a:p>
          <a:p>
            <a:pPr lvl="2"/>
            <a:r>
              <a:rPr lang="en-CA" dirty="0" smtClean="0"/>
              <a:t>Elevation: Height above sea level</a:t>
            </a:r>
          </a:p>
          <a:p>
            <a:pPr lvl="2"/>
            <a:r>
              <a:rPr lang="en-CA" dirty="0" smtClean="0"/>
              <a:t>Relief: The difference in elevation between points</a:t>
            </a:r>
          </a:p>
          <a:p>
            <a:pPr lvl="2"/>
            <a:r>
              <a:rPr lang="en-CA" dirty="0" smtClean="0"/>
              <a:t>Gradient: The steepness of slopes</a:t>
            </a:r>
          </a:p>
          <a:p>
            <a:pPr lvl="2"/>
            <a:r>
              <a:rPr lang="en-CA" dirty="0" smtClean="0"/>
              <a:t>Geology: Types of rocks and the history of them</a:t>
            </a:r>
          </a:p>
          <a:p>
            <a:pPr lvl="2"/>
            <a:r>
              <a:rPr lang="en-CA" dirty="0" smtClean="0"/>
              <a:t>General appearance: What do the features look like</a:t>
            </a:r>
          </a:p>
          <a:p>
            <a:r>
              <a:rPr lang="en-CA" b="1" u="sng" dirty="0" smtClean="0"/>
              <a:t>Landscape: </a:t>
            </a:r>
            <a:r>
              <a:rPr lang="en-CA" dirty="0" smtClean="0"/>
              <a:t>an areas landforms together with its cover of vegetation water, ice, and rock.</a:t>
            </a:r>
          </a:p>
          <a:p>
            <a:pPr lvl="1"/>
            <a:r>
              <a:rPr lang="en-CA" dirty="0" smtClean="0"/>
              <a:t>This includes  all human features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665494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259</TotalTime>
  <Words>981</Words>
  <Application>Microsoft Office PowerPoint</Application>
  <PresentationFormat>On-screen Show (4:3)</PresentationFormat>
  <Paragraphs>144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Wingdings 3</vt:lpstr>
      <vt:lpstr>Ion</vt:lpstr>
      <vt:lpstr>Social Studies 9</vt:lpstr>
      <vt:lpstr>The Structure of the Earth</vt:lpstr>
      <vt:lpstr>The Four Layers of the Earth</vt:lpstr>
      <vt:lpstr>The Theory of Continental Drift</vt:lpstr>
      <vt:lpstr>The Theory of Continental Drift</vt:lpstr>
      <vt:lpstr>Plate Tectonics</vt:lpstr>
      <vt:lpstr>Tectonics and Canada</vt:lpstr>
      <vt:lpstr>Tectonic Plates</vt:lpstr>
      <vt:lpstr>What are Landforms?</vt:lpstr>
      <vt:lpstr>Describe the topography of this photo.</vt:lpstr>
      <vt:lpstr>How are Landforms Built?</vt:lpstr>
      <vt:lpstr>Mountain Making</vt:lpstr>
      <vt:lpstr>How Landforms are Shaped</vt:lpstr>
      <vt:lpstr>Canada’s Landform Regions</vt:lpstr>
      <vt:lpstr>Canadian Shield</vt:lpstr>
      <vt:lpstr>Appalachian Mountains</vt:lpstr>
      <vt:lpstr>Western Cordillera</vt:lpstr>
      <vt:lpstr>Innuitian Mountains</vt:lpstr>
      <vt:lpstr>Arctic Lowlands</vt:lpstr>
      <vt:lpstr>Interior Plains</vt:lpstr>
      <vt:lpstr>Great Lakes St. Lawrence Lowlands</vt:lpstr>
      <vt:lpstr>Hudson Bay Lowlands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Studies 9</dc:title>
  <dc:creator>Meghan Anderson</dc:creator>
  <cp:lastModifiedBy>Robert Tucker</cp:lastModifiedBy>
  <cp:revision>21</cp:revision>
  <dcterms:created xsi:type="dcterms:W3CDTF">2016-09-12T22:48:57Z</dcterms:created>
  <dcterms:modified xsi:type="dcterms:W3CDTF">2017-06-20T12:33:37Z</dcterms:modified>
</cp:coreProperties>
</file>