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6858000" cx="12192000"/>
  <p:notesSz cx="6858000" cy="9144000"/>
  <p:embeddedFontLst>
    <p:embeddedFont>
      <p:font typeface="Century Gothic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CenturyGothic-bold.fntdata"/><Relationship Id="rId12" Type="http://schemas.openxmlformats.org/officeDocument/2006/relationships/slide" Target="slides/slide8.xml"/><Relationship Id="rId34" Type="http://schemas.openxmlformats.org/officeDocument/2006/relationships/font" Target="fonts/CenturyGothic-regular.fntdata"/><Relationship Id="rId15" Type="http://schemas.openxmlformats.org/officeDocument/2006/relationships/slide" Target="slides/slide11.xml"/><Relationship Id="rId37" Type="http://schemas.openxmlformats.org/officeDocument/2006/relationships/font" Target="fonts/CenturyGothic-boldItalic.fntdata"/><Relationship Id="rId14" Type="http://schemas.openxmlformats.org/officeDocument/2006/relationships/slide" Target="slides/slide10.xml"/><Relationship Id="rId36" Type="http://schemas.openxmlformats.org/officeDocument/2006/relationships/font" Target="fonts/CenturyGothic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 2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Shape 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1586"/>
              <a:ext cx="12192000" cy="68564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" name="Shape 26"/>
          <p:cNvSpPr txBox="1"/>
          <p:nvPr>
            <p:ph type="ctrTitle"/>
          </p:nvPr>
        </p:nvSpPr>
        <p:spPr>
          <a:xfrm>
            <a:off x="1154954" y="2099733"/>
            <a:ext cx="8825657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5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 rot="5400000">
            <a:off x="10158983" y="1792224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 rot="5400000">
            <a:off x="8951976" y="3227831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" name="Shape 30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noramic Picture with Cap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Shape 1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2" name="Shape 1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 rot="10371525">
              <a:off x="263766" y="4438254"/>
              <a:ext cx="3299406" cy="440923"/>
            </a:xfrm>
            <a:custGeom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10800000">
              <a:off x="459505" y="321130"/>
              <a:ext cx="11277600" cy="453389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42"/>
                  </a:lnTo>
                  <a:lnTo>
                    <a:pt x="120000" y="42"/>
                  </a:lnTo>
                  <a:lnTo>
                    <a:pt x="117280" y="1092"/>
                  </a:lnTo>
                  <a:lnTo>
                    <a:pt x="114560" y="2100"/>
                  </a:lnTo>
                  <a:lnTo>
                    <a:pt x="111841" y="3067"/>
                  </a:lnTo>
                  <a:lnTo>
                    <a:pt x="109104" y="3907"/>
                  </a:lnTo>
                  <a:lnTo>
                    <a:pt x="106385" y="4747"/>
                  </a:lnTo>
                  <a:lnTo>
                    <a:pt x="103648" y="5546"/>
                  </a:lnTo>
                  <a:lnTo>
                    <a:pt x="100945" y="6218"/>
                  </a:lnTo>
                  <a:lnTo>
                    <a:pt x="98209" y="6848"/>
                  </a:lnTo>
                  <a:lnTo>
                    <a:pt x="95489" y="7436"/>
                  </a:lnTo>
                  <a:lnTo>
                    <a:pt x="92804" y="7941"/>
                  </a:lnTo>
                  <a:lnTo>
                    <a:pt x="90101" y="8445"/>
                  </a:lnTo>
                  <a:lnTo>
                    <a:pt x="87415" y="8865"/>
                  </a:lnTo>
                  <a:lnTo>
                    <a:pt x="84746" y="9201"/>
                  </a:lnTo>
                  <a:lnTo>
                    <a:pt x="82077" y="9537"/>
                  </a:lnTo>
                  <a:lnTo>
                    <a:pt x="79442" y="9831"/>
                  </a:lnTo>
                  <a:lnTo>
                    <a:pt x="76824" y="10042"/>
                  </a:lnTo>
                  <a:lnTo>
                    <a:pt x="74206" y="10210"/>
                  </a:lnTo>
                  <a:lnTo>
                    <a:pt x="71621" y="10378"/>
                  </a:lnTo>
                  <a:lnTo>
                    <a:pt x="69054" y="10462"/>
                  </a:lnTo>
                  <a:lnTo>
                    <a:pt x="66503" y="10546"/>
                  </a:lnTo>
                  <a:lnTo>
                    <a:pt x="63986" y="10588"/>
                  </a:lnTo>
                  <a:lnTo>
                    <a:pt x="61486" y="10546"/>
                  </a:lnTo>
                  <a:lnTo>
                    <a:pt x="59020" y="10546"/>
                  </a:lnTo>
                  <a:lnTo>
                    <a:pt x="56570" y="10462"/>
                  </a:lnTo>
                  <a:lnTo>
                    <a:pt x="54172" y="10336"/>
                  </a:lnTo>
                  <a:lnTo>
                    <a:pt x="51790" y="10210"/>
                  </a:lnTo>
                  <a:lnTo>
                    <a:pt x="49459" y="10084"/>
                  </a:lnTo>
                  <a:lnTo>
                    <a:pt x="47145" y="9873"/>
                  </a:lnTo>
                  <a:lnTo>
                    <a:pt x="44864" y="9663"/>
                  </a:lnTo>
                  <a:lnTo>
                    <a:pt x="42635" y="9453"/>
                  </a:lnTo>
                  <a:lnTo>
                    <a:pt x="38277" y="8907"/>
                  </a:lnTo>
                  <a:lnTo>
                    <a:pt x="34104" y="8319"/>
                  </a:lnTo>
                  <a:lnTo>
                    <a:pt x="30101" y="7689"/>
                  </a:lnTo>
                  <a:lnTo>
                    <a:pt x="26300" y="7016"/>
                  </a:lnTo>
                  <a:lnTo>
                    <a:pt x="22685" y="6302"/>
                  </a:lnTo>
                  <a:lnTo>
                    <a:pt x="19324" y="5546"/>
                  </a:lnTo>
                  <a:lnTo>
                    <a:pt x="16165" y="4789"/>
                  </a:lnTo>
                  <a:lnTo>
                    <a:pt x="13260" y="4033"/>
                  </a:lnTo>
                  <a:lnTo>
                    <a:pt x="10591" y="3319"/>
                  </a:lnTo>
                  <a:lnTo>
                    <a:pt x="8226" y="2647"/>
                  </a:lnTo>
                  <a:lnTo>
                    <a:pt x="6097" y="2016"/>
                  </a:lnTo>
                  <a:lnTo>
                    <a:pt x="4290" y="1470"/>
                  </a:lnTo>
                  <a:lnTo>
                    <a:pt x="2787" y="966"/>
                  </a:lnTo>
                  <a:lnTo>
                    <a:pt x="709" y="2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0" name="Shape 130"/>
            <p:cNvSpPr/>
            <p:nvPr/>
          </p:nvSpPr>
          <p:spPr>
            <a:xfrm>
              <a:off x="0" y="1586"/>
              <a:ext cx="12192000" cy="68564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1" name="Shape 131"/>
          <p:cNvSpPr txBox="1"/>
          <p:nvPr>
            <p:ph type="title"/>
          </p:nvPr>
        </p:nvSpPr>
        <p:spPr>
          <a:xfrm>
            <a:off x="1154954" y="4969926"/>
            <a:ext cx="882565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2" name="Shape 132"/>
          <p:cNvSpPr/>
          <p:nvPr>
            <p:ph idx="2" type="pic"/>
          </p:nvPr>
        </p:nvSpPr>
        <p:spPr>
          <a:xfrm>
            <a:off x="1154954" y="685800"/>
            <a:ext cx="8825659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1154954" y="5536664"/>
            <a:ext cx="8825657" cy="493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6" name="Shape 136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Title and Capti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Shape 13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0" name="Shape 14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455612" y="2801318"/>
              <a:ext cx="11277600" cy="3602636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984"/>
                  </a:lnTo>
                  <a:lnTo>
                    <a:pt x="120000" y="120000"/>
                  </a:lnTo>
                  <a:lnTo>
                    <a:pt x="120000" y="60"/>
                  </a:lnTo>
                  <a:lnTo>
                    <a:pt x="120000" y="60"/>
                  </a:lnTo>
                  <a:lnTo>
                    <a:pt x="117276" y="1374"/>
                  </a:lnTo>
                  <a:lnTo>
                    <a:pt x="114564" y="2642"/>
                  </a:lnTo>
                  <a:lnTo>
                    <a:pt x="111840" y="3866"/>
                  </a:lnTo>
                  <a:lnTo>
                    <a:pt x="109104" y="4923"/>
                  </a:lnTo>
                  <a:lnTo>
                    <a:pt x="106380" y="5980"/>
                  </a:lnTo>
                  <a:lnTo>
                    <a:pt x="103644" y="6977"/>
                  </a:lnTo>
                  <a:lnTo>
                    <a:pt x="100944" y="7822"/>
                  </a:lnTo>
                  <a:lnTo>
                    <a:pt x="98208" y="8623"/>
                  </a:lnTo>
                  <a:lnTo>
                    <a:pt x="95484" y="9363"/>
                  </a:lnTo>
                  <a:lnTo>
                    <a:pt x="92808" y="9997"/>
                  </a:lnTo>
                  <a:lnTo>
                    <a:pt x="90096" y="10631"/>
                  </a:lnTo>
                  <a:lnTo>
                    <a:pt x="87420" y="11160"/>
                  </a:lnTo>
                  <a:lnTo>
                    <a:pt x="84744" y="11583"/>
                  </a:lnTo>
                  <a:lnTo>
                    <a:pt x="82080" y="12006"/>
                  </a:lnTo>
                  <a:lnTo>
                    <a:pt x="79440" y="12368"/>
                  </a:lnTo>
                  <a:lnTo>
                    <a:pt x="76824" y="12640"/>
                  </a:lnTo>
                  <a:lnTo>
                    <a:pt x="74208" y="12851"/>
                  </a:lnTo>
                  <a:lnTo>
                    <a:pt x="71616" y="13063"/>
                  </a:lnTo>
                  <a:lnTo>
                    <a:pt x="69060" y="13168"/>
                  </a:lnTo>
                  <a:lnTo>
                    <a:pt x="66504" y="13274"/>
                  </a:lnTo>
                  <a:lnTo>
                    <a:pt x="63984" y="13319"/>
                  </a:lnTo>
                  <a:lnTo>
                    <a:pt x="61488" y="13274"/>
                  </a:lnTo>
                  <a:lnTo>
                    <a:pt x="59016" y="13274"/>
                  </a:lnTo>
                  <a:lnTo>
                    <a:pt x="56568" y="13168"/>
                  </a:lnTo>
                  <a:lnTo>
                    <a:pt x="54168" y="13002"/>
                  </a:lnTo>
                  <a:lnTo>
                    <a:pt x="51792" y="12851"/>
                  </a:lnTo>
                  <a:lnTo>
                    <a:pt x="49464" y="12685"/>
                  </a:lnTo>
                  <a:lnTo>
                    <a:pt x="47148" y="12428"/>
                  </a:lnTo>
                  <a:lnTo>
                    <a:pt x="44868" y="12157"/>
                  </a:lnTo>
                  <a:lnTo>
                    <a:pt x="42636" y="11900"/>
                  </a:lnTo>
                  <a:lnTo>
                    <a:pt x="38280" y="11205"/>
                  </a:lnTo>
                  <a:lnTo>
                    <a:pt x="34104" y="10465"/>
                  </a:lnTo>
                  <a:lnTo>
                    <a:pt x="30096" y="9680"/>
                  </a:lnTo>
                  <a:lnTo>
                    <a:pt x="26304" y="8834"/>
                  </a:lnTo>
                  <a:lnTo>
                    <a:pt x="22680" y="7928"/>
                  </a:lnTo>
                  <a:lnTo>
                    <a:pt x="19320" y="6977"/>
                  </a:lnTo>
                  <a:lnTo>
                    <a:pt x="16164" y="6025"/>
                  </a:lnTo>
                  <a:lnTo>
                    <a:pt x="13260" y="5074"/>
                  </a:lnTo>
                  <a:lnTo>
                    <a:pt x="10596" y="4183"/>
                  </a:lnTo>
                  <a:lnTo>
                    <a:pt x="8232" y="3337"/>
                  </a:lnTo>
                  <a:lnTo>
                    <a:pt x="6096" y="2537"/>
                  </a:lnTo>
                  <a:lnTo>
                    <a:pt x="4296" y="1857"/>
                  </a:lnTo>
                  <a:lnTo>
                    <a:pt x="2784" y="1223"/>
                  </a:lnTo>
                  <a:lnTo>
                    <a:pt x="708" y="3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8" name="Shape 148"/>
            <p:cNvSpPr/>
            <p:nvPr/>
          </p:nvSpPr>
          <p:spPr>
            <a:xfrm>
              <a:off x="0" y="1586"/>
              <a:ext cx="12192000" cy="68564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9" name="Shape 149"/>
          <p:cNvSpPr txBox="1"/>
          <p:nvPr>
            <p:ph type="title"/>
          </p:nvPr>
        </p:nvSpPr>
        <p:spPr>
          <a:xfrm>
            <a:off x="1148798" y="1063416"/>
            <a:ext cx="8831816" cy="137298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3" name="Shape 153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Quote with Ca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Shape 15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7" name="Shape 15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455612" y="4241801"/>
              <a:ext cx="11277600" cy="233716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5" name="Shape 165"/>
            <p:cNvSpPr/>
            <p:nvPr/>
          </p:nvSpPr>
          <p:spPr>
            <a:xfrm>
              <a:off x="0" y="1586"/>
              <a:ext cx="12192000" cy="68564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6" name="Shape 166"/>
          <p:cNvSpPr txBox="1"/>
          <p:nvPr/>
        </p:nvSpPr>
        <p:spPr>
          <a:xfrm>
            <a:off x="881566" y="607335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en-CA" sz="960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9884457" y="2613786"/>
            <a:ext cx="65276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en-CA" sz="960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168" name="Shape 168"/>
          <p:cNvSpPr txBox="1"/>
          <p:nvPr>
            <p:ph type="title"/>
          </p:nvPr>
        </p:nvSpPr>
        <p:spPr>
          <a:xfrm>
            <a:off x="1581878" y="982133"/>
            <a:ext cx="8453905" cy="26966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1945944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small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2" type="body"/>
          </p:nvPr>
        </p:nvSpPr>
        <p:spPr>
          <a:xfrm>
            <a:off x="1154954" y="5029198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3" name="Shape 173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Name Card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Shape 17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Shape 17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455612" y="4241801"/>
              <a:ext cx="11277600" cy="2337161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5" name="Shape 185"/>
            <p:cNvSpPr/>
            <p:nvPr/>
          </p:nvSpPr>
          <p:spPr>
            <a:xfrm>
              <a:off x="0" y="1586"/>
              <a:ext cx="12192000" cy="68564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6" name="Shape 186"/>
          <p:cNvSpPr txBox="1"/>
          <p:nvPr>
            <p:ph type="title"/>
          </p:nvPr>
        </p:nvSpPr>
        <p:spPr>
          <a:xfrm>
            <a:off x="1154954" y="2370666"/>
            <a:ext cx="8825659" cy="18225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1154954" y="5024967"/>
            <a:ext cx="8825659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0" name="Shape 190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3 Column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1154954" y="2603501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2" type="body"/>
          </p:nvPr>
        </p:nvSpPr>
        <p:spPr>
          <a:xfrm>
            <a:off x="1154953" y="3179764"/>
            <a:ext cx="3141878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3" type="body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4" type="body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5" type="body"/>
          </p:nvPr>
        </p:nvSpPr>
        <p:spPr>
          <a:xfrm>
            <a:off x="7888135" y="2603500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6" type="body"/>
          </p:nvPr>
        </p:nvSpPr>
        <p:spPr>
          <a:xfrm>
            <a:off x="7888328" y="3179761"/>
            <a:ext cx="3145535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200" name="Shape 200"/>
          <p:cNvCxnSpPr/>
          <p:nvPr/>
        </p:nvCxnSpPr>
        <p:spPr>
          <a:xfrm>
            <a:off x="4403971" y="2569633"/>
            <a:ext cx="0" cy="3492498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Shape 201"/>
          <p:cNvCxnSpPr/>
          <p:nvPr/>
        </p:nvCxnSpPr>
        <p:spPr>
          <a:xfrm>
            <a:off x="7772400" y="2569633"/>
            <a:ext cx="0" cy="3492498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Shape 202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3 Picture Column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8" name="Shape 208"/>
          <p:cNvSpPr/>
          <p:nvPr>
            <p:ph idx="2" type="pic"/>
          </p:nvPr>
        </p:nvSpPr>
        <p:spPr>
          <a:xfrm>
            <a:off x="1334553" y="2603500"/>
            <a:ext cx="2691241" cy="1591509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3" type="body"/>
          </p:nvPr>
        </p:nvSpPr>
        <p:spPr>
          <a:xfrm>
            <a:off x="1154954" y="5109105"/>
            <a:ext cx="3050438" cy="9179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4" type="body"/>
          </p:nvPr>
        </p:nvSpPr>
        <p:spPr>
          <a:xfrm>
            <a:off x="456886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1" name="Shape 211"/>
          <p:cNvSpPr/>
          <p:nvPr>
            <p:ph idx="5" type="pic"/>
          </p:nvPr>
        </p:nvSpPr>
        <p:spPr>
          <a:xfrm>
            <a:off x="4748462" y="2603500"/>
            <a:ext cx="2691243" cy="1591509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6" type="body"/>
          </p:nvPr>
        </p:nvSpPr>
        <p:spPr>
          <a:xfrm>
            <a:off x="4570171" y="5109105"/>
            <a:ext cx="3050438" cy="9179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7" type="body"/>
          </p:nvPr>
        </p:nvSpPr>
        <p:spPr>
          <a:xfrm>
            <a:off x="7982775" y="4532844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4" name="Shape 214"/>
          <p:cNvSpPr/>
          <p:nvPr>
            <p:ph idx="8" type="pic"/>
          </p:nvPr>
        </p:nvSpPr>
        <p:spPr>
          <a:xfrm>
            <a:off x="8163031" y="2603500"/>
            <a:ext cx="2691241" cy="1591509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9" type="body"/>
          </p:nvPr>
        </p:nvSpPr>
        <p:spPr>
          <a:xfrm>
            <a:off x="7982775" y="5109103"/>
            <a:ext cx="3051096" cy="9179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216" name="Shape 216"/>
          <p:cNvCxnSpPr/>
          <p:nvPr/>
        </p:nvCxnSpPr>
        <p:spPr>
          <a:xfrm>
            <a:off x="4405830" y="2569633"/>
            <a:ext cx="0" cy="3492498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Shape 217"/>
          <p:cNvCxnSpPr/>
          <p:nvPr/>
        </p:nvCxnSpPr>
        <p:spPr>
          <a:xfrm>
            <a:off x="7797802" y="2569633"/>
            <a:ext cx="0" cy="3492498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8" name="Shape 218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1" type="ftr"/>
          </p:nvPr>
        </p:nvSpPr>
        <p:spPr>
          <a:xfrm>
            <a:off x="561110" y="6391837"/>
            <a:ext cx="3644281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1154954" y="973667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 rot="5400000">
            <a:off x="3859633" y="-101179"/>
            <a:ext cx="3416299" cy="88256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0" type="dt"/>
          </p:nvPr>
        </p:nvSpPr>
        <p:spPr>
          <a:xfrm>
            <a:off x="10695439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vertTitleAndTx">
  <p:cSld name="Vertical Title and 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Shape 22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Shape 2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414866" y="402164"/>
              <a:ext cx="6510865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 rot="5101749">
              <a:off x="6294738" y="4577737"/>
              <a:ext cx="3299407" cy="440923"/>
            </a:xfrm>
            <a:custGeom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 rot="5400000">
              <a:off x="4449232" y="2801720"/>
              <a:ext cx="6053669" cy="1254558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Shape 238"/>
            <p:cNvSpPr/>
            <p:nvPr/>
          </p:nvSpPr>
          <p:spPr>
            <a:xfrm>
              <a:off x="0" y="1586"/>
              <a:ext cx="12192000" cy="68564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9" name="Shape 239"/>
          <p:cNvSpPr txBox="1"/>
          <p:nvPr>
            <p:ph type="title"/>
          </p:nvPr>
        </p:nvSpPr>
        <p:spPr>
          <a:xfrm rot="5400000">
            <a:off x="6915922" y="2947779"/>
            <a:ext cx="4748589" cy="14099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 rot="5400000">
            <a:off x="1908671" y="524749"/>
            <a:ext cx="4748589" cy="62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0" type="dt"/>
          </p:nvPr>
        </p:nvSpPr>
        <p:spPr>
          <a:xfrm>
            <a:off x="10653103" y="6391837"/>
            <a:ext cx="992134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3" name="Shape 243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secHead">
  <p:cSld name="Section 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hape 3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0" name="Shape 4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7289800" y="402164"/>
              <a:ext cx="4478864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 rot="-5400000">
              <a:off x="3787244" y="2801721"/>
              <a:ext cx="6053669" cy="1254558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8" name="Shape 48"/>
            <p:cNvSpPr/>
            <p:nvPr/>
          </p:nvSpPr>
          <p:spPr>
            <a:xfrm rot="-5677511">
              <a:off x="4698352" y="1826078"/>
              <a:ext cx="3299406" cy="440923"/>
            </a:xfrm>
            <a:custGeom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0" y="1586"/>
              <a:ext cx="12192000" cy="68564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0" name="Shape 50"/>
          <p:cNvSpPr txBox="1"/>
          <p:nvPr>
            <p:ph type="title"/>
          </p:nvPr>
        </p:nvSpPr>
        <p:spPr>
          <a:xfrm>
            <a:off x="1154954" y="2677644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95559" y="2677643"/>
            <a:ext cx="3757544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" name="Shape 54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6208712" y="2603500"/>
            <a:ext cx="4825158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1154954" y="3179761"/>
            <a:ext cx="4825158" cy="28400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3" type="body"/>
          </p:nvPr>
        </p:nvSpPr>
        <p:spPr>
          <a:xfrm>
            <a:off x="6208712" y="2603500"/>
            <a:ext cx="482515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4" type="body"/>
          </p:nvPr>
        </p:nvSpPr>
        <p:spPr>
          <a:xfrm>
            <a:off x="6208712" y="3179761"/>
            <a:ext cx="4825158" cy="28400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" name="Shape 80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objTx">
  <p:cSld name="Content with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Shape 8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4" name="Shape 8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713412" y="402164"/>
              <a:ext cx="6055252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 rot="-5677511">
              <a:off x="3140484" y="1826078"/>
              <a:ext cx="3299406" cy="440923"/>
            </a:xfrm>
            <a:custGeom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 rot="-5400000">
              <a:off x="2229376" y="2801721"/>
              <a:ext cx="6053669" cy="1254558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3" name="Shape 93"/>
            <p:cNvSpPr/>
            <p:nvPr/>
          </p:nvSpPr>
          <p:spPr>
            <a:xfrm>
              <a:off x="0" y="1586"/>
              <a:ext cx="12192000" cy="68564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4" name="Shape 94"/>
          <p:cNvSpPr txBox="1"/>
          <p:nvPr>
            <p:ph type="title"/>
          </p:nvPr>
        </p:nvSpPr>
        <p:spPr>
          <a:xfrm>
            <a:off x="1154954" y="1295400"/>
            <a:ext cx="279315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1154954" y="3129280"/>
            <a:ext cx="2793158" cy="28955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Shape 99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Picture with Caption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Shape 10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" name="Shape 10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6172200" y="402164"/>
              <a:ext cx="5596464" cy="60536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rot="-5677511">
              <a:off x="4203593" y="1826078"/>
              <a:ext cx="3299406" cy="440923"/>
            </a:xfrm>
            <a:custGeom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3295431" y="2801721"/>
              <a:ext cx="6053669" cy="1254558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2" name="Shape 112"/>
            <p:cNvSpPr/>
            <p:nvPr/>
          </p:nvSpPr>
          <p:spPr>
            <a:xfrm>
              <a:off x="0" y="1586"/>
              <a:ext cx="12192000" cy="68564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3" name="Shape 113"/>
          <p:cNvSpPr txBox="1"/>
          <p:nvPr>
            <p:ph type="title"/>
          </p:nvPr>
        </p:nvSpPr>
        <p:spPr>
          <a:xfrm>
            <a:off x="1154954" y="1693333"/>
            <a:ext cx="3865134" cy="173566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" name="Shape 114"/>
          <p:cNvSpPr/>
          <p:nvPr>
            <p:ph idx="2" type="pic"/>
          </p:nvPr>
        </p:nvSpPr>
        <p:spPr>
          <a:xfrm>
            <a:off x="6547869" y="1143000"/>
            <a:ext cx="3227193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1154954" y="3657600"/>
            <a:ext cx="3859212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8" name="Shape 118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Shap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0" y="2667000"/>
              <a:ext cx="4190999" cy="4190999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8609011" y="5867400"/>
              <a:ext cx="990599" cy="9905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8609011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7999411" y="8463"/>
              <a:ext cx="1600199" cy="1600199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89932">
              <a:off x="8490951" y="1797516"/>
              <a:ext cx="3299407" cy="440924"/>
            </a:xfrm>
            <a:custGeom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459506" y="1866405"/>
              <a:ext cx="11277600" cy="453389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42"/>
                  </a:lnTo>
                  <a:lnTo>
                    <a:pt x="120000" y="42"/>
                  </a:lnTo>
                  <a:lnTo>
                    <a:pt x="117280" y="1092"/>
                  </a:lnTo>
                  <a:lnTo>
                    <a:pt x="114560" y="2100"/>
                  </a:lnTo>
                  <a:lnTo>
                    <a:pt x="111841" y="3067"/>
                  </a:lnTo>
                  <a:lnTo>
                    <a:pt x="109104" y="3907"/>
                  </a:lnTo>
                  <a:lnTo>
                    <a:pt x="106385" y="4747"/>
                  </a:lnTo>
                  <a:lnTo>
                    <a:pt x="103648" y="5546"/>
                  </a:lnTo>
                  <a:lnTo>
                    <a:pt x="100945" y="6218"/>
                  </a:lnTo>
                  <a:lnTo>
                    <a:pt x="98209" y="6848"/>
                  </a:lnTo>
                  <a:lnTo>
                    <a:pt x="95489" y="7436"/>
                  </a:lnTo>
                  <a:lnTo>
                    <a:pt x="92804" y="7941"/>
                  </a:lnTo>
                  <a:lnTo>
                    <a:pt x="90101" y="8445"/>
                  </a:lnTo>
                  <a:lnTo>
                    <a:pt x="87415" y="8865"/>
                  </a:lnTo>
                  <a:lnTo>
                    <a:pt x="84746" y="9201"/>
                  </a:lnTo>
                  <a:lnTo>
                    <a:pt x="82077" y="9537"/>
                  </a:lnTo>
                  <a:lnTo>
                    <a:pt x="79442" y="9831"/>
                  </a:lnTo>
                  <a:lnTo>
                    <a:pt x="76824" y="10042"/>
                  </a:lnTo>
                  <a:lnTo>
                    <a:pt x="74206" y="10210"/>
                  </a:lnTo>
                  <a:lnTo>
                    <a:pt x="71621" y="10378"/>
                  </a:lnTo>
                  <a:lnTo>
                    <a:pt x="69054" y="10462"/>
                  </a:lnTo>
                  <a:lnTo>
                    <a:pt x="66503" y="10546"/>
                  </a:lnTo>
                  <a:lnTo>
                    <a:pt x="63986" y="10588"/>
                  </a:lnTo>
                  <a:lnTo>
                    <a:pt x="61486" y="10546"/>
                  </a:lnTo>
                  <a:lnTo>
                    <a:pt x="59020" y="10546"/>
                  </a:lnTo>
                  <a:lnTo>
                    <a:pt x="56570" y="10462"/>
                  </a:lnTo>
                  <a:lnTo>
                    <a:pt x="54172" y="10336"/>
                  </a:lnTo>
                  <a:lnTo>
                    <a:pt x="51790" y="10210"/>
                  </a:lnTo>
                  <a:lnTo>
                    <a:pt x="49459" y="10084"/>
                  </a:lnTo>
                  <a:lnTo>
                    <a:pt x="47145" y="9873"/>
                  </a:lnTo>
                  <a:lnTo>
                    <a:pt x="44864" y="9663"/>
                  </a:lnTo>
                  <a:lnTo>
                    <a:pt x="42635" y="9453"/>
                  </a:lnTo>
                  <a:lnTo>
                    <a:pt x="38277" y="8907"/>
                  </a:lnTo>
                  <a:lnTo>
                    <a:pt x="34104" y="8319"/>
                  </a:lnTo>
                  <a:lnTo>
                    <a:pt x="30101" y="7689"/>
                  </a:lnTo>
                  <a:lnTo>
                    <a:pt x="26300" y="7016"/>
                  </a:lnTo>
                  <a:lnTo>
                    <a:pt x="22685" y="6302"/>
                  </a:lnTo>
                  <a:lnTo>
                    <a:pt x="19324" y="5546"/>
                  </a:lnTo>
                  <a:lnTo>
                    <a:pt x="16165" y="4789"/>
                  </a:lnTo>
                  <a:lnTo>
                    <a:pt x="13260" y="4033"/>
                  </a:lnTo>
                  <a:lnTo>
                    <a:pt x="10591" y="3319"/>
                  </a:lnTo>
                  <a:lnTo>
                    <a:pt x="8226" y="2647"/>
                  </a:lnTo>
                  <a:lnTo>
                    <a:pt x="6097" y="2016"/>
                  </a:lnTo>
                  <a:lnTo>
                    <a:pt x="4290" y="1470"/>
                  </a:lnTo>
                  <a:lnTo>
                    <a:pt x="2787" y="966"/>
                  </a:lnTo>
                  <a:lnTo>
                    <a:pt x="709" y="2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Shape 15"/>
            <p:cNvSpPr/>
            <p:nvPr/>
          </p:nvSpPr>
          <p:spPr>
            <a:xfrm>
              <a:off x="0" y="1586"/>
              <a:ext cx="12192000" cy="6856412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Shape 16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1154954" y="2603500"/>
            <a:ext cx="8761412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7639" lvl="5" marL="2514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10653103" y="6391837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561110" y="6391837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Shape 20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CA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g"/><Relationship Id="rId4" Type="http://schemas.openxmlformats.org/officeDocument/2006/relationships/image" Target="../media/image1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jpg"/><Relationship Id="rId4" Type="http://schemas.openxmlformats.org/officeDocument/2006/relationships/image" Target="../media/image18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hyperlink" Target="https://www.youtube.com/watch?v=KUU7IyfR34o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ctrTitle"/>
          </p:nvPr>
        </p:nvSpPr>
        <p:spPr>
          <a:xfrm>
            <a:off x="1154954" y="2099733"/>
            <a:ext cx="8825657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5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Studies</a:t>
            </a:r>
          </a:p>
        </p:txBody>
      </p:sp>
      <p:sp>
        <p:nvSpPr>
          <p:cNvPr id="250" name="Shape 250"/>
          <p:cNvSpPr txBox="1"/>
          <p:nvPr>
            <p:ph idx="1" type="subTitle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CA" sz="18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CHAPTER 2: PART 2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CA" sz="18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CLIMATE AND WEATHER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t/>
            </a:r>
            <a:endParaRPr b="0" i="0" sz="36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 result for air masses and climate" id="308" name="Shape 3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4954" y="808204"/>
            <a:ext cx="9184846" cy="6188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Air Masses Continued</a:t>
            </a:r>
          </a:p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1154954" y="2603500"/>
            <a:ext cx="4435354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Air masses tend to travel from west to east pushed by the jet stream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sng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Jet Stream:</a:t>
            </a: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high and fast  wind that flows across North America near the Canada/US boarder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1800" u="sng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Canada is most influenced by the polar continental air mass in the winter and the Maritime tropical in the summer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t/>
            </a:r>
            <a:endParaRPr b="0" i="0" sz="36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Image result for north american jet stream" id="320" name="Shape 320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Image result for north american jet stream" id="321" name="Shape 321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 result for north american jet stream" id="322" name="Shape 3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6229" y="7937"/>
            <a:ext cx="7385265" cy="695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Ocean Currents</a:t>
            </a:r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0" y="2119744"/>
            <a:ext cx="6035121" cy="3827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000" u="sng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Ocean Current:</a:t>
            </a:r>
            <a:r>
              <a:rPr b="0" i="0" lang="en-CA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Large bodies of water with similar characteristics of heat and density that travel together.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000" u="sng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Ocean currents act like air masses in that they bring with them the characteristics of the places they come from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Currents that flow from the south are warm bringing warm air and moisture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Currents that flow from the north are cold bringing cool air and moisture</a:t>
            </a:r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1294" y="2333334"/>
            <a:ext cx="5979426" cy="3786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t/>
            </a:r>
            <a:endParaRPr b="0" i="0" sz="36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Clouds and Precipitation</a:t>
            </a: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sng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Clouds: </a:t>
            </a: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Masses of suspended solid or liquid water particles.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form when water vapour in the air cools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sng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Due Point:</a:t>
            </a: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temperature at which water particles in the air condense and form droplets.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droplets become large enough they fall to the earth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will learn about three types of precipitation: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Frontal precipitation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Convectional precipitation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Orographic/Relief precipitation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1800" u="sng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Frontal Precipitation</a:t>
            </a:r>
          </a:p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sng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Front: </a:t>
            </a: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leading edge of an air mass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fronts pass through an area weather changes.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Air moves from areas of high pressure to low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Warm air can force itself up and over a cold mass, this is known as a warm front.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Cool air can force itself under a warm air mass, a cold front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Frontal Precipitation</a:t>
            </a:r>
          </a:p>
        </p:txBody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497993" y="2512756"/>
            <a:ext cx="8858613" cy="2520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Caused when one air mass displaces another.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a cold system (high pressure) moves in it forces warm air to rise.</a:t>
            </a:r>
          </a:p>
          <a:p>
            <a:pPr indent="-22860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Rain occurs at A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warm air is forced over the cool system.</a:t>
            </a:r>
          </a:p>
          <a:p>
            <a:pPr indent="-22860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Rain occurs at B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 result for frontal precipitation diagram" id="354" name="Shape 3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7687" y="4149080"/>
            <a:ext cx="5598459" cy="2617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Convectional Precipitation</a:t>
            </a:r>
          </a:p>
        </p:txBody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734291" y="2389909"/>
            <a:ext cx="8229600" cy="2332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Occurs as a result of the vertical movement of a air mass.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sun heats the crust, air is forced to rise. 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it rises it cools and condenses.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Rain occurs</a:t>
            </a:r>
          </a:p>
        </p:txBody>
      </p:sp>
      <p:pic>
        <p:nvPicPr>
          <p:cNvPr descr="Image result for conventional precipitation diagram" id="361" name="Shape 3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7848" y="3455037"/>
            <a:ext cx="4468504" cy="3223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Relief/ Orographic Precipitation</a:t>
            </a:r>
          </a:p>
        </p:txBody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723852" y="2192093"/>
            <a:ext cx="8229600" cy="2427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Occurs when moist air moves of a mountain barrier.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air blows from the ocean it is forced over a mountain.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forced to cool and drop it’s moisture as rain.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leeward side of the mountain we find a dry area known as a rain shadow</a:t>
            </a:r>
          </a:p>
        </p:txBody>
      </p:sp>
      <p:pic>
        <p:nvPicPr>
          <p:cNvPr descr="Image result for conventional precipitation diagram" id="368" name="Shape 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5640" y="3717032"/>
            <a:ext cx="6254254" cy="3003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Climate Weather and Identity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3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Climate and weather have a large influence on how Canadians build their identity.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3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will study the factors that contribute to climate and how theses climates shape identity.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Regional Factors: Altitude</a:t>
            </a:r>
          </a:p>
        </p:txBody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sng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Altitude</a:t>
            </a: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height of an object in relation to the ground.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altitude increases temperature decreases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molecules move farther apart and hold less heat.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sng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Environmental lapse rate</a:t>
            </a: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 the rate of change of temperature with elevation.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Regional Factors: Bodies of Water</a:t>
            </a:r>
          </a:p>
        </p:txBody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Bodies of water provide a moderating effect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Water heats and cools slower than land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Lakes and oceans bring cooling breezes in the summer, and warmer breezes in the winter.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Climate Regions</a:t>
            </a:r>
          </a:p>
        </p:txBody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588818" y="2359077"/>
            <a:ext cx="6347047" cy="4785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sng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Climate Region:</a:t>
            </a: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 area that experiences similar weather conditions within its boundaries throughout the year.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Climate regions are based on a system developed in 1920 by Wladimir Köppen.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Köppen’s system classifies regions based on: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annual temperature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Annual precipitation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Vegetation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Köppen’s system there are 5 regions ranging alphabetically from A-E</a:t>
            </a:r>
          </a:p>
        </p:txBody>
      </p:sp>
      <p:pic>
        <p:nvPicPr>
          <p:cNvPr descr="Image result for wladimir koppen" id="387" name="Shape 3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9314" y="2451288"/>
            <a:ext cx="2372858" cy="2298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Canada’s Climate Regions</a:t>
            </a:r>
          </a:p>
        </p:txBody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A: Tropical Climate: Canada has none.</a:t>
            </a:r>
          </a:p>
        </p:txBody>
      </p:sp>
      <p:pic>
        <p:nvPicPr>
          <p:cNvPr descr="Image result for tropical climate" id="394" name="Shape 3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5171" y="2961944"/>
            <a:ext cx="7589572" cy="4250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Canada’s Climate Regions</a:t>
            </a:r>
          </a:p>
        </p:txBody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827808" y="2528900"/>
            <a:ext cx="4474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B: Dry Climate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Evaporation and transpiration may be greater than precipitation.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are warm, others are cool.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Found in the north, and in southern Alberta and Saskatchewan.</a:t>
            </a:r>
          </a:p>
        </p:txBody>
      </p:sp>
      <p:pic>
        <p:nvPicPr>
          <p:cNvPr descr="Image result for dry climate canada" id="401" name="Shape 4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0136" y="1268759"/>
            <a:ext cx="2608286" cy="2509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ry climate canada" id="402" name="Shape 4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6079" y="3933055"/>
            <a:ext cx="3663173" cy="2442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Canada’s Climate Regions</a:t>
            </a:r>
          </a:p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755072" y="2600908"/>
            <a:ext cx="440283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C: Warm, moist climates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Warm humid summers and mild winters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Found along the coast of British Columbia</a:t>
            </a:r>
          </a:p>
        </p:txBody>
      </p:sp>
      <p:pic>
        <p:nvPicPr>
          <p:cNvPr descr="Image result for warm moist climate canada" id="409" name="Shape 4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4032" y="1268759"/>
            <a:ext cx="404730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british columbia forest" id="410" name="Shape 4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655" y="4039162"/>
            <a:ext cx="4014050" cy="268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Canada’s Climate Regions</a:t>
            </a:r>
          </a:p>
        </p:txBody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879763" y="2528900"/>
            <a:ext cx="4978895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D: Cool, moist climates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of Canada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Ranges from warm climates of southern Ontario to  the cold subarctic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Newfoundland is part of this region</a:t>
            </a:r>
          </a:p>
        </p:txBody>
      </p:sp>
      <p:pic>
        <p:nvPicPr>
          <p:cNvPr descr="Image result for cool moist climate canada" id="417" name="Shape 4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0056" y="1340767"/>
            <a:ext cx="3577420" cy="23735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ubarctic climate" id="418" name="Shape 4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0056" y="3933055"/>
            <a:ext cx="3583872" cy="2523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Canada’s Climate Regions</a:t>
            </a:r>
          </a:p>
        </p:txBody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858982" y="2545774"/>
            <a:ext cx="4978895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E: Polar Climates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Only found in Canada’s North and highland areas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Covers 25% of the country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Warmest month less than 10 degrees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 types: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Tundra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Ice Cap</a:t>
            </a:r>
          </a:p>
        </p:txBody>
      </p:sp>
      <p:pic>
        <p:nvPicPr>
          <p:cNvPr descr="Image result for tundra climate" id="425" name="Shape 4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2324" y="1484783"/>
            <a:ext cx="3739204" cy="24947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ce cap climate" id="426" name="Shape 4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2324" y="4068969"/>
            <a:ext cx="3731934" cy="2501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Microclimates</a:t>
            </a:r>
          </a:p>
        </p:txBody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561110" y="2337955"/>
            <a:ext cx="10255825" cy="4436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800" u="sng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Microclimates</a:t>
            </a:r>
            <a:r>
              <a:rPr b="0" i="0" lang="en-CA" sz="2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smaller areas within climate regions that do not fit the average conditions.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be warmer, cooler, wetter, or drier.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Depressions in the land are known as frost hollows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Windward sides of mountains experience precipitation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Southern slopes get more sunlight and are better for farming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Large urban centers are often warmer due to the heat of the buildings, vehicles, and people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Climographs</a:t>
            </a:r>
          </a:p>
        </p:txBody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931717" y="2332036"/>
            <a:ext cx="4474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</a:pPr>
            <a:r>
              <a:rPr b="0" i="0" lang="en-CA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combination of two graphs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bar graph drawn in blue to represent precipitation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line graph drawn in red to represent temperature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Temperature and precipitation is measured on the y-axis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Months of the year on the x-axis</a:t>
            </a:r>
          </a:p>
        </p:txBody>
      </p:sp>
      <p:pic>
        <p:nvPicPr>
          <p:cNvPr descr="Image result for climograph vancouver" id="439" name="Shape 4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6039" y="1122440"/>
            <a:ext cx="4026466" cy="2930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limograph alert nunavut" id="440" name="Shape 4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0056" y="4058451"/>
            <a:ext cx="3735429" cy="287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t/>
            </a:r>
            <a:endParaRPr b="0" i="0" sz="36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Meteorology: The science of weather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Weather: The day to day atmospheric conditions experienced in an area.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Today it is 10 degrees and sunny…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Climate: Long term patterns of weather conditions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Newfoundland has cool and wet summers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Climate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describe climate and weather we can discuss several factors including: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Temperature: The amount of heat energy in the air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Precipitation: Rain, snow, sleet, or hail that falls to the ground.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Humidity: The amount of moisture held within the air.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Wind: The movement of air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Factors Influencing Climate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1154954" y="2167081"/>
            <a:ext cx="8825659" cy="401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several factors that influence climate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Global Factors</a:t>
            </a:r>
          </a:p>
          <a:p>
            <a:pPr indent="-22860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Latitude</a:t>
            </a:r>
          </a:p>
          <a:p>
            <a:pPr indent="-22860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Air Masses and Wind</a:t>
            </a:r>
          </a:p>
          <a:p>
            <a:pPr indent="-22860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Ocean Currents</a:t>
            </a:r>
          </a:p>
          <a:p>
            <a:pPr indent="-22860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Clouds and Precipitation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Regional Factors</a:t>
            </a:r>
          </a:p>
          <a:p>
            <a:pPr indent="-22860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Altitude</a:t>
            </a:r>
          </a:p>
          <a:p>
            <a:pPr indent="-22860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Bodies of water</a:t>
            </a:r>
          </a:p>
          <a:p>
            <a:pPr indent="-228600" lvl="2" marL="1143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Mountain Barriers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latitude and climate" id="279" name="Shape 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0442" y="4352746"/>
            <a:ext cx="3971849" cy="296391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Latitude</a:t>
            </a: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76972" y="2270525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Latitude: Distance north or south of the equator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Generally as latitude increases temperatures tend to decrease.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has much to do with the shape of the earth and the angle at which the sun hits the land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higher latitudes the sun has to heat larger areas with the same amount of energy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4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Video: Seasons and Latitude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t/>
            </a:r>
            <a:endParaRPr b="0" i="0" sz="36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 result for latitude and climate" id="288" name="Shape 2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125" y="-299671"/>
            <a:ext cx="10359614" cy="7277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t/>
            </a:r>
            <a:endParaRPr b="0" i="0" sz="36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1154954" y="2603500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age result for latitude and climate" id="295" name="Shape 2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3703" y="0"/>
            <a:ext cx="8622663" cy="663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1154954" y="973667"/>
            <a:ext cx="8761412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b="0" i="0" lang="en-CA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Air Masses and Winds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1122829" y="2083955"/>
            <a:ext cx="8825659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Air masses and bodies of water carry with them the characteristics of where they come from.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Air masses coming from land are dry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400" u="sng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Maritime Tropical (mT): </a:t>
            </a:r>
            <a:r>
              <a:rPr b="0" i="0" lang="en-CA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Warm water makes the air warm and moist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400" u="sng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Maritime Polar (mP):</a:t>
            </a:r>
            <a:r>
              <a:rPr b="0" i="0" lang="en-CA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Cold water makes the air cold and moist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400" u="sng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Continental Artic (cA):</a:t>
            </a:r>
            <a:r>
              <a:rPr b="0" i="0" lang="en-CA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Cold land makes the air cold and dry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</a:pPr>
            <a:r>
              <a:rPr b="0" i="0" lang="en-CA" sz="2400" u="sng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Continental Tropical (cT):</a:t>
            </a:r>
            <a:r>
              <a:rPr b="0" i="0" lang="en-CA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Deserts make the air hot and dry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