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67" r:id="rId5"/>
    <p:sldId id="268" r:id="rId6"/>
    <p:sldId id="269" r:id="rId7"/>
    <p:sldId id="260" r:id="rId8"/>
    <p:sldId id="261" r:id="rId9"/>
    <p:sldId id="262" r:id="rId10"/>
    <p:sldId id="270" r:id="rId11"/>
    <p:sldId id="271" r:id="rId12"/>
    <p:sldId id="263" r:id="rId13"/>
    <p:sldId id="274" r:id="rId14"/>
    <p:sldId id="264" r:id="rId15"/>
    <p:sldId id="276" r:id="rId16"/>
    <p:sldId id="277" r:id="rId17"/>
    <p:sldId id="278" r:id="rId18"/>
    <p:sldId id="279" r:id="rId19"/>
    <p:sldId id="280" r:id="rId20"/>
    <p:sldId id="281" r:id="rId21"/>
    <p:sldId id="282" r:id="rId22"/>
    <p:sldId id="284" r:id="rId23"/>
    <p:sldId id="283" r:id="rId24"/>
    <p:sldId id="285" r:id="rId25"/>
    <p:sldId id="286" r:id="rId26"/>
    <p:sldId id="287" r:id="rId27"/>
    <p:sldId id="288" r:id="rId28"/>
    <p:sldId id="289" r:id="rId29"/>
    <p:sldId id="290" r:id="rId30"/>
    <p:sldId id="291" r:id="rId31"/>
    <p:sldId id="293" r:id="rId32"/>
    <p:sldId id="294" r:id="rId33"/>
    <p:sldId id="295" r:id="rId34"/>
    <p:sldId id="296" r:id="rId35"/>
    <p:sldId id="299" r:id="rId36"/>
    <p:sldId id="300" r:id="rId37"/>
    <p:sldId id="301" r:id="rId38"/>
    <p:sldId id="302" r:id="rId39"/>
    <p:sldId id="30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AEFB09-6BC9-412B-A098-A59E0B106A1F}" type="datetimeFigureOut">
              <a:rPr lang="en-CA" smtClean="0"/>
              <a:t>29/09/2017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4C8247-ACE3-45FF-BF18-45C6FC0EDB26}" type="slidenum">
              <a:rPr lang="en-CA" smtClean="0"/>
              <a:t>‹#›</a:t>
            </a:fld>
            <a:endParaRPr lang="en-CA"/>
          </a:p>
        </p:txBody>
      </p:sp>
    </p:spTree>
    <p:extLst>
      <p:ext uri="{BB962C8B-B14F-4D97-AF65-F5344CB8AC3E}">
        <p14:creationId xmlns:p14="http://schemas.microsoft.com/office/powerpoint/2010/main" val="1981984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bc.ca/news/canada/newfoundland-labrador/story/2006/09/14/nissan-bonavista.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Identify and describe rural and urban communities</a:t>
            </a:r>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2</a:t>
            </a:fld>
            <a:endParaRPr lang="en-CA"/>
          </a:p>
        </p:txBody>
      </p:sp>
    </p:spTree>
    <p:extLst>
      <p:ext uri="{BB962C8B-B14F-4D97-AF65-F5344CB8AC3E}">
        <p14:creationId xmlns:p14="http://schemas.microsoft.com/office/powerpoint/2010/main" val="221916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32467E-ECBD-4EC0-916A-8AF2E9F6399D}" type="slidenum">
              <a:rPr lang="en-CA" altLang="en-US"/>
              <a:pPr eaLnBrk="1" hangingPunct="1"/>
              <a:t>32</a:t>
            </a:fld>
            <a:endParaRPr lang="en-CA" altLang="en-US"/>
          </a:p>
        </p:txBody>
      </p:sp>
    </p:spTree>
    <p:extLst>
      <p:ext uri="{BB962C8B-B14F-4D97-AF65-F5344CB8AC3E}">
        <p14:creationId xmlns:p14="http://schemas.microsoft.com/office/powerpoint/2010/main" val="14363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E67767-D5B1-4180-92C9-BF516DC93B56}" type="slidenum">
              <a:rPr lang="en-CA" altLang="en-US"/>
              <a:pPr eaLnBrk="1" hangingPunct="1"/>
              <a:t>33</a:t>
            </a:fld>
            <a:endParaRPr lang="en-CA" altLang="en-US"/>
          </a:p>
        </p:txBody>
      </p:sp>
    </p:spTree>
    <p:extLst>
      <p:ext uri="{BB962C8B-B14F-4D97-AF65-F5344CB8AC3E}">
        <p14:creationId xmlns:p14="http://schemas.microsoft.com/office/powerpoint/2010/main" val="131666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871388-4358-409F-BD69-FACBB6C03F28}" type="slidenum">
              <a:rPr lang="en-CA" altLang="en-US"/>
              <a:pPr eaLnBrk="1" hangingPunct="1"/>
              <a:t>34</a:t>
            </a:fld>
            <a:endParaRPr lang="en-CA" altLang="en-US"/>
          </a:p>
        </p:txBody>
      </p:sp>
    </p:spTree>
    <p:extLst>
      <p:ext uri="{BB962C8B-B14F-4D97-AF65-F5344CB8AC3E}">
        <p14:creationId xmlns:p14="http://schemas.microsoft.com/office/powerpoint/2010/main" val="425756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http://www.cbc.ca/news/canada/newfoundland-labrador/story/2011/10/14/nl-fishermen-postcard-114.html</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EEB589-D4B7-4459-87DF-3409A2413E8D}" type="slidenum">
              <a:rPr lang="en-CA" altLang="en-US"/>
              <a:pPr eaLnBrk="1" hangingPunct="1"/>
              <a:t>35</a:t>
            </a:fld>
            <a:endParaRPr lang="en-CA" altLang="en-US"/>
          </a:p>
        </p:txBody>
      </p:sp>
    </p:spTree>
    <p:extLst>
      <p:ext uri="{BB962C8B-B14F-4D97-AF65-F5344CB8AC3E}">
        <p14:creationId xmlns:p14="http://schemas.microsoft.com/office/powerpoint/2010/main" val="61868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FE4FD1-AA1C-4FD8-BEA8-7FF3C8C0A0C9}" type="slidenum">
              <a:rPr lang="en-CA" altLang="en-US"/>
              <a:pPr eaLnBrk="1" hangingPunct="1"/>
              <a:t>36</a:t>
            </a:fld>
            <a:endParaRPr lang="en-CA" altLang="en-US"/>
          </a:p>
        </p:txBody>
      </p:sp>
    </p:spTree>
    <p:extLst>
      <p:ext uri="{BB962C8B-B14F-4D97-AF65-F5344CB8AC3E}">
        <p14:creationId xmlns:p14="http://schemas.microsoft.com/office/powerpoint/2010/main" val="589258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BFC2DE-A14D-4DFD-BB6D-C5B00CEF297D}" type="slidenum">
              <a:rPr lang="en-CA" altLang="en-US"/>
              <a:pPr eaLnBrk="1" hangingPunct="1"/>
              <a:t>37</a:t>
            </a:fld>
            <a:endParaRPr lang="en-CA" altLang="en-US"/>
          </a:p>
        </p:txBody>
      </p:sp>
    </p:spTree>
    <p:extLst>
      <p:ext uri="{BB962C8B-B14F-4D97-AF65-F5344CB8AC3E}">
        <p14:creationId xmlns:p14="http://schemas.microsoft.com/office/powerpoint/2010/main" val="216661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u="sng" smtClean="0">
                <a:hlinkClick r:id="rId3"/>
              </a:rPr>
              <a:t>http://www.cbc.ca/news/canada/newfoundland-labrador/story/2006/09/14/nissan-bonavista.html</a:t>
            </a:r>
            <a:r>
              <a:rPr lang="en-CA" altLang="en-US" smtClean="0"/>
              <a:t> </a:t>
            </a:r>
          </a:p>
          <a:p>
            <a:endParaRPr lang="en-CA"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B72027-AFBD-4368-9DD6-81F253C12F97}" type="slidenum">
              <a:rPr lang="en-CA" altLang="en-US"/>
              <a:pPr eaLnBrk="1" hangingPunct="1"/>
              <a:t>38</a:t>
            </a:fld>
            <a:endParaRPr lang="en-CA" altLang="en-US"/>
          </a:p>
        </p:txBody>
      </p:sp>
    </p:spTree>
    <p:extLst>
      <p:ext uri="{BB962C8B-B14F-4D97-AF65-F5344CB8AC3E}">
        <p14:creationId xmlns:p14="http://schemas.microsoft.com/office/powerpoint/2010/main" val="118467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635A14-B2A7-4F5F-B6C5-6A395F3C023C}" type="slidenum">
              <a:rPr lang="en-CA" altLang="en-US"/>
              <a:pPr eaLnBrk="1" hangingPunct="1"/>
              <a:t>39</a:t>
            </a:fld>
            <a:endParaRPr lang="en-CA" altLang="en-US"/>
          </a:p>
        </p:txBody>
      </p:sp>
    </p:spTree>
    <p:extLst>
      <p:ext uri="{BB962C8B-B14F-4D97-AF65-F5344CB8AC3E}">
        <p14:creationId xmlns:p14="http://schemas.microsoft.com/office/powerpoint/2010/main" val="148482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account for the growth and decline of settlements</a:t>
            </a:r>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3</a:t>
            </a:fld>
            <a:endParaRPr lang="en-CA"/>
          </a:p>
        </p:txBody>
      </p:sp>
    </p:spTree>
    <p:extLst>
      <p:ext uri="{BB962C8B-B14F-4D97-AF65-F5344CB8AC3E}">
        <p14:creationId xmlns:p14="http://schemas.microsoft.com/office/powerpoint/2010/main" val="186036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7</a:t>
            </a:fld>
            <a:endParaRPr lang="en-CA"/>
          </a:p>
        </p:txBody>
      </p:sp>
    </p:spTree>
    <p:extLst>
      <p:ext uri="{BB962C8B-B14F-4D97-AF65-F5344CB8AC3E}">
        <p14:creationId xmlns:p14="http://schemas.microsoft.com/office/powerpoint/2010/main" val="272171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 should understand the difference between site and situation factors. Site factors include landscape and resources whereas situation factors include transportation and the economy. Students should realize that site and situation factors are major determinants for the growth or decline of an area.</a:t>
            </a:r>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8</a:t>
            </a:fld>
            <a:endParaRPr lang="en-CA"/>
          </a:p>
        </p:txBody>
      </p:sp>
    </p:spTree>
    <p:extLst>
      <p:ext uri="{BB962C8B-B14F-4D97-AF65-F5344CB8AC3E}">
        <p14:creationId xmlns:p14="http://schemas.microsoft.com/office/powerpoint/2010/main" val="74887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 should be aware that over time our settlement patterns have been greatly influenced by our interaction with the physical landscape. </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Students should also be aware that settlement patterns change due to external factors, more specifically students should understand that the interactions between European and Aboriginal Peoples led to the relocation of many of these Aboriginal Peoples. </a:t>
            </a:r>
          </a:p>
          <a:p>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9</a:t>
            </a:fld>
            <a:endParaRPr lang="en-CA"/>
          </a:p>
        </p:txBody>
      </p:sp>
    </p:spTree>
    <p:extLst>
      <p:ext uri="{BB962C8B-B14F-4D97-AF65-F5344CB8AC3E}">
        <p14:creationId xmlns:p14="http://schemas.microsoft.com/office/powerpoint/2010/main" val="244997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12</a:t>
            </a:fld>
            <a:endParaRPr lang="en-CA"/>
          </a:p>
        </p:txBody>
      </p:sp>
    </p:spTree>
    <p:extLst>
      <p:ext uri="{BB962C8B-B14F-4D97-AF65-F5344CB8AC3E}">
        <p14:creationId xmlns:p14="http://schemas.microsoft.com/office/powerpoint/2010/main" val="377397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14</a:t>
            </a:fld>
            <a:endParaRPr lang="en-CA"/>
          </a:p>
        </p:txBody>
      </p:sp>
    </p:spTree>
    <p:extLst>
      <p:ext uri="{BB962C8B-B14F-4D97-AF65-F5344CB8AC3E}">
        <p14:creationId xmlns:p14="http://schemas.microsoft.com/office/powerpoint/2010/main" val="401303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Students should understand that settlements grow in different regions due to changes in services, transportation, climate and economics. Settlements decline due to (</a:t>
            </a:r>
            <a:r>
              <a:rPr lang="en-CA" dirty="0" err="1" smtClean="0"/>
              <a:t>i</a:t>
            </a:r>
            <a:r>
              <a:rPr lang="en-CA" dirty="0" smtClean="0"/>
              <a:t>) rural to urban drift, (ii) economic downturn and (iii) lack of services.</a:t>
            </a:r>
          </a:p>
          <a:p>
            <a:endParaRPr lang="en-CA" dirty="0"/>
          </a:p>
        </p:txBody>
      </p:sp>
      <p:sp>
        <p:nvSpPr>
          <p:cNvPr id="4" name="Slide Number Placeholder 3"/>
          <p:cNvSpPr>
            <a:spLocks noGrp="1"/>
          </p:cNvSpPr>
          <p:nvPr>
            <p:ph type="sldNum" sz="quarter" idx="10"/>
          </p:nvPr>
        </p:nvSpPr>
        <p:spPr/>
        <p:txBody>
          <a:bodyPr/>
          <a:lstStyle/>
          <a:p>
            <a:fld id="{984C8247-ACE3-45FF-BF18-45C6FC0EDB26}" type="slidenum">
              <a:rPr lang="en-CA" smtClean="0"/>
              <a:t>15</a:t>
            </a:fld>
            <a:endParaRPr lang="en-CA"/>
          </a:p>
        </p:txBody>
      </p:sp>
    </p:spTree>
    <p:extLst>
      <p:ext uri="{BB962C8B-B14F-4D97-AF65-F5344CB8AC3E}">
        <p14:creationId xmlns:p14="http://schemas.microsoft.com/office/powerpoint/2010/main" val="382980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5CA404-FEBE-4A2B-9BC7-D9438C7B6A7E}" type="slidenum">
              <a:rPr lang="en-CA" altLang="en-US"/>
              <a:pPr eaLnBrk="1" hangingPunct="1"/>
              <a:t>31</a:t>
            </a:fld>
            <a:endParaRPr lang="en-CA" altLang="en-US"/>
          </a:p>
        </p:txBody>
      </p:sp>
    </p:spTree>
    <p:extLst>
      <p:ext uri="{BB962C8B-B14F-4D97-AF65-F5344CB8AC3E}">
        <p14:creationId xmlns:p14="http://schemas.microsoft.com/office/powerpoint/2010/main" val="369869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4CBC992A-B32F-43E8-9355-39394C92F875}" type="slidenum">
              <a:rPr lang="en-CA" smtClean="0"/>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4CBC992A-B32F-43E8-9355-39394C92F875}" type="slidenum">
              <a:rPr lang="en-CA" smtClean="0"/>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4CBC992A-B32F-43E8-9355-39394C92F875}" type="slidenum">
              <a:rPr lang="en-CA" smtClean="0"/>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4CBC992A-B32F-43E8-9355-39394C92F875}"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A128C6A-E836-49E1-8EF8-6F435889EC64}" type="datetimeFigureOut">
              <a:rPr lang="en-CA" smtClean="0"/>
              <a:t>29/09/2017</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4CBC992A-B32F-43E8-9355-39394C92F875}" type="slidenum">
              <a:rPr lang="en-CA" smtClean="0"/>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A128C6A-E836-49E1-8EF8-6F435889EC64}" type="datetimeFigureOut">
              <a:rPr lang="en-CA" smtClean="0"/>
              <a:t>29/09/2017</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CBC992A-B32F-43E8-9355-39394C92F875}" type="slidenum">
              <a:rPr lang="en-CA" smtClean="0"/>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bc.ca/news/canada/newfoundland-labrador/story/2011/10/14/nl-fishermen-postcard-114.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watch?v=3m-y-qAbpL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eritage.nf.ca/nlsociety/chapter1topic1_8.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Unit 2: Part 3</a:t>
            </a:r>
            <a:endParaRPr lang="en-CA" dirty="0"/>
          </a:p>
        </p:txBody>
      </p:sp>
      <p:sp>
        <p:nvSpPr>
          <p:cNvPr id="3" name="Subtitle 2"/>
          <p:cNvSpPr>
            <a:spLocks noGrp="1"/>
          </p:cNvSpPr>
          <p:nvPr>
            <p:ph type="subTitle" idx="1"/>
          </p:nvPr>
        </p:nvSpPr>
        <p:spPr/>
        <p:txBody>
          <a:bodyPr/>
          <a:lstStyle/>
          <a:p>
            <a:r>
              <a:rPr lang="en-CA" dirty="0" smtClean="0"/>
              <a:t>Geographic Influences on Identity</a:t>
            </a:r>
          </a:p>
          <a:p>
            <a:r>
              <a:rPr lang="en-CA" dirty="0" smtClean="0"/>
              <a:t>Place and People</a:t>
            </a:r>
            <a:endParaRPr lang="en-CA" dirty="0"/>
          </a:p>
        </p:txBody>
      </p:sp>
    </p:spTree>
    <p:extLst>
      <p:ext uri="{BB962C8B-B14F-4D97-AF65-F5344CB8AC3E}">
        <p14:creationId xmlns:p14="http://schemas.microsoft.com/office/powerpoint/2010/main" val="726720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Settlement Patterns</a:t>
            </a:r>
            <a:endParaRPr lang="en-CA" dirty="0"/>
          </a:p>
        </p:txBody>
      </p:sp>
      <p:sp>
        <p:nvSpPr>
          <p:cNvPr id="3" name="Content Placeholder 2"/>
          <p:cNvSpPr>
            <a:spLocks noGrp="1"/>
          </p:cNvSpPr>
          <p:nvPr>
            <p:ph idx="1"/>
          </p:nvPr>
        </p:nvSpPr>
        <p:spPr>
          <a:xfrm>
            <a:off x="1435608" y="1447800"/>
            <a:ext cx="4360528" cy="4800600"/>
          </a:xfrm>
        </p:spPr>
        <p:txBody>
          <a:bodyPr/>
          <a:lstStyle/>
          <a:p>
            <a:r>
              <a:rPr lang="en-CA" dirty="0" smtClean="0"/>
              <a:t>Atlantic Canada:</a:t>
            </a:r>
          </a:p>
          <a:p>
            <a:pPr lvl="1"/>
            <a:r>
              <a:rPr lang="en-CA" dirty="0" smtClean="0"/>
              <a:t>People farmed where they could</a:t>
            </a:r>
          </a:p>
          <a:p>
            <a:pPr lvl="2"/>
            <a:r>
              <a:rPr lang="en-CA" dirty="0" smtClean="0"/>
              <a:t>PEI, Annapolis Valley, Cape Breton.</a:t>
            </a:r>
          </a:p>
          <a:p>
            <a:pPr lvl="1"/>
            <a:r>
              <a:rPr lang="en-CA" dirty="0" smtClean="0"/>
              <a:t>Mostly people settled near the ocean so they could fish</a:t>
            </a:r>
            <a:endParaRPr lang="en-CA" dirty="0"/>
          </a:p>
        </p:txBody>
      </p:sp>
      <p:pic>
        <p:nvPicPr>
          <p:cNvPr id="5122" name="Picture 2" descr="Image result for atlantic canada settlement patter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0215" y="3861048"/>
            <a:ext cx="3264363" cy="24482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nnapolis valley lookof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3097" y="1340767"/>
            <a:ext cx="3251975" cy="2160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02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Settlement Patterns</a:t>
            </a:r>
            <a:endParaRPr lang="en-CA" dirty="0"/>
          </a:p>
        </p:txBody>
      </p:sp>
      <p:sp>
        <p:nvSpPr>
          <p:cNvPr id="3" name="Content Placeholder 2"/>
          <p:cNvSpPr>
            <a:spLocks noGrp="1"/>
          </p:cNvSpPr>
          <p:nvPr>
            <p:ph idx="1"/>
          </p:nvPr>
        </p:nvSpPr>
        <p:spPr>
          <a:xfrm>
            <a:off x="1043608" y="1268760"/>
            <a:ext cx="4144504" cy="4800600"/>
          </a:xfrm>
        </p:spPr>
        <p:txBody>
          <a:bodyPr>
            <a:normAutofit fontScale="92500" lnSpcReduction="10000"/>
          </a:bodyPr>
          <a:lstStyle/>
          <a:p>
            <a:r>
              <a:rPr lang="en-CA" dirty="0" smtClean="0"/>
              <a:t>New France:</a:t>
            </a:r>
          </a:p>
          <a:p>
            <a:pPr lvl="1"/>
            <a:r>
              <a:rPr lang="en-CA" dirty="0" smtClean="0"/>
              <a:t>Settlers wanted to be close to the river</a:t>
            </a:r>
          </a:p>
          <a:p>
            <a:pPr lvl="2"/>
            <a:r>
              <a:rPr lang="en-CA" dirty="0" smtClean="0"/>
              <a:t>It was the major system of transport, and source of water.</a:t>
            </a:r>
          </a:p>
          <a:p>
            <a:pPr lvl="1"/>
            <a:r>
              <a:rPr lang="en-CA" dirty="0" smtClean="0"/>
              <a:t>Settlement formed in the seigneurial system</a:t>
            </a:r>
          </a:p>
          <a:p>
            <a:pPr lvl="1"/>
            <a:r>
              <a:rPr lang="en-CA" u="sng" dirty="0" smtClean="0"/>
              <a:t>Seigneurial System:</a:t>
            </a:r>
            <a:r>
              <a:rPr lang="en-CA" dirty="0" smtClean="0"/>
              <a:t> Pattern that has long narrow lots of land that face the river.</a:t>
            </a:r>
            <a:endParaRPr lang="en-CA" u="sng" dirty="0"/>
          </a:p>
        </p:txBody>
      </p:sp>
      <p:pic>
        <p:nvPicPr>
          <p:cNvPr id="1026" name="Picture 2" descr="I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6405" y="1196752"/>
            <a:ext cx="2777339" cy="28994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820" y="4096172"/>
            <a:ext cx="3288507" cy="249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74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Settlement Patterns </a:t>
            </a:r>
            <a:endParaRPr lang="en-CA" dirty="0"/>
          </a:p>
        </p:txBody>
      </p:sp>
      <p:sp>
        <p:nvSpPr>
          <p:cNvPr id="3" name="Content Placeholder 2"/>
          <p:cNvSpPr>
            <a:spLocks noGrp="1"/>
          </p:cNvSpPr>
          <p:nvPr>
            <p:ph idx="1"/>
          </p:nvPr>
        </p:nvSpPr>
        <p:spPr>
          <a:xfrm>
            <a:off x="1435608" y="1447800"/>
            <a:ext cx="4000488" cy="4800600"/>
          </a:xfrm>
        </p:spPr>
        <p:txBody>
          <a:bodyPr>
            <a:normAutofit lnSpcReduction="10000"/>
          </a:bodyPr>
          <a:lstStyle/>
          <a:p>
            <a:r>
              <a:rPr lang="en-CA" dirty="0" smtClean="0"/>
              <a:t>Ontario:</a:t>
            </a:r>
          </a:p>
          <a:p>
            <a:pPr lvl="1"/>
            <a:r>
              <a:rPr lang="en-CA" dirty="0" smtClean="0"/>
              <a:t>The British settled Ontario so they adopted the </a:t>
            </a:r>
            <a:r>
              <a:rPr lang="en-CA" u="sng" dirty="0" smtClean="0"/>
              <a:t>Township </a:t>
            </a:r>
            <a:r>
              <a:rPr lang="en-CA" dirty="0" smtClean="0"/>
              <a:t>system.</a:t>
            </a:r>
          </a:p>
          <a:p>
            <a:pPr lvl="1"/>
            <a:r>
              <a:rPr lang="en-CA" u="sng" dirty="0" smtClean="0"/>
              <a:t>Township System:</a:t>
            </a:r>
            <a:r>
              <a:rPr lang="en-CA" dirty="0" smtClean="0"/>
              <a:t> Uses square 100 acre lots.</a:t>
            </a:r>
          </a:p>
          <a:p>
            <a:pPr lvl="2"/>
            <a:r>
              <a:rPr lang="en-CA" dirty="0" smtClean="0"/>
              <a:t>The size of lots gradually increased due to the use of machines.</a:t>
            </a:r>
            <a:endParaRPr lang="en-CA" dirty="0"/>
          </a:p>
        </p:txBody>
      </p:sp>
      <p:pic>
        <p:nvPicPr>
          <p:cNvPr id="2052" name="Picture 4" descr="Image result for township system ont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96752"/>
            <a:ext cx="394504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645024"/>
            <a:ext cx="3672408" cy="3053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28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Settlement Patterns</a:t>
            </a:r>
            <a:endParaRPr lang="en-CA" dirty="0"/>
          </a:p>
        </p:txBody>
      </p:sp>
      <p:sp>
        <p:nvSpPr>
          <p:cNvPr id="3" name="Content Placeholder 2"/>
          <p:cNvSpPr>
            <a:spLocks noGrp="1"/>
          </p:cNvSpPr>
          <p:nvPr>
            <p:ph idx="1"/>
          </p:nvPr>
        </p:nvSpPr>
        <p:spPr>
          <a:xfrm>
            <a:off x="899592" y="1340768"/>
            <a:ext cx="4032448" cy="4800600"/>
          </a:xfrm>
        </p:spPr>
        <p:txBody>
          <a:bodyPr>
            <a:normAutofit/>
          </a:bodyPr>
          <a:lstStyle/>
          <a:p>
            <a:r>
              <a:rPr lang="en-CA" dirty="0" smtClean="0"/>
              <a:t>The Prairies </a:t>
            </a:r>
          </a:p>
          <a:p>
            <a:pPr lvl="1"/>
            <a:r>
              <a:rPr lang="en-CA" dirty="0" smtClean="0"/>
              <a:t>Land was divided into grid pattern.</a:t>
            </a:r>
          </a:p>
          <a:p>
            <a:pPr lvl="1"/>
            <a:r>
              <a:rPr lang="en-CA" dirty="0" smtClean="0"/>
              <a:t>Like Ontario but the grid was much larger</a:t>
            </a:r>
          </a:p>
          <a:p>
            <a:pPr lvl="1"/>
            <a:r>
              <a:rPr lang="en-CA" u="sng" dirty="0" smtClean="0"/>
              <a:t>Sections:</a:t>
            </a:r>
            <a:r>
              <a:rPr lang="en-CA" dirty="0" smtClean="0"/>
              <a:t> 640 acre grids used to organize land ownership.</a:t>
            </a:r>
          </a:p>
          <a:p>
            <a:pPr lvl="2"/>
            <a:r>
              <a:rPr lang="en-CA" dirty="0" smtClean="0"/>
              <a:t>Sections were divided into quarter sections</a:t>
            </a:r>
          </a:p>
        </p:txBody>
      </p:sp>
      <p:pic>
        <p:nvPicPr>
          <p:cNvPr id="6146" name="Picture 2" descr="Image result for prairie sections 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052736"/>
            <a:ext cx="4107616" cy="546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30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Settlement Patterns</a:t>
            </a:r>
            <a:endParaRPr lang="en-CA" dirty="0"/>
          </a:p>
        </p:txBody>
      </p:sp>
      <p:sp>
        <p:nvSpPr>
          <p:cNvPr id="3" name="Content Placeholder 2"/>
          <p:cNvSpPr>
            <a:spLocks noGrp="1"/>
          </p:cNvSpPr>
          <p:nvPr>
            <p:ph idx="1"/>
          </p:nvPr>
        </p:nvSpPr>
        <p:spPr>
          <a:xfrm>
            <a:off x="899592" y="1479926"/>
            <a:ext cx="3928480" cy="4800600"/>
          </a:xfrm>
        </p:spPr>
        <p:txBody>
          <a:bodyPr>
            <a:normAutofit fontScale="92500" lnSpcReduction="20000"/>
          </a:bodyPr>
          <a:lstStyle/>
          <a:p>
            <a:r>
              <a:rPr lang="en-CA" dirty="0" smtClean="0"/>
              <a:t>The North:</a:t>
            </a:r>
          </a:p>
          <a:p>
            <a:pPr lvl="1"/>
            <a:r>
              <a:rPr lang="en-CA" dirty="0" smtClean="0"/>
              <a:t>Settlements formed around resource discoveries</a:t>
            </a:r>
          </a:p>
          <a:p>
            <a:pPr lvl="2"/>
            <a:r>
              <a:rPr lang="en-CA" dirty="0" smtClean="0"/>
              <a:t>Gold</a:t>
            </a:r>
          </a:p>
          <a:p>
            <a:r>
              <a:rPr lang="en-CA" dirty="0" smtClean="0"/>
              <a:t>British Columbia:</a:t>
            </a:r>
          </a:p>
          <a:p>
            <a:pPr lvl="1"/>
            <a:r>
              <a:rPr lang="en-CA" dirty="0" smtClean="0"/>
              <a:t>Settlement formed in fertile mountain valleys</a:t>
            </a:r>
            <a:r>
              <a:rPr lang="en-CA" dirty="0"/>
              <a:t> </a:t>
            </a:r>
            <a:r>
              <a:rPr lang="en-CA" dirty="0" smtClean="0"/>
              <a:t>or near resources</a:t>
            </a:r>
          </a:p>
          <a:p>
            <a:pPr lvl="2"/>
            <a:r>
              <a:rPr lang="en-CA" dirty="0" smtClean="0"/>
              <a:t>Trees, mining, rivers</a:t>
            </a:r>
          </a:p>
          <a:p>
            <a:pPr lvl="1"/>
            <a:r>
              <a:rPr lang="en-CA" dirty="0" smtClean="0"/>
              <a:t>The Fraser River delta seen farming develop.</a:t>
            </a:r>
          </a:p>
        </p:txBody>
      </p:sp>
      <p:pic>
        <p:nvPicPr>
          <p:cNvPr id="8194" name="Picture 2" descr="View of Klondike City and Dawson City, 1899. Yukon River left and Klondike River at upper 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052736"/>
            <a:ext cx="3897041"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british columbia settl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880226"/>
            <a:ext cx="3928740" cy="295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Growth And Decline</a:t>
            </a:r>
            <a:endParaRPr lang="en-CA" dirty="0"/>
          </a:p>
        </p:txBody>
      </p:sp>
      <p:sp>
        <p:nvSpPr>
          <p:cNvPr id="3" name="Content Placeholder 2"/>
          <p:cNvSpPr>
            <a:spLocks noGrp="1"/>
          </p:cNvSpPr>
          <p:nvPr>
            <p:ph idx="1"/>
          </p:nvPr>
        </p:nvSpPr>
        <p:spPr/>
        <p:txBody>
          <a:bodyPr/>
          <a:lstStyle/>
          <a:p>
            <a:r>
              <a:rPr lang="en-CA" dirty="0" smtClean="0"/>
              <a:t>The growth of Canada is heavily influenced by Geography</a:t>
            </a:r>
          </a:p>
          <a:p>
            <a:r>
              <a:rPr lang="en-CA" dirty="0" smtClean="0"/>
              <a:t>Regional factors determined how the different parts of Canada would grow.</a:t>
            </a:r>
          </a:p>
          <a:p>
            <a:endParaRPr lang="en-CA" dirty="0"/>
          </a:p>
        </p:txBody>
      </p:sp>
    </p:spTree>
    <p:extLst>
      <p:ext uri="{BB962C8B-B14F-4D97-AF65-F5344CB8AC3E}">
        <p14:creationId xmlns:p14="http://schemas.microsoft.com/office/powerpoint/2010/main" val="59823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Growth</a:t>
            </a:r>
            <a:endParaRPr lang="en-CA" dirty="0"/>
          </a:p>
        </p:txBody>
      </p:sp>
      <p:sp>
        <p:nvSpPr>
          <p:cNvPr id="3" name="Content Placeholder 2"/>
          <p:cNvSpPr>
            <a:spLocks noGrp="1"/>
          </p:cNvSpPr>
          <p:nvPr>
            <p:ph idx="1"/>
          </p:nvPr>
        </p:nvSpPr>
        <p:spPr>
          <a:xfrm>
            <a:off x="1115616" y="1425117"/>
            <a:ext cx="3856472" cy="4800600"/>
          </a:xfrm>
        </p:spPr>
        <p:txBody>
          <a:bodyPr>
            <a:normAutofit lnSpcReduction="10000"/>
          </a:bodyPr>
          <a:lstStyle/>
          <a:p>
            <a:r>
              <a:rPr lang="en-CA" dirty="0" smtClean="0"/>
              <a:t>Atlantic Canada:</a:t>
            </a:r>
          </a:p>
          <a:p>
            <a:pPr lvl="1"/>
            <a:r>
              <a:rPr lang="en-CA" dirty="0" smtClean="0"/>
              <a:t>No large agricultural activities</a:t>
            </a:r>
          </a:p>
          <a:p>
            <a:pPr lvl="1"/>
            <a:r>
              <a:rPr lang="en-CA" dirty="0" smtClean="0"/>
              <a:t>Developed due to fishing, lumbering, shipbuilding industries.</a:t>
            </a:r>
          </a:p>
          <a:p>
            <a:pPr lvl="1"/>
            <a:r>
              <a:rPr lang="en-CA" dirty="0" smtClean="0"/>
              <a:t>This promoted the growth of port cities and costal settlements.</a:t>
            </a:r>
            <a:endParaRPr lang="en-CA" dirty="0"/>
          </a:p>
        </p:txBody>
      </p:sp>
      <p:pic>
        <p:nvPicPr>
          <p:cNvPr id="1026" name="Picture 2" descr="Image result for maritimes canad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875" y="1400748"/>
            <a:ext cx="4223125" cy="3252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97864" y="4653136"/>
            <a:ext cx="3635824" cy="646331"/>
          </a:xfrm>
          <a:prstGeom prst="rect">
            <a:avLst/>
          </a:prstGeom>
          <a:noFill/>
        </p:spPr>
        <p:txBody>
          <a:bodyPr wrap="square" rtlCol="0">
            <a:spAutoFit/>
          </a:bodyPr>
          <a:lstStyle/>
          <a:p>
            <a:r>
              <a:rPr lang="en-CA" dirty="0" smtClean="0"/>
              <a:t>Caption: Notice how all of the cities/ towns are arranged near the coast.</a:t>
            </a:r>
            <a:endParaRPr lang="en-CA" dirty="0"/>
          </a:p>
        </p:txBody>
      </p:sp>
    </p:spTree>
    <p:extLst>
      <p:ext uri="{BB962C8B-B14F-4D97-AF65-F5344CB8AC3E}">
        <p14:creationId xmlns:p14="http://schemas.microsoft.com/office/powerpoint/2010/main" val="727336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Growth</a:t>
            </a:r>
            <a:endParaRPr lang="en-CA" dirty="0"/>
          </a:p>
        </p:txBody>
      </p:sp>
      <p:sp>
        <p:nvSpPr>
          <p:cNvPr id="3" name="Content Placeholder 2"/>
          <p:cNvSpPr>
            <a:spLocks noGrp="1"/>
          </p:cNvSpPr>
          <p:nvPr>
            <p:ph idx="1"/>
          </p:nvPr>
        </p:nvSpPr>
        <p:spPr>
          <a:xfrm>
            <a:off x="1043608" y="1425117"/>
            <a:ext cx="3424424" cy="4800600"/>
          </a:xfrm>
        </p:spPr>
        <p:txBody>
          <a:bodyPr>
            <a:normAutofit fontScale="92500" lnSpcReduction="10000"/>
          </a:bodyPr>
          <a:lstStyle/>
          <a:p>
            <a:r>
              <a:rPr lang="en-CA" dirty="0" smtClean="0"/>
              <a:t>The West Coast:</a:t>
            </a:r>
          </a:p>
          <a:p>
            <a:pPr lvl="1"/>
            <a:r>
              <a:rPr lang="en-CA" dirty="0" smtClean="0"/>
              <a:t>The rugged mountains and coast promoted fishing and lumbering.</a:t>
            </a:r>
          </a:p>
          <a:p>
            <a:pPr lvl="1"/>
            <a:r>
              <a:rPr lang="en-CA" dirty="0" smtClean="0"/>
              <a:t>Farming was only possible in valleys and deltas.</a:t>
            </a:r>
          </a:p>
          <a:p>
            <a:pPr lvl="1"/>
            <a:r>
              <a:rPr lang="en-CA" dirty="0" smtClean="0"/>
              <a:t>Settlements grew along the coast and  in valleys.</a:t>
            </a:r>
            <a:endParaRPr lang="en-CA" dirty="0"/>
          </a:p>
        </p:txBody>
      </p:sp>
      <p:pic>
        <p:nvPicPr>
          <p:cNvPr id="2050" name="Picture 2" descr="Image result for british columbia map with 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779" y="1556792"/>
            <a:ext cx="4248221" cy="422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312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Growth</a:t>
            </a:r>
            <a:endParaRPr lang="en-CA" dirty="0"/>
          </a:p>
        </p:txBody>
      </p:sp>
      <p:sp>
        <p:nvSpPr>
          <p:cNvPr id="3" name="Content Placeholder 2"/>
          <p:cNvSpPr>
            <a:spLocks noGrp="1"/>
          </p:cNvSpPr>
          <p:nvPr>
            <p:ph idx="1"/>
          </p:nvPr>
        </p:nvSpPr>
        <p:spPr>
          <a:xfrm>
            <a:off x="899592" y="1404925"/>
            <a:ext cx="4608512" cy="4800600"/>
          </a:xfrm>
        </p:spPr>
        <p:txBody>
          <a:bodyPr>
            <a:normAutofit fontScale="92500"/>
          </a:bodyPr>
          <a:lstStyle/>
          <a:p>
            <a:r>
              <a:rPr lang="en-CA" dirty="0" smtClean="0"/>
              <a:t>Great Lakes –</a:t>
            </a:r>
            <a:r>
              <a:rPr lang="en-CA" dirty="0" err="1" smtClean="0"/>
              <a:t>St.Lawrence</a:t>
            </a:r>
            <a:endParaRPr lang="en-CA" dirty="0"/>
          </a:p>
          <a:p>
            <a:pPr lvl="1"/>
            <a:r>
              <a:rPr lang="en-CA" dirty="0" smtClean="0"/>
              <a:t>Most of Canada’s large cities grew in this area</a:t>
            </a:r>
          </a:p>
          <a:p>
            <a:pPr lvl="1"/>
            <a:r>
              <a:rPr lang="en-CA" dirty="0" smtClean="0"/>
              <a:t>Great farming, access to services, markets to sell farm products, transportation systems.</a:t>
            </a:r>
          </a:p>
          <a:p>
            <a:pPr lvl="1"/>
            <a:r>
              <a:rPr lang="en-CA" dirty="0" smtClean="0"/>
              <a:t>Farms grew, and with that growth so did the industries that supported farming.</a:t>
            </a:r>
            <a:endParaRPr lang="en-CA" dirty="0"/>
          </a:p>
        </p:txBody>
      </p:sp>
    </p:spTree>
    <p:extLst>
      <p:ext uri="{BB962C8B-B14F-4D97-AF65-F5344CB8AC3E}">
        <p14:creationId xmlns:p14="http://schemas.microsoft.com/office/powerpoint/2010/main" val="542560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20" y="5301208"/>
            <a:ext cx="9252520" cy="3000400"/>
          </a:xfrm>
        </p:spPr>
        <p:txBody>
          <a:bodyPr/>
          <a:lstStyle/>
          <a:p>
            <a:r>
              <a:rPr lang="en-CA" dirty="0" smtClean="0"/>
              <a:t>Hamilton to Quebec City</a:t>
            </a:r>
          </a:p>
          <a:p>
            <a:pPr lvl="1"/>
            <a:r>
              <a:rPr lang="en-CA" dirty="0" smtClean="0"/>
              <a:t>785 km</a:t>
            </a:r>
          </a:p>
          <a:p>
            <a:r>
              <a:rPr lang="en-CA" dirty="0" smtClean="0"/>
              <a:t>Roughly 9 million people</a:t>
            </a:r>
            <a:endParaRPr lang="en-CA" dirty="0"/>
          </a:p>
        </p:txBody>
      </p:sp>
    </p:spTree>
    <p:extLst>
      <p:ext uri="{BB962C8B-B14F-4D97-AF65-F5344CB8AC3E}">
        <p14:creationId xmlns:p14="http://schemas.microsoft.com/office/powerpoint/2010/main" val="4077350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Urban and Rural Areas</a:t>
            </a:r>
            <a:endParaRPr lang="en-CA" dirty="0"/>
          </a:p>
        </p:txBody>
      </p:sp>
      <p:sp>
        <p:nvSpPr>
          <p:cNvPr id="3" name="Content Placeholder 2"/>
          <p:cNvSpPr>
            <a:spLocks noGrp="1"/>
          </p:cNvSpPr>
          <p:nvPr>
            <p:ph idx="1"/>
          </p:nvPr>
        </p:nvSpPr>
        <p:spPr/>
        <p:txBody>
          <a:bodyPr>
            <a:normAutofit lnSpcReduction="10000"/>
          </a:bodyPr>
          <a:lstStyle/>
          <a:p>
            <a:r>
              <a:rPr lang="en-CA" dirty="0" smtClean="0"/>
              <a:t>This chapter looks at the effect that a persons location has on their identity.</a:t>
            </a:r>
          </a:p>
          <a:p>
            <a:r>
              <a:rPr lang="en-CA" dirty="0" smtClean="0"/>
              <a:t>Communities can be broken into two different categories.</a:t>
            </a:r>
          </a:p>
          <a:p>
            <a:pPr lvl="1"/>
            <a:r>
              <a:rPr lang="en-CA" dirty="0" smtClean="0"/>
              <a:t>Urban Community: Large settlements of over 2500 people. They are often crowded and busy.</a:t>
            </a:r>
          </a:p>
          <a:p>
            <a:pPr lvl="1"/>
            <a:r>
              <a:rPr lang="en-CA" dirty="0" smtClean="0"/>
              <a:t>Rural Community: A large piece of land that has people scattered throughout. Not many people live here.</a:t>
            </a:r>
            <a:endParaRPr lang="en-CA" dirty="0"/>
          </a:p>
        </p:txBody>
      </p:sp>
    </p:spTree>
    <p:extLst>
      <p:ext uri="{BB962C8B-B14F-4D97-AF65-F5344CB8AC3E}">
        <p14:creationId xmlns:p14="http://schemas.microsoft.com/office/powerpoint/2010/main" val="37882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Decline</a:t>
            </a:r>
            <a:endParaRPr lang="en-CA" dirty="0"/>
          </a:p>
        </p:txBody>
      </p:sp>
      <p:sp>
        <p:nvSpPr>
          <p:cNvPr id="3" name="Content Placeholder 2"/>
          <p:cNvSpPr>
            <a:spLocks noGrp="1"/>
          </p:cNvSpPr>
          <p:nvPr>
            <p:ph idx="1"/>
          </p:nvPr>
        </p:nvSpPr>
        <p:spPr/>
        <p:txBody>
          <a:bodyPr/>
          <a:lstStyle/>
          <a:p>
            <a:r>
              <a:rPr lang="en-CA" dirty="0" smtClean="0"/>
              <a:t>1881 75% of Canadians lived in rural settlements</a:t>
            </a:r>
          </a:p>
          <a:p>
            <a:r>
              <a:rPr lang="en-CA" u="sng" dirty="0" smtClean="0"/>
              <a:t>Rural</a:t>
            </a:r>
            <a:r>
              <a:rPr lang="en-CA" dirty="0" smtClean="0"/>
              <a:t>: areas located outside of towns and cities</a:t>
            </a:r>
          </a:p>
          <a:p>
            <a:r>
              <a:rPr lang="en-CA" dirty="0" smtClean="0"/>
              <a:t>Most Canadians were involved in primary industry activities</a:t>
            </a:r>
          </a:p>
          <a:p>
            <a:pPr lvl="1"/>
            <a:r>
              <a:rPr lang="en-CA" dirty="0" smtClean="0"/>
              <a:t>Fishing, farming, mining, hunting, forestry</a:t>
            </a:r>
          </a:p>
          <a:p>
            <a:r>
              <a:rPr lang="en-CA" dirty="0" smtClean="0"/>
              <a:t>This all began to change in the 1890’s and early 1900’s</a:t>
            </a:r>
            <a:endParaRPr lang="en-CA" dirty="0"/>
          </a:p>
        </p:txBody>
      </p:sp>
    </p:spTree>
    <p:extLst>
      <p:ext uri="{BB962C8B-B14F-4D97-AF65-F5344CB8AC3E}">
        <p14:creationId xmlns:p14="http://schemas.microsoft.com/office/powerpoint/2010/main" val="2067214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Decline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Industrial revolution: transition from an economy based in agriculture to one based in manufacturing.</a:t>
            </a:r>
          </a:p>
          <a:p>
            <a:r>
              <a:rPr lang="en-CA" dirty="0" smtClean="0"/>
              <a:t>Towns in Ontario and southern Quebec became industrial, and service centres.</a:t>
            </a:r>
          </a:p>
          <a:p>
            <a:r>
              <a:rPr lang="en-CA" dirty="0" smtClean="0"/>
              <a:t>Fueled by railway, coal and steel</a:t>
            </a:r>
          </a:p>
          <a:p>
            <a:r>
              <a:rPr lang="en-CA" dirty="0" smtClean="0"/>
              <a:t>More people moved to urban areas</a:t>
            </a:r>
          </a:p>
          <a:p>
            <a:r>
              <a:rPr lang="en-CA" u="sng" dirty="0" smtClean="0"/>
              <a:t>Urban:</a:t>
            </a:r>
            <a:r>
              <a:rPr lang="en-CA" dirty="0" smtClean="0"/>
              <a:t> Towns or cities where the population is over 1000 and the population density is above 400 people per square kilometer.</a:t>
            </a:r>
            <a:endParaRPr lang="en-CA" u="sng" dirty="0"/>
          </a:p>
        </p:txBody>
      </p:sp>
    </p:spTree>
    <p:extLst>
      <p:ext uri="{BB962C8B-B14F-4D97-AF65-F5344CB8AC3E}">
        <p14:creationId xmlns:p14="http://schemas.microsoft.com/office/powerpoint/2010/main" val="2344106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Image result for canada urban popul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777686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9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Decline</a:t>
            </a:r>
            <a:endParaRPr lang="en-CA" dirty="0"/>
          </a:p>
        </p:txBody>
      </p:sp>
      <p:sp>
        <p:nvSpPr>
          <p:cNvPr id="3" name="Content Placeholder 2"/>
          <p:cNvSpPr>
            <a:spLocks noGrp="1"/>
          </p:cNvSpPr>
          <p:nvPr>
            <p:ph idx="1"/>
          </p:nvPr>
        </p:nvSpPr>
        <p:spPr/>
        <p:txBody>
          <a:bodyPr>
            <a:normAutofit fontScale="92500" lnSpcReduction="20000"/>
          </a:bodyPr>
          <a:lstStyle/>
          <a:p>
            <a:r>
              <a:rPr lang="en-CA" u="sng" dirty="0" smtClean="0"/>
              <a:t>Rural to Urban Shift:</a:t>
            </a:r>
            <a:r>
              <a:rPr lang="en-CA" dirty="0" smtClean="0"/>
              <a:t> The movement of people out of rural areas in Canada and into cities.</a:t>
            </a:r>
            <a:endParaRPr lang="en-CA" dirty="0"/>
          </a:p>
          <a:p>
            <a:r>
              <a:rPr lang="en-CA" dirty="0" smtClean="0"/>
              <a:t>By the 1940 less than half of Canadians lived in rural areas.</a:t>
            </a:r>
          </a:p>
          <a:p>
            <a:r>
              <a:rPr lang="en-CA" dirty="0" smtClean="0"/>
              <a:t>Urbanization: The process at which rural areas become urban</a:t>
            </a:r>
          </a:p>
          <a:p>
            <a:r>
              <a:rPr lang="en-CA" dirty="0" smtClean="0"/>
              <a:t>Towns based only on resources are disappearing.</a:t>
            </a:r>
          </a:p>
          <a:p>
            <a:r>
              <a:rPr lang="en-CA" dirty="0" smtClean="0"/>
              <a:t>As population goes down, serviced decrease, and more people leave to find better services</a:t>
            </a:r>
          </a:p>
        </p:txBody>
      </p:sp>
    </p:spTree>
    <p:extLst>
      <p:ext uri="{BB962C8B-B14F-4D97-AF65-F5344CB8AC3E}">
        <p14:creationId xmlns:p14="http://schemas.microsoft.com/office/powerpoint/2010/main" val="342567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Canada’s Regions</a:t>
            </a:r>
            <a:endParaRPr lang="en-CA" dirty="0"/>
          </a:p>
        </p:txBody>
      </p:sp>
      <p:sp>
        <p:nvSpPr>
          <p:cNvPr id="3" name="Content Placeholder 2"/>
          <p:cNvSpPr>
            <a:spLocks noGrp="1"/>
          </p:cNvSpPr>
          <p:nvPr>
            <p:ph idx="1"/>
          </p:nvPr>
        </p:nvSpPr>
        <p:spPr/>
        <p:txBody>
          <a:bodyPr>
            <a:normAutofit fontScale="85000" lnSpcReduction="10000"/>
          </a:bodyPr>
          <a:lstStyle/>
          <a:p>
            <a:r>
              <a:rPr lang="en-CA" u="sng" dirty="0" smtClean="0"/>
              <a:t>Regional Analysis:</a:t>
            </a:r>
            <a:r>
              <a:rPr lang="en-CA" dirty="0" smtClean="0"/>
              <a:t> A tool used by geographers help organize their study. It involves breaking down a large thing into smaller parts.</a:t>
            </a:r>
          </a:p>
          <a:p>
            <a:r>
              <a:rPr lang="en-CA" dirty="0" smtClean="0"/>
              <a:t>The characteristics of regions can be divided into four categories</a:t>
            </a:r>
          </a:p>
          <a:p>
            <a:pPr marL="916686" lvl="1" indent="-514350">
              <a:buFont typeface="+mj-lt"/>
              <a:buAutoNum type="arabicPeriod"/>
            </a:pPr>
            <a:r>
              <a:rPr lang="en-CA" dirty="0" smtClean="0"/>
              <a:t>Location: Where it is.</a:t>
            </a:r>
          </a:p>
          <a:p>
            <a:pPr marL="916686" lvl="1" indent="-514350">
              <a:buFont typeface="+mj-lt"/>
              <a:buAutoNum type="arabicPeriod"/>
            </a:pPr>
            <a:r>
              <a:rPr lang="en-CA" dirty="0" smtClean="0"/>
              <a:t>Physical and cultural characteristics: Clearly defined aspects of a region.</a:t>
            </a:r>
          </a:p>
          <a:p>
            <a:pPr marL="916686" lvl="1" indent="-514350">
              <a:buFont typeface="+mj-lt"/>
              <a:buAutoNum type="arabicPeriod"/>
            </a:pPr>
            <a:r>
              <a:rPr lang="en-CA" dirty="0" smtClean="0"/>
              <a:t>Political perspective: Where it fits in with the rest of Canada and the world.</a:t>
            </a:r>
          </a:p>
          <a:p>
            <a:pPr marL="916686" lvl="1" indent="-514350">
              <a:buFont typeface="+mj-lt"/>
              <a:buAutoNum type="arabicPeriod"/>
            </a:pPr>
            <a:r>
              <a:rPr lang="en-CA" dirty="0" smtClean="0"/>
              <a:t>Hierarchy: Smaller regions within the boundaries</a:t>
            </a:r>
          </a:p>
        </p:txBody>
      </p:sp>
    </p:spTree>
    <p:extLst>
      <p:ext uri="{BB962C8B-B14F-4D97-AF65-F5344CB8AC3E}">
        <p14:creationId xmlns:p14="http://schemas.microsoft.com/office/powerpoint/2010/main" val="110819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Canada’s Political Regions</a:t>
            </a:r>
            <a:endParaRPr lang="en-CA" dirty="0"/>
          </a:p>
        </p:txBody>
      </p:sp>
      <p:sp>
        <p:nvSpPr>
          <p:cNvPr id="3" name="Content Placeholder 2"/>
          <p:cNvSpPr>
            <a:spLocks noGrp="1"/>
          </p:cNvSpPr>
          <p:nvPr>
            <p:ph idx="1"/>
          </p:nvPr>
        </p:nvSpPr>
        <p:spPr/>
        <p:txBody>
          <a:bodyPr>
            <a:normAutofit lnSpcReduction="10000"/>
          </a:bodyPr>
          <a:lstStyle/>
          <a:p>
            <a:r>
              <a:rPr lang="en-CA" dirty="0" smtClean="0"/>
              <a:t>Canada’s has five political regions</a:t>
            </a:r>
          </a:p>
          <a:p>
            <a:pPr lvl="1"/>
            <a:r>
              <a:rPr lang="en-CA" dirty="0" smtClean="0"/>
              <a:t>Atlantic Canada</a:t>
            </a:r>
          </a:p>
          <a:p>
            <a:pPr lvl="1"/>
            <a:r>
              <a:rPr lang="en-CA" dirty="0" smtClean="0"/>
              <a:t>Central Canada</a:t>
            </a:r>
          </a:p>
          <a:p>
            <a:pPr lvl="1"/>
            <a:r>
              <a:rPr lang="en-CA" dirty="0" smtClean="0"/>
              <a:t>The Prairies</a:t>
            </a:r>
          </a:p>
          <a:p>
            <a:pPr lvl="1"/>
            <a:r>
              <a:rPr lang="en-CA" dirty="0" smtClean="0"/>
              <a:t>British Columbia</a:t>
            </a:r>
          </a:p>
          <a:p>
            <a:pPr lvl="1"/>
            <a:r>
              <a:rPr lang="en-CA" dirty="0" smtClean="0"/>
              <a:t>The North</a:t>
            </a:r>
          </a:p>
          <a:p>
            <a:r>
              <a:rPr lang="en-CA" dirty="0" smtClean="0"/>
              <a:t>The regions are based on the characteristics of regions listed previously.</a:t>
            </a:r>
          </a:p>
          <a:p>
            <a:r>
              <a:rPr lang="en-CA" dirty="0" smtClean="0"/>
              <a:t>They are useful when discussing different areas of Canada</a:t>
            </a:r>
            <a:endParaRPr lang="en-CA" dirty="0"/>
          </a:p>
        </p:txBody>
      </p:sp>
    </p:spTree>
    <p:extLst>
      <p:ext uri="{BB962C8B-B14F-4D97-AF65-F5344CB8AC3E}">
        <p14:creationId xmlns:p14="http://schemas.microsoft.com/office/powerpoint/2010/main" val="2138844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Atlantic Canada</a:t>
            </a:r>
            <a:endParaRPr lang="en-CA" dirty="0"/>
          </a:p>
        </p:txBody>
      </p:sp>
      <p:sp>
        <p:nvSpPr>
          <p:cNvPr id="3" name="Content Placeholder 2"/>
          <p:cNvSpPr>
            <a:spLocks noGrp="1"/>
          </p:cNvSpPr>
          <p:nvPr>
            <p:ph idx="1"/>
          </p:nvPr>
        </p:nvSpPr>
        <p:spPr>
          <a:xfrm>
            <a:off x="1435608" y="1447800"/>
            <a:ext cx="7498080" cy="5410200"/>
          </a:xfrm>
        </p:spPr>
        <p:txBody>
          <a:bodyPr>
            <a:normAutofit fontScale="92500" lnSpcReduction="20000"/>
          </a:bodyPr>
          <a:lstStyle/>
          <a:p>
            <a:r>
              <a:rPr lang="en-CA" dirty="0" smtClean="0"/>
              <a:t>Location:</a:t>
            </a:r>
          </a:p>
          <a:p>
            <a:pPr lvl="1"/>
            <a:r>
              <a:rPr lang="en-CA" dirty="0" smtClean="0"/>
              <a:t>Nova Scotia, New Brunswick, PEI, Newfoundland and Labrador</a:t>
            </a:r>
          </a:p>
          <a:p>
            <a:r>
              <a:rPr lang="en-CA" dirty="0" smtClean="0"/>
              <a:t>Physical and Cultural Features:</a:t>
            </a:r>
          </a:p>
          <a:p>
            <a:pPr lvl="1"/>
            <a:r>
              <a:rPr lang="en-CA" dirty="0" smtClean="0"/>
              <a:t>Economic Hardship</a:t>
            </a:r>
          </a:p>
          <a:p>
            <a:pPr lvl="1"/>
            <a:r>
              <a:rPr lang="en-CA" dirty="0" smtClean="0"/>
              <a:t>Dominated by </a:t>
            </a:r>
            <a:r>
              <a:rPr lang="en-CA" dirty="0"/>
              <a:t>o</a:t>
            </a:r>
            <a:r>
              <a:rPr lang="en-CA" dirty="0" smtClean="0"/>
              <a:t>cean activities</a:t>
            </a:r>
          </a:p>
          <a:p>
            <a:pPr lvl="1"/>
            <a:r>
              <a:rPr lang="en-CA" dirty="0" smtClean="0"/>
              <a:t>Pockets of Farming</a:t>
            </a:r>
          </a:p>
          <a:p>
            <a:r>
              <a:rPr lang="en-CA" dirty="0" smtClean="0"/>
              <a:t>Politics: </a:t>
            </a:r>
          </a:p>
          <a:p>
            <a:pPr lvl="1"/>
            <a:r>
              <a:rPr lang="en-CA" dirty="0" smtClean="0"/>
              <a:t>Connected to New England (USA)</a:t>
            </a:r>
          </a:p>
          <a:p>
            <a:pPr lvl="1"/>
            <a:r>
              <a:rPr lang="en-CA" dirty="0" smtClean="0"/>
              <a:t> Debate on uniting Maritime provinces</a:t>
            </a:r>
          </a:p>
          <a:p>
            <a:r>
              <a:rPr lang="en-CA" dirty="0" smtClean="0"/>
              <a:t>Hierarchy</a:t>
            </a:r>
          </a:p>
          <a:p>
            <a:pPr lvl="1"/>
            <a:r>
              <a:rPr lang="en-CA" dirty="0" smtClean="0"/>
              <a:t>Many smaller regions (Cape Breton, Labrador, Southern Shore)	</a:t>
            </a:r>
            <a:endParaRPr lang="en-CA" dirty="0"/>
          </a:p>
        </p:txBody>
      </p:sp>
    </p:spTree>
    <p:extLst>
      <p:ext uri="{BB962C8B-B14F-4D97-AF65-F5344CB8AC3E}">
        <p14:creationId xmlns:p14="http://schemas.microsoft.com/office/powerpoint/2010/main" val="2067921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Central Canada</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Location:</a:t>
            </a:r>
          </a:p>
          <a:p>
            <a:pPr lvl="1"/>
            <a:r>
              <a:rPr lang="en-CA" dirty="0" smtClean="0"/>
              <a:t>Ontario and Quebec</a:t>
            </a:r>
          </a:p>
          <a:p>
            <a:r>
              <a:rPr lang="en-CA" dirty="0" smtClean="0"/>
              <a:t>Physical/Cultural Attributes:</a:t>
            </a:r>
          </a:p>
          <a:p>
            <a:pPr lvl="1"/>
            <a:r>
              <a:rPr lang="en-CA" dirty="0" smtClean="0"/>
              <a:t>Dominated by activity on the Great Lakes/St. Lawrence</a:t>
            </a:r>
          </a:p>
          <a:p>
            <a:pPr lvl="1"/>
            <a:r>
              <a:rPr lang="en-CA" dirty="0" smtClean="0"/>
              <a:t>Extensive farming</a:t>
            </a:r>
          </a:p>
          <a:p>
            <a:pPr lvl="1"/>
            <a:r>
              <a:rPr lang="en-CA" dirty="0" smtClean="0"/>
              <a:t>Heavy manufacturing</a:t>
            </a:r>
          </a:p>
          <a:p>
            <a:pPr lvl="1"/>
            <a:r>
              <a:rPr lang="en-CA" dirty="0" smtClean="0"/>
              <a:t>French and English culture</a:t>
            </a:r>
          </a:p>
          <a:p>
            <a:r>
              <a:rPr lang="en-CA" dirty="0" smtClean="0"/>
              <a:t>Politics:</a:t>
            </a:r>
          </a:p>
          <a:p>
            <a:pPr lvl="1"/>
            <a:r>
              <a:rPr lang="en-CA" dirty="0" smtClean="0"/>
              <a:t>Heavy ties to United States</a:t>
            </a:r>
          </a:p>
          <a:p>
            <a:r>
              <a:rPr lang="en-CA" dirty="0" smtClean="0"/>
              <a:t>Hierarchy</a:t>
            </a:r>
          </a:p>
          <a:p>
            <a:pPr lvl="1"/>
            <a:r>
              <a:rPr lang="en-CA" dirty="0" smtClean="0"/>
              <a:t>Split into northern and southern</a:t>
            </a:r>
          </a:p>
          <a:p>
            <a:pPr lvl="1"/>
            <a:endParaRPr lang="en-CA" dirty="0"/>
          </a:p>
        </p:txBody>
      </p:sp>
    </p:spTree>
    <p:extLst>
      <p:ext uri="{BB962C8B-B14F-4D97-AF65-F5344CB8AC3E}">
        <p14:creationId xmlns:p14="http://schemas.microsoft.com/office/powerpoint/2010/main" val="3584210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Prairies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Location:</a:t>
            </a:r>
          </a:p>
          <a:p>
            <a:pPr lvl="1"/>
            <a:r>
              <a:rPr lang="en-CA" dirty="0" smtClean="0"/>
              <a:t>Manitoba, Saskatchewan, and Alberta.</a:t>
            </a:r>
          </a:p>
          <a:p>
            <a:r>
              <a:rPr lang="en-CA" dirty="0" smtClean="0"/>
              <a:t>Physical/Cultural Attributes:</a:t>
            </a:r>
          </a:p>
          <a:p>
            <a:pPr lvl="1"/>
            <a:r>
              <a:rPr lang="en-CA" dirty="0" smtClean="0"/>
              <a:t>Flat dry grasslands</a:t>
            </a:r>
          </a:p>
          <a:p>
            <a:pPr lvl="1"/>
            <a:r>
              <a:rPr lang="en-CA" dirty="0" smtClean="0"/>
              <a:t>European settlement between 100-200 years ago</a:t>
            </a:r>
          </a:p>
          <a:p>
            <a:pPr lvl="1"/>
            <a:r>
              <a:rPr lang="en-CA" dirty="0" smtClean="0"/>
              <a:t>Heavy farming and oil activity</a:t>
            </a:r>
          </a:p>
          <a:p>
            <a:r>
              <a:rPr lang="en-CA" dirty="0" smtClean="0"/>
              <a:t>Politics:</a:t>
            </a:r>
          </a:p>
          <a:p>
            <a:pPr lvl="1"/>
            <a:r>
              <a:rPr lang="en-CA" dirty="0" smtClean="0"/>
              <a:t>Strong ties to USA due to oil and farming</a:t>
            </a:r>
          </a:p>
          <a:p>
            <a:r>
              <a:rPr lang="en-CA" dirty="0" smtClean="0"/>
              <a:t>Hierarchy:</a:t>
            </a:r>
          </a:p>
          <a:p>
            <a:pPr lvl="1"/>
            <a:r>
              <a:rPr lang="en-CA" dirty="0" smtClean="0"/>
              <a:t>Oil patch</a:t>
            </a:r>
          </a:p>
          <a:p>
            <a:pPr lvl="1"/>
            <a:endParaRPr lang="en-CA" dirty="0"/>
          </a:p>
        </p:txBody>
      </p:sp>
    </p:spTree>
    <p:extLst>
      <p:ext uri="{BB962C8B-B14F-4D97-AF65-F5344CB8AC3E}">
        <p14:creationId xmlns:p14="http://schemas.microsoft.com/office/powerpoint/2010/main" val="3346254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British Columbia</a:t>
            </a:r>
            <a:endParaRPr lang="en-CA" dirty="0"/>
          </a:p>
        </p:txBody>
      </p:sp>
      <p:sp>
        <p:nvSpPr>
          <p:cNvPr id="3" name="Content Placeholder 2"/>
          <p:cNvSpPr>
            <a:spLocks noGrp="1"/>
          </p:cNvSpPr>
          <p:nvPr>
            <p:ph idx="1"/>
          </p:nvPr>
        </p:nvSpPr>
        <p:spPr>
          <a:xfrm>
            <a:off x="1187624" y="1447800"/>
            <a:ext cx="7746064" cy="5293568"/>
          </a:xfrm>
        </p:spPr>
        <p:txBody>
          <a:bodyPr>
            <a:normAutofit fontScale="92500" lnSpcReduction="20000"/>
          </a:bodyPr>
          <a:lstStyle/>
          <a:p>
            <a:r>
              <a:rPr lang="en-CA" dirty="0" smtClean="0"/>
              <a:t>Location:</a:t>
            </a:r>
          </a:p>
          <a:p>
            <a:pPr lvl="1"/>
            <a:r>
              <a:rPr lang="en-CA" dirty="0" smtClean="0"/>
              <a:t>British Columbia</a:t>
            </a:r>
          </a:p>
          <a:p>
            <a:r>
              <a:rPr lang="en-CA" dirty="0" smtClean="0"/>
              <a:t>Physical/Cultural Attributes:</a:t>
            </a:r>
          </a:p>
          <a:p>
            <a:pPr lvl="1"/>
            <a:r>
              <a:rPr lang="en-CA" dirty="0" smtClean="0"/>
              <a:t>Mountains and forests</a:t>
            </a:r>
          </a:p>
          <a:p>
            <a:pPr lvl="1"/>
            <a:r>
              <a:rPr lang="en-CA" dirty="0" smtClean="0"/>
              <a:t>Dry interior</a:t>
            </a:r>
          </a:p>
          <a:p>
            <a:pPr lvl="1"/>
            <a:r>
              <a:rPr lang="en-CA" dirty="0" smtClean="0"/>
              <a:t>Significant immigration from Pacific countries</a:t>
            </a:r>
          </a:p>
          <a:p>
            <a:r>
              <a:rPr lang="en-CA" dirty="0" smtClean="0"/>
              <a:t>Politics:</a:t>
            </a:r>
          </a:p>
          <a:p>
            <a:pPr lvl="1"/>
            <a:r>
              <a:rPr lang="en-CA" dirty="0" smtClean="0"/>
              <a:t>Connected to US west coast.</a:t>
            </a:r>
          </a:p>
          <a:p>
            <a:pPr lvl="1"/>
            <a:r>
              <a:rPr lang="en-CA" dirty="0" smtClean="0"/>
              <a:t>Economic ties to Asia</a:t>
            </a:r>
          </a:p>
          <a:p>
            <a:r>
              <a:rPr lang="en-CA" dirty="0" smtClean="0"/>
              <a:t>Hierarchy:</a:t>
            </a:r>
          </a:p>
          <a:p>
            <a:pPr lvl="1"/>
            <a:r>
              <a:rPr lang="en-CA" dirty="0" smtClean="0"/>
              <a:t>Local regions in the interior and on Vancouver Island</a:t>
            </a:r>
            <a:endParaRPr lang="en-CA" dirty="0"/>
          </a:p>
        </p:txBody>
      </p:sp>
    </p:spTree>
    <p:extLst>
      <p:ext uri="{BB962C8B-B14F-4D97-AF65-F5344CB8AC3E}">
        <p14:creationId xmlns:p14="http://schemas.microsoft.com/office/powerpoint/2010/main" val="2070720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Canada’s Human Landscape</a:t>
            </a:r>
            <a:endParaRPr lang="en-CA" dirty="0"/>
          </a:p>
        </p:txBody>
      </p:sp>
      <p:sp>
        <p:nvSpPr>
          <p:cNvPr id="3" name="Content Placeholder 2"/>
          <p:cNvSpPr>
            <a:spLocks noGrp="1"/>
          </p:cNvSpPr>
          <p:nvPr>
            <p:ph idx="1"/>
          </p:nvPr>
        </p:nvSpPr>
        <p:spPr/>
        <p:txBody>
          <a:bodyPr>
            <a:normAutofit/>
          </a:bodyPr>
          <a:lstStyle/>
          <a:p>
            <a:r>
              <a:rPr lang="en-CA" dirty="0" smtClean="0"/>
              <a:t>When describing populations we will use three important terms.</a:t>
            </a:r>
          </a:p>
          <a:p>
            <a:pPr lvl="1"/>
            <a:r>
              <a:rPr lang="en-CA" dirty="0" smtClean="0"/>
              <a:t>Population distribution</a:t>
            </a:r>
          </a:p>
          <a:p>
            <a:pPr lvl="1"/>
            <a:r>
              <a:rPr lang="en-CA" dirty="0" smtClean="0"/>
              <a:t>Archipelago effect</a:t>
            </a:r>
          </a:p>
          <a:p>
            <a:pPr lvl="1"/>
            <a:r>
              <a:rPr lang="en-CA" dirty="0" smtClean="0"/>
              <a:t>Population density</a:t>
            </a:r>
            <a:endParaRPr lang="en-CA" dirty="0"/>
          </a:p>
        </p:txBody>
      </p:sp>
    </p:spTree>
    <p:extLst>
      <p:ext uri="{BB962C8B-B14F-4D97-AF65-F5344CB8AC3E}">
        <p14:creationId xmlns:p14="http://schemas.microsoft.com/office/powerpoint/2010/main" val="1373866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North</a:t>
            </a:r>
            <a:endParaRPr lang="en-CA" dirty="0"/>
          </a:p>
        </p:txBody>
      </p:sp>
      <p:sp>
        <p:nvSpPr>
          <p:cNvPr id="3" name="Content Placeholder 2"/>
          <p:cNvSpPr>
            <a:spLocks noGrp="1"/>
          </p:cNvSpPr>
          <p:nvPr>
            <p:ph idx="1"/>
          </p:nvPr>
        </p:nvSpPr>
        <p:spPr>
          <a:xfrm>
            <a:off x="1043608" y="1268760"/>
            <a:ext cx="7890080" cy="5400600"/>
          </a:xfrm>
        </p:spPr>
        <p:txBody>
          <a:bodyPr>
            <a:normAutofit fontScale="92500" lnSpcReduction="20000"/>
          </a:bodyPr>
          <a:lstStyle/>
          <a:p>
            <a:r>
              <a:rPr lang="en-CA" dirty="0" smtClean="0"/>
              <a:t>Location:</a:t>
            </a:r>
          </a:p>
          <a:p>
            <a:pPr lvl="1"/>
            <a:r>
              <a:rPr lang="en-CA" dirty="0" smtClean="0"/>
              <a:t>Nunavut, Northwest Territories, Yukon</a:t>
            </a:r>
          </a:p>
          <a:p>
            <a:r>
              <a:rPr lang="en-CA" dirty="0" smtClean="0"/>
              <a:t>Physical/Cultural Attributes:</a:t>
            </a:r>
          </a:p>
          <a:p>
            <a:pPr lvl="1"/>
            <a:r>
              <a:rPr lang="en-CA" dirty="0" smtClean="0"/>
              <a:t>Predominantly First Nations and Innu </a:t>
            </a:r>
          </a:p>
          <a:p>
            <a:pPr lvl="1"/>
            <a:r>
              <a:rPr lang="en-CA" dirty="0" smtClean="0"/>
              <a:t>Forest in the West, Tundra in the East</a:t>
            </a:r>
          </a:p>
          <a:p>
            <a:pPr lvl="1"/>
            <a:r>
              <a:rPr lang="en-CA" dirty="0" smtClean="0"/>
              <a:t>Resource based economy</a:t>
            </a:r>
          </a:p>
          <a:p>
            <a:r>
              <a:rPr lang="en-CA" dirty="0" smtClean="0"/>
              <a:t>Political Perspective:</a:t>
            </a:r>
          </a:p>
          <a:p>
            <a:pPr lvl="1"/>
            <a:r>
              <a:rPr lang="en-CA" dirty="0" smtClean="0"/>
              <a:t>Territories of the Federal government</a:t>
            </a:r>
          </a:p>
          <a:p>
            <a:r>
              <a:rPr lang="en-CA" dirty="0" smtClean="0"/>
              <a:t>Hierarchy:</a:t>
            </a:r>
          </a:p>
          <a:p>
            <a:pPr lvl="1"/>
            <a:r>
              <a:rPr lang="en-CA" dirty="0" smtClean="0"/>
              <a:t>Mackenzie River Valley</a:t>
            </a:r>
          </a:p>
          <a:p>
            <a:pPr lvl="1"/>
            <a:r>
              <a:rPr lang="en-CA" dirty="0" smtClean="0"/>
              <a:t>Eastern Arctic</a:t>
            </a:r>
          </a:p>
          <a:p>
            <a:pPr lvl="1"/>
            <a:r>
              <a:rPr lang="en-CA" dirty="0" smtClean="0"/>
              <a:t>Yukon</a:t>
            </a:r>
            <a:endParaRPr lang="en-CA" dirty="0"/>
          </a:p>
        </p:txBody>
      </p:sp>
    </p:spTree>
    <p:extLst>
      <p:ext uri="{BB962C8B-B14F-4D97-AF65-F5344CB8AC3E}">
        <p14:creationId xmlns:p14="http://schemas.microsoft.com/office/powerpoint/2010/main" val="4002704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The Core and the Periphery</a:t>
            </a:r>
          </a:p>
        </p:txBody>
      </p:sp>
      <p:sp>
        <p:nvSpPr>
          <p:cNvPr id="32771" name="Content Placeholder 2"/>
          <p:cNvSpPr>
            <a:spLocks noGrp="1"/>
          </p:cNvSpPr>
          <p:nvPr>
            <p:ph sz="quarter" idx="1"/>
          </p:nvPr>
        </p:nvSpPr>
        <p:spPr/>
        <p:txBody>
          <a:bodyPr/>
          <a:lstStyle/>
          <a:p>
            <a:pPr eaLnBrk="1" hangingPunct="1"/>
            <a:endParaRPr lang="en-US" altLang="en-US" smtClean="0"/>
          </a:p>
          <a:p>
            <a:pPr eaLnBrk="1" hangingPunct="1"/>
            <a:r>
              <a:rPr lang="en-US" altLang="en-US" smtClean="0"/>
              <a:t>Interaction among the 5 regions is a key factor in investigating the growth and prosperity of Canada. </a:t>
            </a:r>
          </a:p>
          <a:p>
            <a:pPr eaLnBrk="1" hangingPunct="1"/>
            <a:endParaRPr lang="en-US" altLang="en-US" smtClean="0"/>
          </a:p>
          <a:p>
            <a:pPr eaLnBrk="1" hangingPunct="1"/>
            <a:r>
              <a:rPr lang="en-US" altLang="en-US" smtClean="0"/>
              <a:t>A tool that geographers use to understand this relationship is the concept of </a:t>
            </a:r>
            <a:r>
              <a:rPr lang="en-US" altLang="en-US" b="1" smtClean="0"/>
              <a:t>core and periphery </a:t>
            </a:r>
            <a:r>
              <a:rPr lang="en-US" altLang="en-US" smtClean="0"/>
              <a:t>and the relationships that develop between them.</a:t>
            </a:r>
          </a:p>
        </p:txBody>
      </p:sp>
    </p:spTree>
    <p:extLst>
      <p:ext uri="{BB962C8B-B14F-4D97-AF65-F5344CB8AC3E}">
        <p14:creationId xmlns:p14="http://schemas.microsoft.com/office/powerpoint/2010/main" val="657580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Core</a:t>
            </a:r>
          </a:p>
        </p:txBody>
      </p:sp>
      <p:sp>
        <p:nvSpPr>
          <p:cNvPr id="33795" name="Content Placeholder 2"/>
          <p:cNvSpPr>
            <a:spLocks noGrp="1"/>
          </p:cNvSpPr>
          <p:nvPr>
            <p:ph sz="quarter" idx="1"/>
          </p:nvPr>
        </p:nvSpPr>
        <p:spPr>
          <a:xfrm>
            <a:off x="899592" y="1447800"/>
            <a:ext cx="8034096" cy="3709392"/>
          </a:xfrm>
        </p:spPr>
        <p:txBody>
          <a:bodyPr/>
          <a:lstStyle/>
          <a:p>
            <a:pPr eaLnBrk="1" hangingPunct="1"/>
            <a:r>
              <a:rPr lang="en-US" altLang="en-US" dirty="0" smtClean="0"/>
              <a:t>The core is the nucleus of a geographic region, containing its most developed area, greatest wealth, and highest population density. Toronto is an example of a core.</a:t>
            </a:r>
          </a:p>
          <a:p>
            <a:pPr eaLnBrk="1" hangingPunct="1"/>
            <a:r>
              <a:rPr lang="en-US" altLang="en-US" dirty="0" smtClean="0"/>
              <a:t>Over half of Canada’s population lives in Southern Ontario and southern Quebec.</a:t>
            </a:r>
          </a:p>
          <a:p>
            <a:pPr eaLnBrk="1" hangingPunct="1"/>
            <a:endParaRPr lang="en-US" altLang="en-US" dirty="0" smtClean="0"/>
          </a:p>
          <a:p>
            <a:pPr eaLnBrk="1" hangingPunct="1"/>
            <a:endParaRPr lang="en-US" altLang="en-US" dirty="0" smtClean="0"/>
          </a:p>
        </p:txBody>
      </p:sp>
      <p:pic>
        <p:nvPicPr>
          <p:cNvPr id="33796" name="Picture 3" descr="toronto_aeri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581128"/>
            <a:ext cx="640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692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Periphery</a:t>
            </a:r>
          </a:p>
        </p:txBody>
      </p:sp>
      <p:sp>
        <p:nvSpPr>
          <p:cNvPr id="34819" name="Content Placeholder 2"/>
          <p:cNvSpPr>
            <a:spLocks noGrp="1"/>
          </p:cNvSpPr>
          <p:nvPr>
            <p:ph sz="quarter" idx="1"/>
          </p:nvPr>
        </p:nvSpPr>
        <p:spPr>
          <a:xfrm>
            <a:off x="1435608" y="1447800"/>
            <a:ext cx="7498080" cy="2557264"/>
          </a:xfrm>
        </p:spPr>
        <p:txBody>
          <a:bodyPr>
            <a:normAutofit fontScale="92500" lnSpcReduction="20000"/>
          </a:bodyPr>
          <a:lstStyle/>
          <a:p>
            <a:pPr eaLnBrk="1" hangingPunct="1"/>
            <a:r>
              <a:rPr lang="en-US" altLang="en-US" dirty="0" smtClean="0"/>
              <a:t>The periphery is all the areas outside the core. It is sometimes referred to as the “hinterland”.</a:t>
            </a:r>
          </a:p>
          <a:p>
            <a:pPr eaLnBrk="1" hangingPunct="1"/>
            <a:r>
              <a:rPr lang="en-US" altLang="en-US" dirty="0" smtClean="0"/>
              <a:t>It supplies raw material, and provides a market for its manufactured products and services.</a:t>
            </a:r>
          </a:p>
          <a:p>
            <a:pPr eaLnBrk="1" hangingPunct="1"/>
            <a:endParaRPr lang="en-US" altLang="en-US" dirty="0" smtClean="0"/>
          </a:p>
          <a:p>
            <a:pPr eaLnBrk="1" hangingPunct="1"/>
            <a:endParaRPr lang="en-US" altLang="en-US" dirty="0" smtClean="0"/>
          </a:p>
        </p:txBody>
      </p:sp>
      <p:pic>
        <p:nvPicPr>
          <p:cNvPr id="34820" name="Picture 3" descr="peripher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063200"/>
            <a:ext cx="6114256" cy="26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7564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Windsor-Quebec City Corridor </a:t>
            </a:r>
          </a:p>
        </p:txBody>
      </p:sp>
      <p:sp>
        <p:nvSpPr>
          <p:cNvPr id="35843" name="Content Placeholder 2"/>
          <p:cNvSpPr>
            <a:spLocks noGrp="1"/>
          </p:cNvSpPr>
          <p:nvPr>
            <p:ph sz="quarter" idx="1"/>
          </p:nvPr>
        </p:nvSpPr>
        <p:spPr>
          <a:xfrm>
            <a:off x="1435608" y="1447800"/>
            <a:ext cx="7498080" cy="3078162"/>
          </a:xfrm>
        </p:spPr>
        <p:txBody>
          <a:bodyPr>
            <a:normAutofit lnSpcReduction="10000"/>
          </a:bodyPr>
          <a:lstStyle/>
          <a:p>
            <a:pPr eaLnBrk="1" hangingPunct="1"/>
            <a:r>
              <a:rPr lang="en-US" altLang="en-US" dirty="0" smtClean="0"/>
              <a:t>Over time, this corridor became the </a:t>
            </a:r>
            <a:r>
              <a:rPr lang="en-US" altLang="en-US" dirty="0" err="1" smtClean="0"/>
              <a:t>centre</a:t>
            </a:r>
            <a:r>
              <a:rPr lang="en-US" altLang="en-US" dirty="0" smtClean="0"/>
              <a:t> of Canada’s financial services and the hub of transportation systems.</a:t>
            </a:r>
          </a:p>
          <a:p>
            <a:pPr eaLnBrk="1" hangingPunct="1"/>
            <a:r>
              <a:rPr lang="en-US" altLang="en-US" dirty="0" smtClean="0"/>
              <a:t>This area sends more Members of Parliament to Ottawa. Why? What affect does this have?</a:t>
            </a:r>
          </a:p>
          <a:p>
            <a:pPr eaLnBrk="1" hangingPunct="1"/>
            <a:endParaRPr lang="en-US" altLang="en-US" dirty="0" smtClean="0"/>
          </a:p>
        </p:txBody>
      </p:sp>
      <p:pic>
        <p:nvPicPr>
          <p:cNvPr id="35844" name="Picture 3" descr="windsoe-quebe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608" y="4293096"/>
            <a:ext cx="7235987" cy="285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899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CA" altLang="en-US" smtClean="0"/>
              <a:t>3.4 Regional Identities</a:t>
            </a:r>
          </a:p>
        </p:txBody>
      </p:sp>
      <p:sp>
        <p:nvSpPr>
          <p:cNvPr id="38915" name="Content Placeholder 2"/>
          <p:cNvSpPr>
            <a:spLocks noGrp="1"/>
          </p:cNvSpPr>
          <p:nvPr>
            <p:ph sz="quarter" idx="1"/>
          </p:nvPr>
        </p:nvSpPr>
        <p:spPr>
          <a:xfrm>
            <a:off x="914400" y="1524000"/>
            <a:ext cx="7772400" cy="4572000"/>
          </a:xfrm>
        </p:spPr>
        <p:txBody>
          <a:bodyPr/>
          <a:lstStyle/>
          <a:p>
            <a:r>
              <a:rPr lang="en-CA" altLang="en-US" smtClean="0"/>
              <a:t>Many </a:t>
            </a:r>
            <a:r>
              <a:rPr lang="en-CA" altLang="en-US" b="1" smtClean="0"/>
              <a:t>regional identities </a:t>
            </a:r>
            <a:r>
              <a:rPr lang="en-CA" altLang="en-US" smtClean="0"/>
              <a:t>are associated with</a:t>
            </a:r>
            <a:r>
              <a:rPr lang="en-CA" altLang="en-US" b="1" smtClean="0"/>
              <a:t> local industries.  </a:t>
            </a:r>
            <a:r>
              <a:rPr lang="en-CA" altLang="en-US" smtClean="0"/>
              <a:t>What industries and identities are depicted below?</a:t>
            </a:r>
          </a:p>
        </p:txBody>
      </p:sp>
      <p:pic>
        <p:nvPicPr>
          <p:cNvPr id="38916" name="Picture 7" descr="shutterstock_734557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0480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8" descr="prairie-cowboy-jenny-may.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139" y="3124200"/>
            <a:ext cx="1350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9"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71800"/>
            <a:ext cx="1536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descr="imagesCA19HB2Q.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087937"/>
            <a:ext cx="17526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imagesCAI72N0H.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53600" y="3581400"/>
            <a:ext cx="1771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5" descr="imagesCAQK21MN.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4876800"/>
            <a:ext cx="18526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44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CA" altLang="en-US" smtClean="0"/>
              <a:t>Three Jolly Fishermen</a:t>
            </a:r>
          </a:p>
        </p:txBody>
      </p:sp>
      <p:pic>
        <p:nvPicPr>
          <p:cNvPr id="39939" name="Content Placeholder 3" descr="hi-fishermen-postcard-1013-6col.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133600" y="1828800"/>
            <a:ext cx="4602163" cy="2590800"/>
          </a:xfrm>
        </p:spPr>
      </p:pic>
      <p:sp>
        <p:nvSpPr>
          <p:cNvPr id="39940" name="Rectangle 4"/>
          <p:cNvSpPr>
            <a:spLocks noChangeArrowheads="1"/>
          </p:cNvSpPr>
          <p:nvPr/>
        </p:nvSpPr>
        <p:spPr bwMode="auto">
          <a:xfrm>
            <a:off x="990600" y="5029200"/>
            <a:ext cx="716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dirty="0">
                <a:hlinkClick r:id="rId4"/>
              </a:rPr>
              <a:t>http://www.cbc.ca/news/canada/newfoundland-labrador/story/2011/10/14/nl-fishermen-postcard-114.html</a:t>
            </a:r>
            <a:r>
              <a:rPr lang="en-CA" altLang="en-US" dirty="0"/>
              <a:t> </a:t>
            </a:r>
          </a:p>
          <a:p>
            <a:pPr eaLnBrk="1" hangingPunct="1"/>
            <a:r>
              <a:rPr lang="en-CA" altLang="en-US" dirty="0"/>
              <a:t>(see video) </a:t>
            </a:r>
          </a:p>
        </p:txBody>
      </p:sp>
    </p:spTree>
    <p:extLst>
      <p:ext uri="{BB962C8B-B14F-4D97-AF65-F5344CB8AC3E}">
        <p14:creationId xmlns:p14="http://schemas.microsoft.com/office/powerpoint/2010/main" val="3313972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fontScale="90000"/>
          </a:bodyPr>
          <a:lstStyle/>
          <a:p>
            <a:r>
              <a:rPr lang="en-CA" altLang="en-US" smtClean="0"/>
              <a:t>Regional Identities and Stereotypes</a:t>
            </a:r>
          </a:p>
        </p:txBody>
      </p:sp>
      <p:sp>
        <p:nvSpPr>
          <p:cNvPr id="40963" name="Content Placeholder 2"/>
          <p:cNvSpPr>
            <a:spLocks noGrp="1"/>
          </p:cNvSpPr>
          <p:nvPr>
            <p:ph sz="quarter" idx="1"/>
          </p:nvPr>
        </p:nvSpPr>
        <p:spPr>
          <a:xfrm>
            <a:off x="914400" y="1524000"/>
            <a:ext cx="7772400" cy="4572000"/>
          </a:xfrm>
        </p:spPr>
        <p:txBody>
          <a:bodyPr>
            <a:normAutofit fontScale="77500" lnSpcReduction="20000"/>
          </a:bodyPr>
          <a:lstStyle/>
          <a:p>
            <a:pPr>
              <a:buFont typeface="Wingdings 2" panose="05020102010507070707" pitchFamily="18" charset="2"/>
              <a:buNone/>
            </a:pPr>
            <a:r>
              <a:rPr lang="en-CA" altLang="en-US" smtClean="0"/>
              <a:t>	You are a Newfoundlander.  Therefore you must...</a:t>
            </a:r>
            <a:br>
              <a:rPr lang="en-CA" altLang="en-US" smtClean="0"/>
            </a:br>
            <a:endParaRPr lang="en-CA" altLang="en-US" smtClean="0"/>
          </a:p>
          <a:p>
            <a:pPr>
              <a:buFont typeface="Wingdings 2" panose="05020102010507070707" pitchFamily="18" charset="2"/>
              <a:buNone/>
            </a:pPr>
            <a:r>
              <a:rPr lang="en-CA" altLang="en-US" smtClean="0"/>
              <a:t>		Jig for cod?  Dance the jig? Eat fish and brewis or 	flipper pie?  Row a dory?  Drink Screech?  Live in a 	saltbox?  Go mummering at Christmas?  Play the 	fiddle or button accordion?</a:t>
            </a:r>
            <a:br>
              <a:rPr lang="en-CA" altLang="en-US" smtClean="0"/>
            </a:br>
            <a:endParaRPr lang="en-CA" altLang="en-US" smtClean="0"/>
          </a:p>
          <a:p>
            <a:pPr>
              <a:buFont typeface="Wingdings 2" panose="05020102010507070707" pitchFamily="18" charset="2"/>
              <a:buNone/>
            </a:pPr>
            <a:r>
              <a:rPr lang="en-CA" altLang="en-US" smtClean="0"/>
              <a:t>	A </a:t>
            </a:r>
            <a:r>
              <a:rPr lang="en-CA" altLang="en-US" b="1" smtClean="0"/>
              <a:t>stereotype</a:t>
            </a:r>
            <a:r>
              <a:rPr lang="en-CA" altLang="en-US" smtClean="0"/>
              <a:t> is an oversimplified view of the characteristics held by members of a certain group or place.  </a:t>
            </a:r>
          </a:p>
          <a:p>
            <a:pPr>
              <a:buFont typeface="Wingdings 2" panose="05020102010507070707" pitchFamily="18" charset="2"/>
              <a:buNone/>
            </a:pPr>
            <a:r>
              <a:rPr lang="en-CA" altLang="en-US" smtClean="0"/>
              <a:t>	Sometimes stereotypes are negative (as portrayed in “stupid Newfie” jokes) and can lead to a prejudiced view of a group.</a:t>
            </a:r>
          </a:p>
        </p:txBody>
      </p:sp>
    </p:spTree>
    <p:extLst>
      <p:ext uri="{BB962C8B-B14F-4D97-AF65-F5344CB8AC3E}">
        <p14:creationId xmlns:p14="http://schemas.microsoft.com/office/powerpoint/2010/main" val="1729094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CA" altLang="en-US" smtClean="0"/>
              <a:t>Newfoundland Stereotypes</a:t>
            </a:r>
          </a:p>
        </p:txBody>
      </p:sp>
      <p:sp>
        <p:nvSpPr>
          <p:cNvPr id="41987" name="Content Placeholder 2"/>
          <p:cNvSpPr>
            <a:spLocks noGrp="1"/>
          </p:cNvSpPr>
          <p:nvPr>
            <p:ph sz="quarter" idx="1"/>
          </p:nvPr>
        </p:nvSpPr>
        <p:spPr/>
        <p:txBody>
          <a:bodyPr/>
          <a:lstStyle/>
          <a:p>
            <a:pPr>
              <a:buFont typeface="Wingdings 2" panose="05020102010507070707" pitchFamily="18" charset="2"/>
              <a:buNone/>
            </a:pPr>
            <a:r>
              <a:rPr lang="en-CA" altLang="en-US" smtClean="0"/>
              <a:t>	What  stereotype of Newfoundlanders does the following video show?  </a:t>
            </a:r>
          </a:p>
          <a:p>
            <a:pPr>
              <a:buFont typeface="Wingdings 2" panose="05020102010507070707" pitchFamily="18" charset="2"/>
              <a:buNone/>
            </a:pPr>
            <a:endParaRPr lang="en-CA" altLang="en-US" smtClean="0"/>
          </a:p>
          <a:p>
            <a:r>
              <a:rPr lang="en-CA" altLang="en-US" u="sng" smtClean="0">
                <a:hlinkClick r:id="rId3"/>
              </a:rPr>
              <a:t>http://www.youtube.com/watch?v=3m-y-qAbpL0</a:t>
            </a:r>
            <a:endParaRPr lang="en-CA" altLang="en-US" smtClean="0"/>
          </a:p>
        </p:txBody>
      </p:sp>
    </p:spTree>
    <p:extLst>
      <p:ext uri="{BB962C8B-B14F-4D97-AF65-F5344CB8AC3E}">
        <p14:creationId xmlns:p14="http://schemas.microsoft.com/office/powerpoint/2010/main" val="892146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CA" altLang="en-US" smtClean="0"/>
              <a:t>Newfoundland Stereotypes</a:t>
            </a:r>
          </a:p>
        </p:txBody>
      </p:sp>
      <p:sp>
        <p:nvSpPr>
          <p:cNvPr id="43011" name="Content Placeholder 2"/>
          <p:cNvSpPr>
            <a:spLocks noGrp="1"/>
          </p:cNvSpPr>
          <p:nvPr>
            <p:ph sz="quarter" idx="1"/>
          </p:nvPr>
        </p:nvSpPr>
        <p:spPr/>
        <p:txBody>
          <a:bodyPr/>
          <a:lstStyle/>
          <a:p>
            <a:r>
              <a:rPr lang="en-CA" altLang="en-US" smtClean="0"/>
              <a:t>Look at the following poster.  </a:t>
            </a:r>
          </a:p>
          <a:p>
            <a:pPr>
              <a:buFont typeface="Wingdings 2" panose="05020102010507070707" pitchFamily="18" charset="2"/>
              <a:buNone/>
            </a:pPr>
            <a:endParaRPr lang="en-CA" altLang="en-US" smtClean="0"/>
          </a:p>
          <a:p>
            <a:pPr>
              <a:buFont typeface="Wingdings 2" panose="05020102010507070707" pitchFamily="18" charset="2"/>
              <a:buNone/>
            </a:pPr>
            <a:r>
              <a:rPr lang="en-CA" altLang="en-US" smtClean="0">
                <a:hlinkClick r:id="rId3"/>
              </a:rPr>
              <a:t>http://www.heritage.nf.ca/nlsociety/chapter1topic1_8.pdf</a:t>
            </a:r>
            <a:r>
              <a:rPr lang="en-CA" altLang="en-US" smtClean="0"/>
              <a:t> </a:t>
            </a:r>
          </a:p>
          <a:p>
            <a:pPr>
              <a:buFont typeface="Wingdings 2" panose="05020102010507070707" pitchFamily="18" charset="2"/>
              <a:buNone/>
            </a:pPr>
            <a:endParaRPr lang="en-CA" altLang="en-US" smtClean="0"/>
          </a:p>
          <a:p>
            <a:r>
              <a:rPr lang="en-CA" altLang="en-US" smtClean="0"/>
              <a:t>Do you think the pictures shown are good representatives of our provincial identity or do they portray some stereotypes?</a:t>
            </a:r>
          </a:p>
        </p:txBody>
      </p:sp>
    </p:spTree>
    <p:extLst>
      <p:ext uri="{BB962C8B-B14F-4D97-AF65-F5344CB8AC3E}">
        <p14:creationId xmlns:p14="http://schemas.microsoft.com/office/powerpoint/2010/main" val="2931805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Population Distribution</a:t>
            </a:r>
            <a:endParaRPr lang="en-CA" dirty="0"/>
          </a:p>
        </p:txBody>
      </p:sp>
      <p:sp>
        <p:nvSpPr>
          <p:cNvPr id="3" name="Content Placeholder 2"/>
          <p:cNvSpPr>
            <a:spLocks noGrp="1"/>
          </p:cNvSpPr>
          <p:nvPr>
            <p:ph idx="1"/>
          </p:nvPr>
        </p:nvSpPr>
        <p:spPr/>
        <p:txBody>
          <a:bodyPr/>
          <a:lstStyle/>
          <a:p>
            <a:r>
              <a:rPr lang="en-CA" dirty="0"/>
              <a:t>Population distribution: A description of where people have chosen to live in a particular area</a:t>
            </a:r>
          </a:p>
          <a:p>
            <a:pPr lvl="1"/>
            <a:r>
              <a:rPr lang="en-CA" dirty="0"/>
              <a:t>Concentrated or Dispersed</a:t>
            </a:r>
          </a:p>
          <a:p>
            <a:endParaRPr lang="en-CA" dirty="0"/>
          </a:p>
        </p:txBody>
      </p:sp>
    </p:spTree>
    <p:extLst>
      <p:ext uri="{BB962C8B-B14F-4D97-AF65-F5344CB8AC3E}">
        <p14:creationId xmlns:p14="http://schemas.microsoft.com/office/powerpoint/2010/main" val="50776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Archipelago Effect</a:t>
            </a:r>
            <a:endParaRPr lang="en-CA" dirty="0"/>
          </a:p>
        </p:txBody>
      </p:sp>
      <p:sp>
        <p:nvSpPr>
          <p:cNvPr id="3" name="Content Placeholder 2"/>
          <p:cNvSpPr>
            <a:spLocks noGrp="1"/>
          </p:cNvSpPr>
          <p:nvPr>
            <p:ph idx="1"/>
          </p:nvPr>
        </p:nvSpPr>
        <p:spPr/>
        <p:txBody>
          <a:bodyPr/>
          <a:lstStyle/>
          <a:p>
            <a:r>
              <a:rPr lang="en-CA" dirty="0"/>
              <a:t>Archipelago effect: A term used to describe Canada’s pockets of settlement as a group of islands</a:t>
            </a:r>
          </a:p>
          <a:p>
            <a:endParaRPr lang="en-CA" dirty="0"/>
          </a:p>
        </p:txBody>
      </p:sp>
    </p:spTree>
    <p:extLst>
      <p:ext uri="{BB962C8B-B14F-4D97-AF65-F5344CB8AC3E}">
        <p14:creationId xmlns:p14="http://schemas.microsoft.com/office/powerpoint/2010/main" val="250106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Population Density</a:t>
            </a:r>
            <a:endParaRPr lang="en-CA" dirty="0"/>
          </a:p>
        </p:txBody>
      </p:sp>
      <p:sp>
        <p:nvSpPr>
          <p:cNvPr id="3" name="Content Placeholder 2"/>
          <p:cNvSpPr>
            <a:spLocks noGrp="1"/>
          </p:cNvSpPr>
          <p:nvPr>
            <p:ph idx="1"/>
          </p:nvPr>
        </p:nvSpPr>
        <p:spPr/>
        <p:txBody>
          <a:bodyPr/>
          <a:lstStyle/>
          <a:p>
            <a:r>
              <a:rPr lang="en-CA" dirty="0"/>
              <a:t>Population density: A measure of how closely together  people live in a given country or </a:t>
            </a:r>
            <a:r>
              <a:rPr lang="en-CA" dirty="0" smtClean="0"/>
              <a:t>area</a:t>
            </a:r>
          </a:p>
          <a:p>
            <a:endParaRPr lang="en-CA" dirty="0"/>
          </a:p>
          <a:p>
            <a:endParaRPr lang="en-CA" dirty="0"/>
          </a:p>
        </p:txBody>
      </p:sp>
    </p:spTree>
    <p:extLst>
      <p:ext uri="{BB962C8B-B14F-4D97-AF65-F5344CB8AC3E}">
        <p14:creationId xmlns:p14="http://schemas.microsoft.com/office/powerpoint/2010/main" val="316370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Site and Situation</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When studying location an growth of towns an cities geographers divide factors that determine the location of human settlements into two main categories</a:t>
            </a:r>
          </a:p>
          <a:p>
            <a:r>
              <a:rPr lang="en-CA" dirty="0" smtClean="0"/>
              <a:t>Site factors: features of the physical landscape.</a:t>
            </a:r>
          </a:p>
          <a:p>
            <a:pPr lvl="1"/>
            <a:r>
              <a:rPr lang="en-CA" dirty="0" smtClean="0"/>
              <a:t>Soil		Minerals</a:t>
            </a:r>
          </a:p>
          <a:p>
            <a:pPr lvl="1"/>
            <a:r>
              <a:rPr lang="en-CA" dirty="0" smtClean="0"/>
              <a:t>Fish		Trees</a:t>
            </a:r>
          </a:p>
          <a:p>
            <a:r>
              <a:rPr lang="en-CA" dirty="0" smtClean="0"/>
              <a:t>Situation factors: the sites relationship to other places.</a:t>
            </a:r>
          </a:p>
          <a:p>
            <a:pPr lvl="1"/>
            <a:r>
              <a:rPr lang="en-CA" dirty="0" smtClean="0"/>
              <a:t>Economic relations		Transportation </a:t>
            </a:r>
          </a:p>
          <a:p>
            <a:pPr lvl="1"/>
            <a:r>
              <a:rPr lang="en-CA" dirty="0" smtClean="0"/>
              <a:t>Trade relations			Location of Markets</a:t>
            </a:r>
          </a:p>
          <a:p>
            <a:pPr lvl="1"/>
            <a:r>
              <a:rPr lang="en-CA" dirty="0" smtClean="0"/>
              <a:t>Political relationships</a:t>
            </a:r>
          </a:p>
        </p:txBody>
      </p:sp>
    </p:spTree>
    <p:extLst>
      <p:ext uri="{BB962C8B-B14F-4D97-AF65-F5344CB8AC3E}">
        <p14:creationId xmlns:p14="http://schemas.microsoft.com/office/powerpoint/2010/main" val="220392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Site and Situation Factors</a:t>
            </a:r>
            <a:endParaRPr lang="en-CA" dirty="0"/>
          </a:p>
        </p:txBody>
      </p:sp>
      <p:sp>
        <p:nvSpPr>
          <p:cNvPr id="3" name="Content Placeholder 2"/>
          <p:cNvSpPr>
            <a:spLocks noGrp="1"/>
          </p:cNvSpPr>
          <p:nvPr>
            <p:ph idx="1"/>
          </p:nvPr>
        </p:nvSpPr>
        <p:spPr/>
        <p:txBody>
          <a:bodyPr/>
          <a:lstStyle/>
          <a:p>
            <a:r>
              <a:rPr lang="en-CA" dirty="0" smtClean="0"/>
              <a:t>What site and situation factors led to the growth of St. Johns?</a:t>
            </a:r>
          </a:p>
          <a:p>
            <a:pPr marL="82296" indent="0">
              <a:buNone/>
            </a:pPr>
            <a:endParaRPr lang="en-CA" dirty="0"/>
          </a:p>
        </p:txBody>
      </p:sp>
      <p:pic>
        <p:nvPicPr>
          <p:cNvPr id="6148" name="Picture 4" descr="Image result for Triangular trade map newfound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780928"/>
            <a:ext cx="3456384"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0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Settlement Patterns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relocation of first nations:</a:t>
            </a:r>
          </a:p>
          <a:p>
            <a:pPr lvl="1"/>
            <a:r>
              <a:rPr lang="en-CA" dirty="0" smtClean="0"/>
              <a:t>When Europeans first came to Canada they were attracted to the land the First Nations were inhabiting</a:t>
            </a:r>
          </a:p>
          <a:p>
            <a:pPr lvl="2"/>
            <a:r>
              <a:rPr lang="en-CA" dirty="0" smtClean="0"/>
              <a:t>Site and situation factors there provided the best survival opportunities.</a:t>
            </a:r>
          </a:p>
          <a:p>
            <a:pPr lvl="1"/>
            <a:r>
              <a:rPr lang="en-CA" dirty="0" smtClean="0"/>
              <a:t>Long-term contact between Europeans and First Nations almost always led to the relocation of the First Nations.</a:t>
            </a:r>
          </a:p>
          <a:p>
            <a:pPr lvl="1"/>
            <a:r>
              <a:rPr lang="en-CA" dirty="0" smtClean="0"/>
              <a:t>Europeans continued to take favorable lands, relocating the First Nations to areas that were less desirable, and with fewer economic resource.</a:t>
            </a:r>
          </a:p>
          <a:p>
            <a:pPr lvl="1"/>
            <a:endParaRPr lang="en-CA" dirty="0"/>
          </a:p>
        </p:txBody>
      </p:sp>
    </p:spTree>
    <p:extLst>
      <p:ext uri="{BB962C8B-B14F-4D97-AF65-F5344CB8AC3E}">
        <p14:creationId xmlns:p14="http://schemas.microsoft.com/office/powerpoint/2010/main" val="816128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317</TotalTime>
  <Words>1580</Words>
  <Application>Microsoft Office PowerPoint</Application>
  <PresentationFormat>On-screen Show (4:3)</PresentationFormat>
  <Paragraphs>242</Paragraphs>
  <Slides>39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Gill Sans MT</vt:lpstr>
      <vt:lpstr>Verdana</vt:lpstr>
      <vt:lpstr>Wingdings 2</vt:lpstr>
      <vt:lpstr>Solstice</vt:lpstr>
      <vt:lpstr>Unit 2: Part 3</vt:lpstr>
      <vt:lpstr>Urban and Rural Areas</vt:lpstr>
      <vt:lpstr>Canada’s Human Landscape</vt:lpstr>
      <vt:lpstr>Population Distribution</vt:lpstr>
      <vt:lpstr>Archipelago Effect</vt:lpstr>
      <vt:lpstr>Population Density</vt:lpstr>
      <vt:lpstr>Site and Situation</vt:lpstr>
      <vt:lpstr>Site and Situation Factors</vt:lpstr>
      <vt:lpstr>Settlement Patterns</vt:lpstr>
      <vt:lpstr>Settlement Patterns</vt:lpstr>
      <vt:lpstr>Settlement Patterns</vt:lpstr>
      <vt:lpstr>Settlement Patterns </vt:lpstr>
      <vt:lpstr>Settlement Patterns</vt:lpstr>
      <vt:lpstr>Settlement Patterns</vt:lpstr>
      <vt:lpstr>Growth And Decline</vt:lpstr>
      <vt:lpstr>Growth</vt:lpstr>
      <vt:lpstr>Growth</vt:lpstr>
      <vt:lpstr>Growth</vt:lpstr>
      <vt:lpstr>PowerPoint Presentation</vt:lpstr>
      <vt:lpstr>Decline</vt:lpstr>
      <vt:lpstr>Decline</vt:lpstr>
      <vt:lpstr>PowerPoint Presentation</vt:lpstr>
      <vt:lpstr>Decline</vt:lpstr>
      <vt:lpstr>Canada’s Regions</vt:lpstr>
      <vt:lpstr>Canada’s Political Regions</vt:lpstr>
      <vt:lpstr>Atlantic Canada</vt:lpstr>
      <vt:lpstr>Central Canada</vt:lpstr>
      <vt:lpstr>The Prairies</vt:lpstr>
      <vt:lpstr>British Columbia</vt:lpstr>
      <vt:lpstr>The North</vt:lpstr>
      <vt:lpstr>The Core and the Periphery</vt:lpstr>
      <vt:lpstr>Core</vt:lpstr>
      <vt:lpstr>Periphery</vt:lpstr>
      <vt:lpstr>Windsor-Quebec City Corridor </vt:lpstr>
      <vt:lpstr>3.4 Regional Identities</vt:lpstr>
      <vt:lpstr>Three Jolly Fishermen</vt:lpstr>
      <vt:lpstr>Regional Identities and Stereotypes</vt:lpstr>
      <vt:lpstr>Newfoundland Stereotypes</vt:lpstr>
      <vt:lpstr>Newfoundland Stereotypes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Part 3</dc:title>
  <dc:creator>Meghan Anderson</dc:creator>
  <cp:lastModifiedBy>Robert Tucker</cp:lastModifiedBy>
  <cp:revision>28</cp:revision>
  <dcterms:created xsi:type="dcterms:W3CDTF">2016-10-11T22:31:11Z</dcterms:created>
  <dcterms:modified xsi:type="dcterms:W3CDTF">2017-09-29T13:48:45Z</dcterms:modified>
</cp:coreProperties>
</file>