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9"/>
  </p:notesMasterIdLst>
  <p:sldIdLst>
    <p:sldId id="256" r:id="rId2"/>
    <p:sldId id="257" r:id="rId3"/>
    <p:sldId id="258" r:id="rId4"/>
    <p:sldId id="262" r:id="rId5"/>
    <p:sldId id="263" r:id="rId6"/>
    <p:sldId id="259" r:id="rId7"/>
    <p:sldId id="260" r:id="rId8"/>
    <p:sldId id="261" r:id="rId9"/>
    <p:sldId id="264" r:id="rId10"/>
    <p:sldId id="268" r:id="rId11"/>
    <p:sldId id="269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96" r:id="rId33"/>
    <p:sldId id="291" r:id="rId34"/>
    <p:sldId id="292" r:id="rId35"/>
    <p:sldId id="293" r:id="rId36"/>
    <p:sldId id="294" r:id="rId37"/>
    <p:sldId id="295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516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F0680A-331E-42EC-BBDA-EA56C41C239E}" type="datetimeFigureOut">
              <a:rPr lang="en-CA" smtClean="0"/>
              <a:t>29/09/2017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4DCA51-2797-4BBB-B410-BC9165608AD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08518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Students should discuss the inconclusive theory concerning the migration of Asians across the Bering Strait, as early as 50 000 - 13 500 years ago.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4DCA51-2797-4BBB-B410-BC9165608AD7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58796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Some Canadians move away from a location due to difficulties in their environment such as lack of employment - push factor. Others choose to move as a result of a new opportunity such as employment - pull factor. Immigrants from other countries often choose Canada as a destination due to its reputation as a multicultural country. Canada continues to promote an identity which is less ethnocentric, prejudiced and discriminating.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4DCA51-2797-4BBB-B410-BC9165608AD7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999474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22F03-F9F7-44C9-B96F-A289217E3E9F}" type="datetimeFigureOut">
              <a:rPr lang="en-CA" smtClean="0"/>
              <a:t>29/09/2017</a:t>
            </a:fld>
            <a:endParaRPr lang="en-CA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E174F86-9B99-42D9-B872-C65810E80B27}" type="slidenum">
              <a:rPr lang="en-CA" smtClean="0"/>
              <a:t>‹#›</a:t>
            </a:fld>
            <a:endParaRPr lang="en-CA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22F03-F9F7-44C9-B96F-A289217E3E9F}" type="datetimeFigureOut">
              <a:rPr lang="en-CA" smtClean="0"/>
              <a:t>29/09/2017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74F86-9B99-42D9-B872-C65810E80B27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22F03-F9F7-44C9-B96F-A289217E3E9F}" type="datetimeFigureOut">
              <a:rPr lang="en-CA" smtClean="0"/>
              <a:t>29/09/2017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74F86-9B99-42D9-B872-C65810E80B27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22F03-F9F7-44C9-B96F-A289217E3E9F}" type="datetimeFigureOut">
              <a:rPr lang="en-CA" smtClean="0"/>
              <a:t>29/09/2017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74F86-9B99-42D9-B872-C65810E80B27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22F03-F9F7-44C9-B96F-A289217E3E9F}" type="datetimeFigureOut">
              <a:rPr lang="en-CA" smtClean="0"/>
              <a:t>29/09/2017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74F86-9B99-42D9-B872-C65810E80B27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22F03-F9F7-44C9-B96F-A289217E3E9F}" type="datetimeFigureOut">
              <a:rPr lang="en-CA" smtClean="0"/>
              <a:t>29/09/2017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74F86-9B99-42D9-B872-C65810E80B27}" type="slidenum">
              <a:rPr lang="en-CA" smtClean="0"/>
              <a:t>‹#›</a:t>
            </a:fld>
            <a:endParaRPr lang="en-CA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22F03-F9F7-44C9-B96F-A289217E3E9F}" type="datetimeFigureOut">
              <a:rPr lang="en-CA" smtClean="0"/>
              <a:t>29/09/2017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74F86-9B99-42D9-B872-C65810E80B27}" type="slidenum">
              <a:rPr lang="en-CA" smtClean="0"/>
              <a:t>‹#›</a:t>
            </a:fld>
            <a:endParaRPr lang="en-CA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22F03-F9F7-44C9-B96F-A289217E3E9F}" type="datetimeFigureOut">
              <a:rPr lang="en-CA" smtClean="0"/>
              <a:t>29/09/2017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74F86-9B99-42D9-B872-C65810E80B27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22F03-F9F7-44C9-B96F-A289217E3E9F}" type="datetimeFigureOut">
              <a:rPr lang="en-CA" smtClean="0"/>
              <a:t>29/09/2017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74F86-9B99-42D9-B872-C65810E80B27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22F03-F9F7-44C9-B96F-A289217E3E9F}" type="datetimeFigureOut">
              <a:rPr lang="en-CA" smtClean="0"/>
              <a:t>29/09/2017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74F86-9B99-42D9-B872-C65810E80B27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22F03-F9F7-44C9-B96F-A289217E3E9F}" type="datetimeFigureOut">
              <a:rPr lang="en-CA" smtClean="0"/>
              <a:t>29/09/2017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74F86-9B99-42D9-B872-C65810E80B27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A6422F03-F9F7-44C9-B96F-A289217E3E9F}" type="datetimeFigureOut">
              <a:rPr lang="en-CA" smtClean="0"/>
              <a:t>29/09/2017</a:t>
            </a:fld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8E174F86-9B99-42D9-B872-C65810E80B27}" type="slidenum">
              <a:rPr lang="en-CA" smtClean="0"/>
              <a:t>‹#›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C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9EBknU7D1OI#t=235.726698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cX4GJTtSigY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nai-Rjg7QF4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Migration: People On The Move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 smtClean="0"/>
              <a:t>Social Studies 9</a:t>
            </a:r>
          </a:p>
          <a:p>
            <a:r>
              <a:rPr lang="en-CA" dirty="0" smtClean="0"/>
              <a:t>Chapter 4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67466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04664"/>
            <a:ext cx="7315200" cy="1154097"/>
          </a:xfrm>
        </p:spPr>
        <p:txBody>
          <a:bodyPr/>
          <a:lstStyle/>
          <a:p>
            <a:r>
              <a:rPr lang="en-CA" dirty="0" smtClean="0"/>
              <a:t>Changing Immigration Patterns</a:t>
            </a:r>
            <a:endParaRPr lang="en-CA" dirty="0"/>
          </a:p>
        </p:txBody>
      </p:sp>
      <p:sp>
        <p:nvSpPr>
          <p:cNvPr id="26625" name="Content Placeholder 2"/>
          <p:cNvSpPr>
            <a:spLocks noGrp="1"/>
          </p:cNvSpPr>
          <p:nvPr>
            <p:ph idx="1"/>
          </p:nvPr>
        </p:nvSpPr>
        <p:spPr>
          <a:xfrm>
            <a:off x="323528" y="1700808"/>
            <a:ext cx="7315200" cy="3539527"/>
          </a:xfrm>
        </p:spPr>
        <p:txBody>
          <a:bodyPr>
            <a:noAutofit/>
          </a:bodyPr>
          <a:lstStyle/>
          <a:p>
            <a:r>
              <a:rPr lang="en-US" sz="2400" dirty="0" smtClean="0"/>
              <a:t>Today Canada has a reputation for welcoming refugees.</a:t>
            </a:r>
          </a:p>
          <a:p>
            <a:endParaRPr lang="en-US" sz="2400" dirty="0"/>
          </a:p>
          <a:p>
            <a:r>
              <a:rPr lang="en-US" sz="2400" dirty="0" smtClean="0"/>
              <a:t>Canada tries to promote peace, justice, human rights </a:t>
            </a:r>
            <a:r>
              <a:rPr lang="en-US" sz="2400" b="1" u="sng" dirty="0" smtClean="0"/>
              <a:t>multiculturalism </a:t>
            </a:r>
            <a:r>
              <a:rPr lang="en-US" sz="2400" b="1" dirty="0" smtClean="0"/>
              <a:t>its immigration policy.</a:t>
            </a:r>
            <a:endParaRPr lang="en-US" sz="2400" b="1" u="sng" dirty="0" smtClean="0"/>
          </a:p>
          <a:p>
            <a:endParaRPr lang="en-US" sz="2400" b="1" u="sng" dirty="0" smtClean="0"/>
          </a:p>
          <a:p>
            <a:r>
              <a:rPr lang="en-US" sz="2400" b="1" u="sng" dirty="0" smtClean="0"/>
              <a:t>Multiculturalism </a:t>
            </a:r>
            <a:r>
              <a:rPr lang="en-US" sz="2400" dirty="0" smtClean="0"/>
              <a:t> is an official policy that recognizes and supports the many cultural customs of different groups living in Canada.</a:t>
            </a:r>
          </a:p>
        </p:txBody>
      </p:sp>
      <p:pic>
        <p:nvPicPr>
          <p:cNvPr id="19458" name="Picture 2" descr="http://canada.lilithezine.com/images/Canadian-Multiculturalism-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0232" y="4094026"/>
            <a:ext cx="2335388" cy="25767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121367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2.bp.blogspot.com/_sn8rHLP3qU8/Sm-67ulStaI/AAAAAAAABrE/fzvrDWgicwE/s320/BIRTHER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285203"/>
            <a:ext cx="2848794" cy="27597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304800" y="764704"/>
            <a:ext cx="4627240" cy="56886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In the past, Canada was more ethnocentric.</a:t>
            </a:r>
          </a:p>
          <a:p>
            <a:r>
              <a:rPr lang="en-US" sz="2800" b="1" u="sng" dirty="0"/>
              <a:t>Ethnocentrism </a:t>
            </a:r>
            <a:r>
              <a:rPr lang="en-US" sz="2800" dirty="0"/>
              <a:t> is the belief that your culture and customs are better than everyone else’s.</a:t>
            </a:r>
            <a:endParaRPr lang="en-US" sz="2800" b="1" u="sng" dirty="0"/>
          </a:p>
          <a:p>
            <a:r>
              <a:rPr lang="en-US" sz="2800" dirty="0" smtClean="0"/>
              <a:t>Because of ethnocentrism, Canada’s immigration policy was influenced by  prejudice.</a:t>
            </a:r>
          </a:p>
          <a:p>
            <a:r>
              <a:rPr lang="en-US" sz="2800" b="1" u="sng" dirty="0" smtClean="0"/>
              <a:t>Prejudice</a:t>
            </a:r>
            <a:r>
              <a:rPr lang="en-US" sz="2800" dirty="0" smtClean="0"/>
              <a:t>  is the belief that all people are not of equal value.</a:t>
            </a:r>
          </a:p>
          <a:p>
            <a:endParaRPr lang="en-US" sz="2800" b="1" u="sng" dirty="0" smtClean="0"/>
          </a:p>
        </p:txBody>
      </p:sp>
      <p:pic>
        <p:nvPicPr>
          <p:cNvPr id="6" name="Picture 2" descr="http://www.nakedpastor.com/wp-content/uploads/2010/08/immovable-prejudic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3593809"/>
            <a:ext cx="2909662" cy="28709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142108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Content Placeholder 2"/>
          <p:cNvSpPr>
            <a:spLocks noGrp="1"/>
          </p:cNvSpPr>
          <p:nvPr>
            <p:ph idx="1"/>
          </p:nvPr>
        </p:nvSpPr>
        <p:spPr>
          <a:xfrm>
            <a:off x="251520" y="1268760"/>
            <a:ext cx="8316023" cy="5184576"/>
          </a:xfrm>
        </p:spPr>
        <p:txBody>
          <a:bodyPr>
            <a:normAutofit/>
          </a:bodyPr>
          <a:lstStyle/>
          <a:p>
            <a:r>
              <a:rPr lang="en-US" sz="2800" dirty="0" smtClean="0"/>
              <a:t>Immigrants from Britain and the US were given preferential treatment. Others were discriminated against.</a:t>
            </a:r>
          </a:p>
          <a:p>
            <a:r>
              <a:rPr lang="en-US" sz="2800" b="1" u="sng" dirty="0" smtClean="0"/>
              <a:t>Discrimination</a:t>
            </a:r>
            <a:r>
              <a:rPr lang="en-US" sz="2800" dirty="0" smtClean="0"/>
              <a:t>  is unfair treatment because of race, color, religion, </a:t>
            </a:r>
            <a:r>
              <a:rPr lang="en-US" sz="2800" dirty="0" err="1" smtClean="0"/>
              <a:t>etc</a:t>
            </a:r>
            <a:r>
              <a:rPr lang="en-US" sz="2800" dirty="0" smtClean="0"/>
              <a:t>…</a:t>
            </a:r>
            <a:endParaRPr lang="en-US" sz="2800" b="1" u="sng" dirty="0" smtClean="0"/>
          </a:p>
        </p:txBody>
      </p:sp>
      <p:pic>
        <p:nvPicPr>
          <p:cNvPr id="16386" name="Picture 2" descr="http://island-adv.com/wp-content/uploads/2010/07/cartoon_lg-Racist-Dog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4212062"/>
            <a:ext cx="3779912" cy="26459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153192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703" y="1337815"/>
            <a:ext cx="7315200" cy="1154097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Examples of Canada’s racist immigration policy :</a:t>
            </a:r>
            <a:endParaRPr lang="en-US" dirty="0"/>
          </a:p>
        </p:txBody>
      </p:sp>
      <p:sp>
        <p:nvSpPr>
          <p:cNvPr id="30722" name="Content Placeholder 2"/>
          <p:cNvSpPr>
            <a:spLocks noGrp="1"/>
          </p:cNvSpPr>
          <p:nvPr>
            <p:ph idx="1"/>
          </p:nvPr>
        </p:nvSpPr>
        <p:spPr>
          <a:xfrm>
            <a:off x="311703" y="2708920"/>
            <a:ext cx="4548329" cy="3539527"/>
          </a:xfrm>
        </p:spPr>
        <p:txBody>
          <a:bodyPr/>
          <a:lstStyle/>
          <a:p>
            <a:r>
              <a:rPr lang="en-US" dirty="0" smtClean="0"/>
              <a:t>1. </a:t>
            </a:r>
            <a:r>
              <a:rPr lang="en-US" dirty="0" smtClean="0"/>
              <a:t>African-Americans </a:t>
            </a:r>
            <a:r>
              <a:rPr lang="en-US" dirty="0" smtClean="0"/>
              <a:t>=not suited to our </a:t>
            </a:r>
            <a:r>
              <a:rPr lang="en-US" dirty="0" smtClean="0"/>
              <a:t>climate</a:t>
            </a:r>
            <a:endParaRPr lang="en-US" dirty="0" smtClean="0"/>
          </a:p>
          <a:p>
            <a:r>
              <a:rPr lang="en-US" dirty="0" smtClean="0"/>
              <a:t>2. </a:t>
            </a:r>
            <a:r>
              <a:rPr lang="en-US" dirty="0" smtClean="0"/>
              <a:t>Chinese </a:t>
            </a:r>
            <a:r>
              <a:rPr lang="en-US" dirty="0" smtClean="0"/>
              <a:t>Immigration Act (1922)</a:t>
            </a:r>
          </a:p>
          <a:p>
            <a:r>
              <a:rPr lang="en-US" dirty="0" smtClean="0"/>
              <a:t>3. </a:t>
            </a:r>
            <a:r>
              <a:rPr lang="en-US" dirty="0" smtClean="0"/>
              <a:t>Jewish </a:t>
            </a:r>
            <a:r>
              <a:rPr lang="en-US" dirty="0" smtClean="0"/>
              <a:t>refugees (WW2)</a:t>
            </a:r>
          </a:p>
          <a:p>
            <a:pPr lvl="1"/>
            <a:r>
              <a:rPr lang="en-US" dirty="0" smtClean="0"/>
              <a:t> some Jews who did enter Canada were put in prison camps with Germans</a:t>
            </a:r>
          </a:p>
        </p:txBody>
      </p:sp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0994" y="4293096"/>
            <a:ext cx="4370431" cy="2460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4263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>
          <a:xfrm>
            <a:off x="198890" y="150667"/>
            <a:ext cx="7315200" cy="1154097"/>
          </a:xfrm>
        </p:spPr>
        <p:txBody>
          <a:bodyPr/>
          <a:lstStyle/>
          <a:p>
            <a:r>
              <a:rPr lang="en-US" dirty="0" smtClean="0"/>
              <a:t>Immigration </a:t>
            </a:r>
            <a:r>
              <a:rPr lang="en-US" dirty="0" smtClean="0"/>
              <a:t>Before</a:t>
            </a:r>
            <a:r>
              <a:rPr lang="en-US" dirty="0" smtClean="0"/>
              <a:t> </a:t>
            </a:r>
            <a:r>
              <a:rPr lang="en-US" dirty="0" smtClean="0"/>
              <a:t>1945</a:t>
            </a:r>
          </a:p>
        </p:txBody>
      </p:sp>
      <p:sp>
        <p:nvSpPr>
          <p:cNvPr id="31746" name="Content Placeholder 2"/>
          <p:cNvSpPr>
            <a:spLocks noGrp="1"/>
          </p:cNvSpPr>
          <p:nvPr>
            <p:ph idx="1"/>
          </p:nvPr>
        </p:nvSpPr>
        <p:spPr>
          <a:xfrm>
            <a:off x="198890" y="1556792"/>
            <a:ext cx="4445118" cy="3672407"/>
          </a:xfrm>
        </p:spPr>
        <p:txBody>
          <a:bodyPr/>
          <a:lstStyle/>
          <a:p>
            <a:r>
              <a:rPr lang="en-US" dirty="0" smtClean="0"/>
              <a:t>The Canadian Government was eager to settle the West with European farmers</a:t>
            </a:r>
          </a:p>
          <a:p>
            <a:r>
              <a:rPr lang="en-US" dirty="0" smtClean="0"/>
              <a:t>First Nations who lived on the land were forced to resettle on reserves</a:t>
            </a:r>
          </a:p>
          <a:p>
            <a:r>
              <a:rPr lang="en-US" dirty="0" smtClean="0"/>
              <a:t>Free land was offered to immigrants from Britain, the U.S, and even Eastern Europe</a:t>
            </a:r>
            <a:endParaRPr lang="en-US" dirty="0" smtClean="0"/>
          </a:p>
        </p:txBody>
      </p:sp>
      <p:pic>
        <p:nvPicPr>
          <p:cNvPr id="5" name="Picture 6" descr="http://www.russborough.com/antique_prints/posters/Jpegs/P4_CP_brown_s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3717032"/>
            <a:ext cx="1944216" cy="30860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0" name="Picture 2" descr="Image result for free land in cana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124744"/>
            <a:ext cx="4086225" cy="552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1409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Content Placeholder 2"/>
          <p:cNvSpPr>
            <a:spLocks noGrp="1"/>
          </p:cNvSpPr>
          <p:nvPr>
            <p:ph idx="1"/>
          </p:nvPr>
        </p:nvSpPr>
        <p:spPr>
          <a:xfrm>
            <a:off x="152400" y="228600"/>
            <a:ext cx="8686800" cy="2590800"/>
          </a:xfrm>
        </p:spPr>
        <p:txBody>
          <a:bodyPr/>
          <a:lstStyle/>
          <a:p>
            <a:r>
              <a:rPr lang="en-US" dirty="0" smtClean="0"/>
              <a:t>Canada was eager to settle the vast western frontier and eagerly promoted free land for new settlers from US and Britain and even eastern Europe.</a:t>
            </a:r>
          </a:p>
        </p:txBody>
      </p:sp>
      <p:pic>
        <p:nvPicPr>
          <p:cNvPr id="13316" name="Picture 4" descr="http://www.canadaandtheworld.com/immigration-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2590800"/>
            <a:ext cx="2370582" cy="34861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318" name="Picture 6" descr="http://www.russborough.com/antique_prints/posters/Jpegs/P4_CP_brown_s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2514600"/>
            <a:ext cx="2362200" cy="37495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000391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Content Placeholder 2"/>
          <p:cNvSpPr>
            <a:spLocks noGrp="1"/>
          </p:cNvSpPr>
          <p:nvPr>
            <p:ph idx="1"/>
          </p:nvPr>
        </p:nvSpPr>
        <p:spPr>
          <a:xfrm>
            <a:off x="152400" y="228600"/>
            <a:ext cx="8610600" cy="2362200"/>
          </a:xfrm>
        </p:spPr>
        <p:txBody>
          <a:bodyPr/>
          <a:lstStyle/>
          <a:p>
            <a:r>
              <a:rPr lang="en-US" smtClean="0"/>
              <a:t>By the 1920’s most of the Prairies were settled.</a:t>
            </a:r>
          </a:p>
          <a:p>
            <a:r>
              <a:rPr lang="en-US" smtClean="0"/>
              <a:t>Many new immigrants moved to the cities to work in growing industries.</a:t>
            </a:r>
          </a:p>
          <a:p>
            <a:r>
              <a:rPr lang="en-US" smtClean="0"/>
              <a:t>Others worked on railroads or mines</a:t>
            </a:r>
          </a:p>
        </p:txBody>
      </p:sp>
      <p:pic>
        <p:nvPicPr>
          <p:cNvPr id="33794" name="Picture 2" descr="http://www.purewest.com/train/2005/images/17_day_trans_cdn_rail_adven_lgma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2971800"/>
            <a:ext cx="6629400" cy="312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74214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Content Placeholder 2"/>
          <p:cNvSpPr>
            <a:spLocks noGrp="1"/>
          </p:cNvSpPr>
          <p:nvPr>
            <p:ph idx="1"/>
          </p:nvPr>
        </p:nvSpPr>
        <p:spPr>
          <a:xfrm>
            <a:off x="381000" y="228600"/>
            <a:ext cx="8305800" cy="1828800"/>
          </a:xfrm>
        </p:spPr>
        <p:txBody>
          <a:bodyPr/>
          <a:lstStyle/>
          <a:p>
            <a:r>
              <a:rPr lang="en-US" smtClean="0"/>
              <a:t>The Great Depression of the 1930’s forced the gov’t to change its policy in the face of widespread poverty and unemployment.</a:t>
            </a:r>
          </a:p>
        </p:txBody>
      </p:sp>
      <p:pic>
        <p:nvPicPr>
          <p:cNvPr id="11266" name="Picture 2" descr="http://0.tqn.com/d/canadaonline/1/0/3/C/gdcitizensnottransient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2209800"/>
            <a:ext cx="2895600" cy="38256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584659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Content Placeholder 2"/>
          <p:cNvSpPr>
            <a:spLocks noGrp="1"/>
          </p:cNvSpPr>
          <p:nvPr>
            <p:ph idx="1"/>
          </p:nvPr>
        </p:nvSpPr>
        <p:spPr>
          <a:xfrm>
            <a:off x="457200" y="152400"/>
            <a:ext cx="8229600" cy="1371600"/>
          </a:xfrm>
        </p:spPr>
        <p:txBody>
          <a:bodyPr/>
          <a:lstStyle/>
          <a:p>
            <a:r>
              <a:rPr lang="en-US" smtClean="0"/>
              <a:t>Most Canadians opposed immigration fearing a loss of more jobs to newcomers.</a:t>
            </a:r>
          </a:p>
        </p:txBody>
      </p:sp>
      <p:pic>
        <p:nvPicPr>
          <p:cNvPr id="4" name="Picture 4" descr="http://fbh.ycdsb.ca/departments/fbh_library/students/great%20depression%2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524000"/>
            <a:ext cx="5334000" cy="39881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027389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US" smtClean="0"/>
              <a:t>Post - 1945</a:t>
            </a:r>
          </a:p>
        </p:txBody>
      </p:sp>
      <p:sp>
        <p:nvSpPr>
          <p:cNvPr id="36866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8763000" cy="1752600"/>
          </a:xfrm>
        </p:spPr>
        <p:txBody>
          <a:bodyPr/>
          <a:lstStyle/>
          <a:p>
            <a:r>
              <a:rPr lang="en-US" smtClean="0"/>
              <a:t>Canada’s immigration policy was changed after WW2 being more sympathetic to refugees.</a:t>
            </a:r>
          </a:p>
          <a:p>
            <a:r>
              <a:rPr lang="en-US" smtClean="0"/>
              <a:t>Workers were needed in post war industry boom.</a:t>
            </a:r>
          </a:p>
        </p:txBody>
      </p:sp>
      <p:pic>
        <p:nvPicPr>
          <p:cNvPr id="9218" name="Picture 2" descr="http://www.windsorpubliclibrary.com/digi/sar/images/part4/immigrantpost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2743200"/>
            <a:ext cx="2743200" cy="37650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729364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188640"/>
            <a:ext cx="7315200" cy="1154097"/>
          </a:xfrm>
        </p:spPr>
        <p:txBody>
          <a:bodyPr/>
          <a:lstStyle/>
          <a:p>
            <a:r>
              <a:rPr lang="en-CA" dirty="0" smtClean="0"/>
              <a:t>Migration and Identity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844825"/>
            <a:ext cx="7315200" cy="2808311"/>
          </a:xfrm>
        </p:spPr>
        <p:txBody>
          <a:bodyPr>
            <a:normAutofit/>
          </a:bodyPr>
          <a:lstStyle/>
          <a:p>
            <a:r>
              <a:rPr lang="en-CA" sz="2800" dirty="0" smtClean="0"/>
              <a:t>Canada’s identity is influenced by the movement of people</a:t>
            </a:r>
          </a:p>
          <a:p>
            <a:r>
              <a:rPr lang="en-CA" sz="2800" dirty="0" smtClean="0"/>
              <a:t>Whenever someone moves from one country to another, or from region to region they take ideas and ways of living with them.</a:t>
            </a:r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1961301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Examples of Refugees Accepted</a:t>
            </a:r>
          </a:p>
        </p:txBody>
      </p:sp>
      <p:sp>
        <p:nvSpPr>
          <p:cNvPr id="3789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- 1947-50 WW2 refugees</a:t>
            </a:r>
          </a:p>
          <a:p>
            <a:r>
              <a:rPr lang="en-US" smtClean="0"/>
              <a:t>- 1968-69 Czechoslovakia- 1971-80 Uganda</a:t>
            </a:r>
          </a:p>
          <a:p>
            <a:r>
              <a:rPr lang="en-US" smtClean="0"/>
              <a:t>-1972 Chile</a:t>
            </a:r>
          </a:p>
          <a:p>
            <a:r>
              <a:rPr lang="en-US" smtClean="0"/>
              <a:t>- 1975-81 Indo-Chinese (Boat people)</a:t>
            </a:r>
          </a:p>
          <a:p>
            <a:r>
              <a:rPr lang="en-US" smtClean="0"/>
              <a:t>- 1999 Kosovo</a:t>
            </a:r>
          </a:p>
          <a:p>
            <a:r>
              <a:rPr lang="en-US" smtClean="0"/>
              <a:t>- 2010 Sri-Lanka</a:t>
            </a:r>
          </a:p>
        </p:txBody>
      </p:sp>
    </p:spTree>
    <p:extLst>
      <p:ext uri="{BB962C8B-B14F-4D97-AF65-F5344CB8AC3E}">
        <p14:creationId xmlns:p14="http://schemas.microsoft.com/office/powerpoint/2010/main" val="1719068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mtClean="0"/>
              <a:t>Today’s Immigration Policy</a:t>
            </a:r>
          </a:p>
        </p:txBody>
      </p:sp>
      <p:sp>
        <p:nvSpPr>
          <p:cNvPr id="38914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2286000"/>
          </a:xfrm>
        </p:spPr>
        <p:txBody>
          <a:bodyPr/>
          <a:lstStyle/>
          <a:p>
            <a:r>
              <a:rPr lang="en-US" smtClean="0"/>
              <a:t>Canada’s current policy was started in the 1960’s. It aimed to end discrimination.</a:t>
            </a:r>
          </a:p>
          <a:p>
            <a:r>
              <a:rPr lang="en-US" smtClean="0"/>
              <a:t>By 1976 a system was set up on the basis of a 3 class system</a:t>
            </a:r>
          </a:p>
        </p:txBody>
      </p:sp>
      <p:pic>
        <p:nvPicPr>
          <p:cNvPr id="7170" name="Picture 2" descr="http://www.cbc.ca/news/yourcommunity/immigration-5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3352800"/>
            <a:ext cx="5562600" cy="3124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5527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3 Class System</a:t>
            </a:r>
          </a:p>
        </p:txBody>
      </p:sp>
      <p:sp>
        <p:nvSpPr>
          <p:cNvPr id="3993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1. Family Class – a close relative already living 			in Canada can sponsor relatives</a:t>
            </a:r>
          </a:p>
          <a:p>
            <a:r>
              <a:rPr lang="en-US" smtClean="0"/>
              <a:t>2. Refugee Class – someone fleeing “great 			personal danger”</a:t>
            </a:r>
          </a:p>
          <a:p>
            <a:r>
              <a:rPr lang="en-US" smtClean="0"/>
              <a:t>3. Independent Class – these people are 				assessed based on a point 				system</a:t>
            </a:r>
          </a:p>
        </p:txBody>
      </p:sp>
    </p:spTree>
    <p:extLst>
      <p:ext uri="{BB962C8B-B14F-4D97-AF65-F5344CB8AC3E}">
        <p14:creationId xmlns:p14="http://schemas.microsoft.com/office/powerpoint/2010/main" val="209259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861060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4.4 Debate over Immigration &amp; Refugees</a:t>
            </a:r>
            <a:endParaRPr lang="en-US" dirty="0"/>
          </a:p>
        </p:txBody>
      </p:sp>
      <p:sp>
        <p:nvSpPr>
          <p:cNvPr id="40962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8229600" cy="5410200"/>
          </a:xfrm>
        </p:spPr>
        <p:txBody>
          <a:bodyPr/>
          <a:lstStyle/>
          <a:p>
            <a:r>
              <a:rPr lang="en-US" b="1" u="sng" smtClean="0"/>
              <a:t>Arguments for immigration :</a:t>
            </a:r>
          </a:p>
          <a:p>
            <a:pPr>
              <a:buFont typeface="Arial" charset="0"/>
              <a:buNone/>
            </a:pPr>
            <a:r>
              <a:rPr lang="en-US" smtClean="0"/>
              <a:t>- big country &amp; small population ( more people are need to develop economy )</a:t>
            </a:r>
          </a:p>
          <a:p>
            <a:pPr>
              <a:buFont typeface="Arial" charset="0"/>
              <a:buNone/>
            </a:pPr>
            <a:endParaRPr lang="en-US" smtClean="0"/>
          </a:p>
          <a:p>
            <a:pPr>
              <a:buFont typeface="Arial" charset="0"/>
              <a:buNone/>
            </a:pPr>
            <a:r>
              <a:rPr lang="en-US" smtClean="0"/>
              <a:t>- immigrants provide new ideas and new skills</a:t>
            </a:r>
          </a:p>
          <a:p>
            <a:pPr>
              <a:buFont typeface="Arial" charset="0"/>
              <a:buNone/>
            </a:pPr>
            <a:endParaRPr lang="en-US" smtClean="0"/>
          </a:p>
          <a:p>
            <a:pPr>
              <a:buFont typeface="Arial" charset="0"/>
              <a:buNone/>
            </a:pPr>
            <a:r>
              <a:rPr lang="en-US" smtClean="0"/>
              <a:t>- they fill jobs that most Canadians turn down</a:t>
            </a:r>
          </a:p>
          <a:p>
            <a:pPr>
              <a:buFont typeface="Arial" charset="0"/>
              <a:buNone/>
            </a:pPr>
            <a:endParaRPr lang="en-US" smtClean="0"/>
          </a:p>
          <a:p>
            <a:pPr>
              <a:buFont typeface="Arial" charset="0"/>
              <a:buNone/>
            </a:pPr>
            <a:r>
              <a:rPr lang="en-US" smtClean="0"/>
              <a:t>- multiculturalism is enriched</a:t>
            </a:r>
          </a:p>
        </p:txBody>
      </p:sp>
    </p:spTree>
    <p:extLst>
      <p:ext uri="{BB962C8B-B14F-4D97-AF65-F5344CB8AC3E}">
        <p14:creationId xmlns:p14="http://schemas.microsoft.com/office/powerpoint/2010/main" val="3334911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04800"/>
            <a:ext cx="8229600" cy="59436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u="sng" dirty="0" smtClean="0"/>
              <a:t>Arguments Against Immigration :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1. lack of jobs for bigger population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2. they take jobs away from Canadians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3. Some draw on social welfare programs and services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4. different groups can increase racial tensions within Canada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0053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617220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b="1" u="sng" smtClean="0"/>
              <a:t>Arguments for accepting refugees :</a:t>
            </a:r>
          </a:p>
          <a:p>
            <a:pPr>
              <a:buFontTx/>
              <a:buChar char="-"/>
            </a:pPr>
            <a:r>
              <a:rPr lang="en-US" smtClean="0"/>
              <a:t>We must honour our commitment to the U.N. to aid “the displaced and persecuted”</a:t>
            </a:r>
          </a:p>
          <a:p>
            <a:pPr>
              <a:buFont typeface="Arial" charset="0"/>
              <a:buNone/>
            </a:pPr>
            <a:endParaRPr lang="en-US" smtClean="0"/>
          </a:p>
          <a:p>
            <a:pPr>
              <a:buFont typeface="Arial" charset="0"/>
              <a:buNone/>
            </a:pPr>
            <a:r>
              <a:rPr lang="en-US" smtClean="0"/>
              <a:t>- returning refugees will endanger their lives</a:t>
            </a:r>
          </a:p>
          <a:p>
            <a:pPr>
              <a:buFont typeface="Arial" charset="0"/>
              <a:buNone/>
            </a:pPr>
            <a:endParaRPr lang="en-US" smtClean="0"/>
          </a:p>
          <a:p>
            <a:pPr>
              <a:buFont typeface="Arial" charset="0"/>
              <a:buNone/>
            </a:pPr>
            <a:r>
              <a:rPr lang="en-US" smtClean="0"/>
              <a:t>- Canada is a big country with lots of room</a:t>
            </a:r>
          </a:p>
          <a:p>
            <a:pPr>
              <a:buFont typeface="Arial" charset="0"/>
              <a:buNone/>
            </a:pPr>
            <a:endParaRPr lang="en-US" smtClean="0"/>
          </a:p>
          <a:p>
            <a:pPr>
              <a:buFont typeface="Arial" charset="0"/>
              <a:buNone/>
            </a:pPr>
            <a:r>
              <a:rPr lang="en-US" smtClean="0"/>
              <a:t>- people in desperate conditions cannot afford the 2 year wait</a:t>
            </a:r>
          </a:p>
        </p:txBody>
      </p:sp>
    </p:spTree>
    <p:extLst>
      <p:ext uri="{BB962C8B-B14F-4D97-AF65-F5344CB8AC3E}">
        <p14:creationId xmlns:p14="http://schemas.microsoft.com/office/powerpoint/2010/main" val="305297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28600"/>
            <a:ext cx="8229600" cy="61722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u="sng" dirty="0" smtClean="0"/>
              <a:t>Arguments Against  New Refugees :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1. Not all claims are legitimate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2. Those without proper ID can cause security 	threats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3. Refugees can “skip” the line of others 	waiting to enter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4. Accepting them will promote others in the 	future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5. Accepting them will  </a:t>
            </a:r>
            <a:r>
              <a:rPr lang="en-US" dirty="0" err="1" smtClean="0"/>
              <a:t>encourage“people</a:t>
            </a:r>
            <a:r>
              <a:rPr lang="en-US" dirty="0" smtClean="0"/>
              <a:t> smugglers”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2112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latin typeface="Andy" pitchFamily="66" charset="0"/>
              </a:rPr>
              <a:t/>
            </a:r>
            <a:br>
              <a:rPr lang="en-US" dirty="0" smtClean="0">
                <a:latin typeface="Andy" pitchFamily="66" charset="0"/>
              </a:rPr>
            </a:br>
            <a:endParaRPr lang="en-US" dirty="0"/>
          </a:p>
        </p:txBody>
      </p:sp>
      <p:sp>
        <p:nvSpPr>
          <p:cNvPr id="48130" name="Content Placeholder 2"/>
          <p:cNvSpPr>
            <a:spLocks noGrp="1"/>
          </p:cNvSpPr>
          <p:nvPr>
            <p:ph idx="1"/>
          </p:nvPr>
        </p:nvSpPr>
        <p:spPr>
          <a:xfrm>
            <a:off x="381000" y="0"/>
            <a:ext cx="8458200" cy="4525963"/>
          </a:xfrm>
        </p:spPr>
        <p:txBody>
          <a:bodyPr/>
          <a:lstStyle/>
          <a:p>
            <a:r>
              <a:rPr lang="en-US" sz="3400" u="sng" dirty="0" smtClean="0">
                <a:solidFill>
                  <a:srgbClr val="FF0000"/>
                </a:solidFill>
              </a:rPr>
              <a:t>4.5 Changing Migration Within Canada</a:t>
            </a:r>
          </a:p>
          <a:p>
            <a:r>
              <a:rPr lang="en-US" b="1" u="sng" dirty="0" smtClean="0">
                <a:solidFill>
                  <a:srgbClr val="FFFF00"/>
                </a:solidFill>
                <a:latin typeface="Andy"/>
              </a:rPr>
              <a:t>Outmigration</a:t>
            </a:r>
            <a:r>
              <a:rPr lang="en-US" dirty="0" smtClean="0">
                <a:solidFill>
                  <a:srgbClr val="FFFF00"/>
                </a:solidFill>
                <a:latin typeface="Andy"/>
              </a:rPr>
              <a:t> or “internal </a:t>
            </a:r>
            <a:r>
              <a:rPr lang="en-US" dirty="0" err="1" smtClean="0">
                <a:solidFill>
                  <a:srgbClr val="FFFF00"/>
                </a:solidFill>
                <a:latin typeface="Andy"/>
              </a:rPr>
              <a:t>migration”</a:t>
            </a:r>
            <a:r>
              <a:rPr lang="en-US" dirty="0" err="1" smtClean="0">
                <a:latin typeface="Andy"/>
              </a:rPr>
              <a:t>is</a:t>
            </a:r>
            <a:r>
              <a:rPr lang="en-US" dirty="0" smtClean="0">
                <a:latin typeface="Andy"/>
              </a:rPr>
              <a:t> the movement away from an area</a:t>
            </a:r>
          </a:p>
        </p:txBody>
      </p:sp>
      <p:pic>
        <p:nvPicPr>
          <p:cNvPr id="8194" name="Picture 2" descr="http://www.tidespoint.com/books/leaving_newfoundla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1593163"/>
            <a:ext cx="3505200" cy="52648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186416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476672"/>
            <a:ext cx="7315200" cy="1154097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4.5 Changing Migration Within Canada</a:t>
            </a:r>
            <a:endParaRPr lang="en-US" dirty="0"/>
          </a:p>
        </p:txBody>
      </p:sp>
      <p:sp>
        <p:nvSpPr>
          <p:cNvPr id="45058" name="Content Placeholder 2"/>
          <p:cNvSpPr>
            <a:spLocks noGrp="1"/>
          </p:cNvSpPr>
          <p:nvPr>
            <p:ph idx="1"/>
          </p:nvPr>
        </p:nvSpPr>
        <p:spPr>
          <a:xfrm>
            <a:off x="750658" y="1723789"/>
            <a:ext cx="7315200" cy="3539527"/>
          </a:xfrm>
        </p:spPr>
        <p:txBody>
          <a:bodyPr/>
          <a:lstStyle/>
          <a:p>
            <a:r>
              <a:rPr lang="en-US" dirty="0" smtClean="0"/>
              <a:t>For </a:t>
            </a:r>
            <a:r>
              <a:rPr lang="en-US" dirty="0" err="1" smtClean="0"/>
              <a:t>Maritimers</a:t>
            </a:r>
            <a:r>
              <a:rPr lang="en-US" dirty="0" smtClean="0"/>
              <a:t>, out-migration began shortly after Confederation.</a:t>
            </a:r>
          </a:p>
          <a:p>
            <a:r>
              <a:rPr lang="en-US" dirty="0" smtClean="0"/>
              <a:t>They sought better jobs or opportunities elsewhere</a:t>
            </a:r>
          </a:p>
        </p:txBody>
      </p:sp>
      <p:pic>
        <p:nvPicPr>
          <p:cNvPr id="11266" name="Picture 2" descr="http://www.cic.gc.ca/english/resources/research/interprov-mobility/images/fig13-e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0658" y="2852936"/>
            <a:ext cx="5765558" cy="41530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91600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89038"/>
          </a:xfrm>
        </p:spPr>
        <p:txBody>
          <a:bodyPr/>
          <a:lstStyle/>
          <a:p>
            <a:r>
              <a:rPr lang="en-US" dirty="0" smtClean="0"/>
              <a:t>Cod Moratorium (1992)</a:t>
            </a:r>
          </a:p>
        </p:txBody>
      </p:sp>
      <p:sp>
        <p:nvSpPr>
          <p:cNvPr id="47106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382000" cy="4953000"/>
          </a:xfrm>
        </p:spPr>
        <p:txBody>
          <a:bodyPr>
            <a:normAutofit lnSpcReduction="10000"/>
          </a:bodyPr>
          <a:lstStyle/>
          <a:p>
            <a:r>
              <a:rPr lang="en-US" sz="3400" dirty="0" smtClean="0"/>
              <a:t>Mass out-migration in Newfoundland began with the collapse of the cod fishery in NL in the 1990’s led to thousands of </a:t>
            </a:r>
            <a:r>
              <a:rPr lang="en-US" sz="3400" dirty="0" err="1" smtClean="0"/>
              <a:t>NLers</a:t>
            </a:r>
            <a:r>
              <a:rPr lang="en-US" sz="3400" dirty="0" smtClean="0"/>
              <a:t> losing their jobs overnight.</a:t>
            </a:r>
          </a:p>
          <a:p>
            <a:r>
              <a:rPr lang="en-US" sz="3400" dirty="0" smtClean="0"/>
              <a:t>The Canadian </a:t>
            </a:r>
            <a:r>
              <a:rPr lang="en-US" sz="3400" dirty="0" err="1" smtClean="0"/>
              <a:t>gov’t</a:t>
            </a:r>
            <a:r>
              <a:rPr lang="en-US" sz="3400" dirty="0" smtClean="0"/>
              <a:t> responded with the TAGS program.</a:t>
            </a:r>
          </a:p>
          <a:p>
            <a:r>
              <a:rPr lang="en-US" sz="3400" dirty="0" smtClean="0"/>
              <a:t>Once TAGS ended, thousands of Newfoundlanders left NL to find work elsewhere.</a:t>
            </a:r>
          </a:p>
        </p:txBody>
      </p:sp>
    </p:spTree>
    <p:extLst>
      <p:ext uri="{BB962C8B-B14F-4D97-AF65-F5344CB8AC3E}">
        <p14:creationId xmlns:p14="http://schemas.microsoft.com/office/powerpoint/2010/main" val="3005778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476672"/>
            <a:ext cx="7315200" cy="1154097"/>
          </a:xfrm>
        </p:spPr>
        <p:txBody>
          <a:bodyPr/>
          <a:lstStyle/>
          <a:p>
            <a:r>
              <a:rPr lang="en-CA" dirty="0" smtClean="0"/>
              <a:t>First Nations and Inuit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916833"/>
            <a:ext cx="6897960" cy="4392528"/>
          </a:xfrm>
        </p:spPr>
        <p:txBody>
          <a:bodyPr>
            <a:normAutofit/>
          </a:bodyPr>
          <a:lstStyle/>
          <a:p>
            <a:r>
              <a:rPr lang="en-CA" dirty="0" smtClean="0"/>
              <a:t>There are four theories of where first nations people came from.</a:t>
            </a:r>
          </a:p>
          <a:p>
            <a:pPr marL="502920" indent="-457200">
              <a:buFont typeface="+mj-lt"/>
              <a:buAutoNum type="arabicPeriod"/>
            </a:pPr>
            <a:r>
              <a:rPr lang="en-CA" dirty="0" smtClean="0"/>
              <a:t>Beringia Land Bridge: First nations crossed a land-bridge from Russia during the last ice age.</a:t>
            </a:r>
          </a:p>
          <a:p>
            <a:pPr lvl="2"/>
            <a:r>
              <a:rPr lang="en-CA" dirty="0" smtClean="0"/>
              <a:t>This is the most widely accepted theory.</a:t>
            </a:r>
          </a:p>
          <a:p>
            <a:pPr lvl="2"/>
            <a:r>
              <a:rPr lang="en-CA" dirty="0" smtClean="0"/>
              <a:t>Humans spread south across the North America and into South America</a:t>
            </a:r>
          </a:p>
          <a:p>
            <a:pPr lvl="2"/>
            <a:r>
              <a:rPr lang="en-CA" dirty="0" smtClean="0"/>
              <a:t>It was only after the Ice age was over that they began to make their way back north</a:t>
            </a:r>
          </a:p>
          <a:p>
            <a:r>
              <a:rPr lang="en-CA" dirty="0" smtClean="0">
                <a:hlinkClick r:id="rId3"/>
              </a:rPr>
              <a:t>Beringia Theory Video</a:t>
            </a:r>
            <a:endParaRPr lang="en-CA" dirty="0" smtClean="0"/>
          </a:p>
          <a:p>
            <a:pPr marL="777240" lvl="1" indent="-457200">
              <a:buFont typeface="+mj-lt"/>
              <a:buAutoNum type="arabicPeriod"/>
            </a:pPr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val="1227738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8305800" cy="152400"/>
          </a:xfrm>
        </p:spPr>
        <p:txBody>
          <a:bodyPr>
            <a:normAutofit fontScale="90000"/>
          </a:bodyPr>
          <a:lstStyle/>
          <a:p>
            <a:r>
              <a:rPr lang="en-US" sz="3600" u="sng" smtClean="0">
                <a:solidFill>
                  <a:srgbClr val="FFFF00"/>
                </a:solidFill>
                <a:latin typeface="Comic Sans MS" pitchFamily="66" charset="0"/>
              </a:rPr>
              <a:t>3 reasons why outmigration from NL</a:t>
            </a:r>
            <a:r>
              <a:rPr lang="en-US" sz="3600" smtClean="0">
                <a:solidFill>
                  <a:srgbClr val="FFFF00"/>
                </a:solidFill>
                <a:latin typeface="Comic Sans MS" pitchFamily="66" charset="0"/>
              </a:rPr>
              <a:t> :	</a:t>
            </a:r>
            <a:br>
              <a:rPr lang="en-US" sz="3600" smtClean="0">
                <a:solidFill>
                  <a:srgbClr val="FFFF00"/>
                </a:solidFill>
                <a:latin typeface="Comic Sans MS" pitchFamily="66" charset="0"/>
              </a:rPr>
            </a:br>
            <a:endParaRPr lang="en-US" sz="3600" smtClean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915400" cy="4800600"/>
          </a:xfrm>
        </p:spPr>
        <p:txBody>
          <a:bodyPr rtlCol="0">
            <a:normAutofit/>
          </a:bodyPr>
          <a:lstStyle/>
          <a:p>
            <a:pPr marL="457200" indent="-457200" fontAlgn="auto">
              <a:spcAft>
                <a:spcPts val="0"/>
              </a:spcAft>
              <a:buNone/>
              <a:defRPr/>
            </a:pPr>
            <a:r>
              <a:rPr lang="en-US" sz="2800" b="1" dirty="0" smtClean="0">
                <a:solidFill>
                  <a:srgbClr val="FFFF00"/>
                </a:solidFill>
                <a:latin typeface="Copperplate Gothic Bold" pitchFamily="34" charset="0"/>
              </a:rPr>
              <a:t>A. Cod Moratorium</a:t>
            </a:r>
            <a:r>
              <a:rPr lang="en-US" sz="2800" b="1" dirty="0" smtClean="0">
                <a:solidFill>
                  <a:srgbClr val="0070C0"/>
                </a:solidFill>
                <a:latin typeface="Copperplate Gothic Bold" pitchFamily="34" charset="0"/>
              </a:rPr>
              <a:t>	</a:t>
            </a:r>
          </a:p>
          <a:p>
            <a:pPr marL="457200" indent="-45720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latin typeface="Andy" pitchFamily="66" charset="0"/>
              </a:rPr>
              <a:t>cod fishery closed due to possible extinction of the cod stocks.  Many people affected and jobs and careers ended as a result</a:t>
            </a:r>
          </a:p>
          <a:p>
            <a:pPr marL="457200" indent="-457200" fontAlgn="auto">
              <a:spcAft>
                <a:spcPts val="0"/>
              </a:spcAft>
              <a:buNone/>
              <a:defRPr/>
            </a:pPr>
            <a:endParaRPr lang="en-US" dirty="0" smtClean="0">
              <a:latin typeface="Andy" pitchFamily="66" charset="0"/>
            </a:endParaRPr>
          </a:p>
          <a:p>
            <a:pPr marL="457200" indent="-457200" fontAlgn="auto">
              <a:spcAft>
                <a:spcPts val="0"/>
              </a:spcAft>
              <a:buNone/>
              <a:defRPr/>
            </a:pPr>
            <a:r>
              <a:rPr lang="en-US" b="1" dirty="0" smtClean="0">
                <a:solidFill>
                  <a:srgbClr val="FFFF00"/>
                </a:solidFill>
                <a:latin typeface="Copperplate Gothic Bold" pitchFamily="34" charset="0"/>
              </a:rPr>
              <a:t>B. Recession</a:t>
            </a:r>
            <a:r>
              <a:rPr lang="en-US" dirty="0" smtClean="0">
                <a:solidFill>
                  <a:srgbClr val="0070C0"/>
                </a:solidFill>
                <a:latin typeface="Copperplate Gothic Bold" pitchFamily="34" charset="0"/>
              </a:rPr>
              <a:t>		</a:t>
            </a:r>
          </a:p>
          <a:p>
            <a:pPr marL="457200" indent="-45720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600" dirty="0" smtClean="0">
                <a:latin typeface="Andy" pitchFamily="66" charset="0"/>
              </a:rPr>
              <a:t>mines closed, economy slumped, loss of jobs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0261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81000"/>
            <a:ext cx="8229600" cy="5715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900" b="1" dirty="0" smtClean="0">
                <a:solidFill>
                  <a:srgbClr val="FFFF00"/>
                </a:solidFill>
                <a:latin typeface="Comic Sans MS" pitchFamily="66" charset="0"/>
              </a:rPr>
              <a:t>C. </a:t>
            </a:r>
            <a:r>
              <a:rPr lang="en-US" sz="2400" b="1" dirty="0" smtClean="0">
                <a:solidFill>
                  <a:srgbClr val="FFFF00"/>
                </a:solidFill>
                <a:latin typeface="Copperplate Gothic Bold" pitchFamily="34" charset="0"/>
              </a:rPr>
              <a:t>	</a:t>
            </a:r>
            <a:r>
              <a:rPr lang="en-US" sz="3500" b="1" dirty="0" smtClean="0">
                <a:solidFill>
                  <a:srgbClr val="FFFF00"/>
                </a:solidFill>
                <a:latin typeface="Comic Sans MS" pitchFamily="66" charset="0"/>
              </a:rPr>
              <a:t>TAGS program   </a:t>
            </a:r>
            <a:r>
              <a:rPr lang="en-US" sz="2400" dirty="0" smtClean="0">
                <a:latin typeface="Copperplate Gothic Bold" pitchFamily="34" charset="0"/>
              </a:rPr>
              <a:t>	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400" dirty="0" smtClean="0">
              <a:latin typeface="Copperplate Gothic Bold" pitchFamily="34" charset="0"/>
            </a:endParaRPr>
          </a:p>
          <a:p>
            <a:pPr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sz="2400" dirty="0" smtClean="0">
                <a:latin typeface="Copperplate Gothic Bold" pitchFamily="34" charset="0"/>
              </a:rPr>
              <a:t>	</a:t>
            </a:r>
            <a:r>
              <a:rPr lang="en-US" dirty="0" smtClean="0">
                <a:latin typeface="Andy" pitchFamily="66" charset="0"/>
              </a:rPr>
              <a:t>some fishermen did “under the table” jobs and hurt other professionals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latin typeface="Andy" pitchFamily="66" charset="0"/>
              </a:rPr>
              <a:t> 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dirty="0" smtClean="0">
                <a:latin typeface="Andy" pitchFamily="66" charset="0"/>
              </a:rPr>
              <a:t>     End of Tags meant fishermen had no options but to leave the province to find work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latin typeface="Andy" pitchFamily="66" charset="0"/>
              </a:rPr>
              <a:t>	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dirty="0" smtClean="0">
                <a:latin typeface="Andy" pitchFamily="66" charset="0"/>
              </a:rPr>
              <a:t>	Took seats from other young people who wanted 	a secondary education thereby forcing young 	people to leave to find work on the mainland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7731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026" name="Picture 2" descr="Image result for newfoundland popul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980728"/>
            <a:ext cx="5772150" cy="4705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8583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8600"/>
            <a:ext cx="8610600" cy="6324600"/>
          </a:xfrm>
        </p:spPr>
        <p:txBody>
          <a:bodyPr rtlCol="0">
            <a:normAutofit/>
          </a:bodyPr>
          <a:lstStyle/>
          <a:p>
            <a:pPr marL="0" indent="0">
              <a:spcBef>
                <a:spcPct val="0"/>
              </a:spcBef>
              <a:buFont typeface="Arial" pitchFamily="34" charset="0"/>
              <a:buNone/>
              <a:tabLst>
                <a:tab pos="-914400" algn="l"/>
                <a:tab pos="1828800" algn="l"/>
              </a:tabLst>
              <a:defRPr/>
            </a:pPr>
            <a:r>
              <a:rPr lang="en-GB" sz="2800" dirty="0" smtClean="0">
                <a:solidFill>
                  <a:srgbClr val="FFFF00"/>
                </a:solidFill>
                <a:latin typeface="Copperplate Gothic Bold" pitchFamily="34" charset="0"/>
                <a:ea typeface="Times New Roman" pitchFamily="18" charset="0"/>
              </a:rPr>
              <a:t>Effects of </a:t>
            </a:r>
            <a:r>
              <a:rPr lang="en-GB" sz="2800" dirty="0" err="1" smtClean="0">
                <a:solidFill>
                  <a:srgbClr val="FFFF00"/>
                </a:solidFill>
                <a:latin typeface="Copperplate Gothic Bold" pitchFamily="34" charset="0"/>
                <a:ea typeface="Times New Roman" pitchFamily="18" charset="0"/>
              </a:rPr>
              <a:t>outmigration</a:t>
            </a:r>
            <a:r>
              <a:rPr lang="en-GB" sz="2800" dirty="0" smtClean="0">
                <a:solidFill>
                  <a:srgbClr val="FFFF00"/>
                </a:solidFill>
                <a:latin typeface="Copperplate Gothic Bold" pitchFamily="34" charset="0"/>
                <a:ea typeface="Times New Roman" pitchFamily="18" charset="0"/>
              </a:rPr>
              <a:t> </a:t>
            </a:r>
            <a:r>
              <a:rPr lang="en-GB" sz="2800" dirty="0" smtClean="0">
                <a:latin typeface="Copperplate Gothic Bold" pitchFamily="34" charset="0"/>
                <a:ea typeface="Times New Roman" pitchFamily="18" charset="0"/>
              </a:rPr>
              <a:t>:</a:t>
            </a:r>
          </a:p>
          <a:p>
            <a:pPr marL="0" indent="0">
              <a:spcBef>
                <a:spcPct val="0"/>
              </a:spcBef>
              <a:buFont typeface="Arial" pitchFamily="34" charset="0"/>
              <a:buNone/>
              <a:tabLst>
                <a:tab pos="-914400" algn="l"/>
                <a:tab pos="1828800" algn="l"/>
              </a:tabLst>
              <a:defRPr/>
            </a:pPr>
            <a:r>
              <a:rPr lang="en-US" sz="2800" dirty="0" smtClean="0">
                <a:latin typeface="Copperplate Gothic Bold" pitchFamily="34" charset="0"/>
                <a:ea typeface="Times New Roman" pitchFamily="18" charset="0"/>
              </a:rPr>
              <a:t> </a:t>
            </a:r>
          </a:p>
          <a:p>
            <a:pPr marL="0" indent="0">
              <a:spcBef>
                <a:spcPct val="0"/>
              </a:spcBef>
              <a:buFont typeface="Arial" pitchFamily="34" charset="0"/>
              <a:buChar char="•"/>
              <a:tabLst>
                <a:tab pos="-914400" algn="l"/>
                <a:tab pos="1828800" algn="l"/>
              </a:tabLst>
              <a:defRPr/>
            </a:pPr>
            <a:r>
              <a:rPr lang="en-US" sz="2800" dirty="0" smtClean="0">
                <a:latin typeface="Copperplate Gothic Bold" pitchFamily="34" charset="0"/>
                <a:ea typeface="Times New Roman" pitchFamily="18" charset="0"/>
              </a:rPr>
              <a:t>     </a:t>
            </a:r>
            <a:r>
              <a:rPr lang="en-US" dirty="0" smtClean="0">
                <a:latin typeface="Andy" pitchFamily="66" charset="0"/>
                <a:ea typeface="Times New Roman" pitchFamily="18" charset="0"/>
              </a:rPr>
              <a:t>less people to collect taxes from</a:t>
            </a:r>
          </a:p>
          <a:p>
            <a:pPr marL="0" indent="0" eaLnBrk="0" hangingPunct="0">
              <a:spcBef>
                <a:spcPct val="0"/>
              </a:spcBef>
              <a:buFontTx/>
              <a:buChar char="•"/>
              <a:tabLst>
                <a:tab pos="-914400" algn="l"/>
                <a:tab pos="1828800" algn="l"/>
              </a:tabLst>
              <a:defRPr/>
            </a:pPr>
            <a:endParaRPr lang="en-US" sz="2800" dirty="0" smtClean="0">
              <a:latin typeface="Copperplate Gothic Bold" pitchFamily="34" charset="0"/>
            </a:endParaRPr>
          </a:p>
          <a:p>
            <a:pPr marL="0" indent="0" eaLnBrk="0" hangingPunct="0">
              <a:spcBef>
                <a:spcPct val="0"/>
              </a:spcBef>
              <a:buFontTx/>
              <a:buChar char="•"/>
              <a:tabLst>
                <a:tab pos="-914400" algn="l"/>
                <a:tab pos="1828800" algn="l"/>
              </a:tabLst>
              <a:defRPr/>
            </a:pPr>
            <a:r>
              <a:rPr lang="en-US" sz="2800" dirty="0" smtClean="0">
                <a:latin typeface="Copperplate Gothic Bold" pitchFamily="34" charset="0"/>
                <a:ea typeface="Times New Roman" pitchFamily="18" charset="0"/>
              </a:rPr>
              <a:t>    </a:t>
            </a:r>
            <a:r>
              <a:rPr lang="en-US" dirty="0" err="1" smtClean="0">
                <a:latin typeface="Andy" pitchFamily="66" charset="0"/>
                <a:ea typeface="Times New Roman" pitchFamily="18" charset="0"/>
              </a:rPr>
              <a:t>gov’t</a:t>
            </a:r>
            <a:r>
              <a:rPr lang="en-US" dirty="0" smtClean="0">
                <a:latin typeface="Andy" pitchFamily="66" charset="0"/>
                <a:ea typeface="Times New Roman" pitchFamily="18" charset="0"/>
              </a:rPr>
              <a:t> revenue declines as a result</a:t>
            </a:r>
            <a:endParaRPr lang="en-US" dirty="0" smtClean="0">
              <a:latin typeface="Andy" pitchFamily="66" charset="0"/>
            </a:endParaRPr>
          </a:p>
          <a:p>
            <a:pPr marL="0" indent="0" eaLnBrk="0" hangingPunct="0">
              <a:spcBef>
                <a:spcPct val="0"/>
              </a:spcBef>
              <a:buFontTx/>
              <a:buChar char="•"/>
              <a:tabLst>
                <a:tab pos="-914400" algn="l"/>
                <a:tab pos="1828800" algn="l"/>
              </a:tabLst>
              <a:defRPr/>
            </a:pPr>
            <a:endParaRPr lang="en-US" sz="2800" dirty="0" smtClean="0">
              <a:latin typeface="Copperplate Gothic Bold" pitchFamily="34" charset="0"/>
              <a:ea typeface="Times New Roman" pitchFamily="18" charset="0"/>
            </a:endParaRPr>
          </a:p>
          <a:p>
            <a:pPr marL="0" indent="0" eaLnBrk="0" hangingPunct="0">
              <a:spcBef>
                <a:spcPct val="0"/>
              </a:spcBef>
              <a:buFontTx/>
              <a:buChar char="•"/>
              <a:tabLst>
                <a:tab pos="-914400" algn="l"/>
                <a:tab pos="1828800" algn="l"/>
              </a:tabLst>
              <a:defRPr/>
            </a:pPr>
            <a:r>
              <a:rPr lang="en-US" sz="2800" dirty="0" smtClean="0">
                <a:latin typeface="Copperplate Gothic Bold" pitchFamily="34" charset="0"/>
                <a:ea typeface="Times New Roman" pitchFamily="18" charset="0"/>
              </a:rPr>
              <a:t>     </a:t>
            </a:r>
            <a:r>
              <a:rPr lang="en-US" dirty="0" smtClean="0">
                <a:latin typeface="Andy" pitchFamily="66" charset="0"/>
                <a:ea typeface="Times New Roman" pitchFamily="18" charset="0"/>
              </a:rPr>
              <a:t>many </a:t>
            </a:r>
            <a:r>
              <a:rPr lang="en-US" dirty="0" err="1" smtClean="0">
                <a:latin typeface="Andy" pitchFamily="66" charset="0"/>
                <a:ea typeface="Times New Roman" pitchFamily="18" charset="0"/>
              </a:rPr>
              <a:t>gov’t</a:t>
            </a:r>
            <a:r>
              <a:rPr lang="en-US" dirty="0" smtClean="0">
                <a:latin typeface="Andy" pitchFamily="66" charset="0"/>
                <a:ea typeface="Times New Roman" pitchFamily="18" charset="0"/>
              </a:rPr>
              <a:t> services have to be cut back or 			     eliminated</a:t>
            </a:r>
          </a:p>
          <a:p>
            <a:pPr marL="0" indent="0" eaLnBrk="0" hangingPunct="0">
              <a:spcBef>
                <a:spcPct val="0"/>
              </a:spcBef>
              <a:buFontTx/>
              <a:buChar char="•"/>
              <a:tabLst>
                <a:tab pos="-914400" algn="l"/>
                <a:tab pos="1828800" algn="l"/>
              </a:tabLst>
              <a:defRPr/>
            </a:pPr>
            <a:endParaRPr lang="en-US" sz="2800" dirty="0" smtClean="0">
              <a:latin typeface="Copperplate Gothic Bold" pitchFamily="34" charset="0"/>
            </a:endParaRPr>
          </a:p>
          <a:p>
            <a:pPr marL="0" indent="0" eaLnBrk="0" hangingPunct="0">
              <a:spcBef>
                <a:spcPct val="0"/>
              </a:spcBef>
              <a:buFontTx/>
              <a:buChar char="•"/>
              <a:tabLst>
                <a:tab pos="-914400" algn="l"/>
                <a:tab pos="1828800" algn="l"/>
              </a:tabLst>
              <a:defRPr/>
            </a:pPr>
            <a:r>
              <a:rPr lang="en-US" sz="2800" dirty="0" smtClean="0">
                <a:latin typeface="Copperplate Gothic Bold" pitchFamily="34" charset="0"/>
                <a:ea typeface="Times New Roman" pitchFamily="18" charset="0"/>
              </a:rPr>
              <a:t>    </a:t>
            </a:r>
            <a:r>
              <a:rPr lang="en-US" dirty="0" smtClean="0">
                <a:latin typeface="Andy" pitchFamily="66" charset="0"/>
                <a:ea typeface="Times New Roman" pitchFamily="18" charset="0"/>
              </a:rPr>
              <a:t>When people leave, there is less money circulating in local businesses and less people hired to work in these industries</a:t>
            </a:r>
          </a:p>
          <a:p>
            <a:pPr marL="0" indent="0" eaLnBrk="0" hangingPunct="0">
              <a:spcBef>
                <a:spcPct val="0"/>
              </a:spcBef>
              <a:buFontTx/>
              <a:buChar char="•"/>
              <a:tabLst>
                <a:tab pos="-914400" algn="l"/>
                <a:tab pos="1828800" algn="l"/>
              </a:tabLst>
              <a:defRPr/>
            </a:pPr>
            <a:endParaRPr lang="en-US" sz="2800" dirty="0" smtClean="0">
              <a:latin typeface="Copperplate Gothic Bold" pitchFamily="34" charset="0"/>
              <a:ea typeface="Times New Roman" pitchFamily="18" charset="0"/>
            </a:endParaRPr>
          </a:p>
          <a:p>
            <a:pPr marL="0" indent="0" eaLnBrk="0" hangingPunct="0">
              <a:spcBef>
                <a:spcPct val="0"/>
              </a:spcBef>
              <a:buFont typeface="Arial" pitchFamily="34" charset="0"/>
              <a:buChar char="•"/>
              <a:tabLst>
                <a:tab pos="-914400" algn="l"/>
                <a:tab pos="1828800" algn="l"/>
              </a:tabLst>
              <a:defRPr/>
            </a:pPr>
            <a:r>
              <a:rPr lang="en-US" sz="2800" dirty="0" smtClean="0">
                <a:latin typeface="Copperplate Gothic Bold" pitchFamily="34" charset="0"/>
                <a:ea typeface="Times New Roman" pitchFamily="18" charset="0"/>
              </a:rPr>
              <a:t>     </a:t>
            </a:r>
            <a:r>
              <a:rPr lang="en-US" dirty="0" smtClean="0">
                <a:latin typeface="Andy" pitchFamily="66" charset="0"/>
                <a:ea typeface="Times New Roman" pitchFamily="18" charset="0"/>
              </a:rPr>
              <a:t>Atlantic Canadian governments receive less transfer payments from the federal </a:t>
            </a:r>
            <a:r>
              <a:rPr lang="en-US" dirty="0" err="1" smtClean="0">
                <a:latin typeface="Andy" pitchFamily="66" charset="0"/>
                <a:ea typeface="Times New Roman" pitchFamily="18" charset="0"/>
              </a:rPr>
              <a:t>gov’t</a:t>
            </a:r>
            <a:r>
              <a:rPr lang="en-US" dirty="0" smtClean="0">
                <a:latin typeface="Andy" pitchFamily="66" charset="0"/>
                <a:ea typeface="Times New Roman" pitchFamily="18" charset="0"/>
              </a:rPr>
              <a:t> for health and education programs.</a:t>
            </a:r>
            <a:endParaRPr lang="en-US" dirty="0" smtClean="0">
              <a:latin typeface="Andy" pitchFamily="66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4683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800" u="sng" smtClean="0">
                <a:latin typeface="Comic Sans MS" pitchFamily="66" charset="0"/>
                <a:cs typeface="Times New Roman" pitchFamily="18" charset="0"/>
              </a:rPr>
              <a:t>Outmigration has a number of effects on Atlantic Canada </a:t>
            </a:r>
            <a:r>
              <a:rPr lang="en-US" sz="2800" smtClean="0">
                <a:latin typeface="Comic Sans MS" pitchFamily="66" charset="0"/>
                <a:cs typeface="Times New Roman" pitchFamily="18" charset="0"/>
              </a:rPr>
              <a:t>:.</a:t>
            </a:r>
            <a:r>
              <a:rPr lang="en-US" sz="2800" smtClean="0">
                <a:latin typeface="Comic Sans MS" pitchFamily="66" charset="0"/>
              </a:rPr>
              <a:t/>
            </a:r>
            <a:br>
              <a:rPr lang="en-US" sz="2800" smtClean="0">
                <a:latin typeface="Comic Sans MS" pitchFamily="66" charset="0"/>
              </a:rPr>
            </a:br>
            <a:endParaRPr lang="en-US" sz="2800" smtClean="0">
              <a:latin typeface="Comic Sans MS" pitchFamily="66" charset="0"/>
            </a:endParaRPr>
          </a:p>
        </p:txBody>
      </p:sp>
      <p:sp>
        <p:nvSpPr>
          <p:cNvPr id="5222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b="1" smtClean="0">
                <a:solidFill>
                  <a:srgbClr val="FFFF00"/>
                </a:solidFill>
                <a:latin typeface="Andy"/>
                <a:cs typeface="Times New Roman" pitchFamily="18" charset="0"/>
              </a:rPr>
              <a:t>Brain Drain</a:t>
            </a:r>
            <a:r>
              <a:rPr lang="en-US" smtClean="0">
                <a:latin typeface="Andy"/>
                <a:cs typeface="Times New Roman" pitchFamily="18" charset="0"/>
              </a:rPr>
              <a:t>	 Young educated people who should be the most productive members of society move away. The costs of educating these people is not returned to the area.</a:t>
            </a:r>
            <a:endParaRPr lang="en-US" smtClean="0">
              <a:latin typeface="Andy"/>
            </a:endParaRPr>
          </a:p>
          <a:p>
            <a:pPr>
              <a:buFont typeface="Arial" charset="0"/>
              <a:buNone/>
            </a:pPr>
            <a:r>
              <a:rPr lang="en-US" b="1" smtClean="0">
                <a:solidFill>
                  <a:srgbClr val="FFFF00"/>
                </a:solidFill>
                <a:latin typeface="Andy"/>
              </a:rPr>
              <a:t>Aging Population</a:t>
            </a:r>
            <a:r>
              <a:rPr lang="en-US" b="1" smtClean="0">
                <a:latin typeface="Andy"/>
              </a:rPr>
              <a:t>	</a:t>
            </a:r>
            <a:r>
              <a:rPr lang="en-US" smtClean="0">
                <a:latin typeface="Andy"/>
              </a:rPr>
              <a:t>The average age of Atlantic Canadians is rising. These people produce less wealth and increase the demand and costs for health care.</a:t>
            </a:r>
          </a:p>
          <a:p>
            <a:pPr>
              <a:buFont typeface="Arial" charset="0"/>
              <a:buNone/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780506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Content Placeholder 2"/>
          <p:cNvSpPr>
            <a:spLocks noGrp="1"/>
          </p:cNvSpPr>
          <p:nvPr>
            <p:ph idx="1"/>
          </p:nvPr>
        </p:nvSpPr>
        <p:spPr>
          <a:xfrm>
            <a:off x="228600" y="228600"/>
            <a:ext cx="8610600" cy="640080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b="1" dirty="0" smtClean="0">
                <a:solidFill>
                  <a:srgbClr val="FFFF00"/>
                </a:solidFill>
                <a:latin typeface="Andy"/>
                <a:cs typeface="Times New Roman" pitchFamily="18" charset="0"/>
              </a:rPr>
              <a:t>Workers</a:t>
            </a:r>
            <a:r>
              <a:rPr lang="en-US" dirty="0" smtClean="0">
                <a:latin typeface="Andy"/>
                <a:cs typeface="Times New Roman" pitchFamily="18" charset="0"/>
              </a:rPr>
              <a:t>	Some employers are having difficulties finding qualified workers.</a:t>
            </a:r>
            <a:endParaRPr lang="en-US" dirty="0" smtClean="0">
              <a:latin typeface="Andy"/>
            </a:endParaRPr>
          </a:p>
          <a:p>
            <a:pPr>
              <a:buFont typeface="Arial" charset="0"/>
              <a:buNone/>
            </a:pPr>
            <a:endParaRPr lang="en-US" dirty="0" smtClean="0"/>
          </a:p>
          <a:p>
            <a:pPr>
              <a:buFont typeface="Arial" charset="0"/>
              <a:buNone/>
            </a:pPr>
            <a:r>
              <a:rPr lang="en-US" b="1" dirty="0" smtClean="0">
                <a:solidFill>
                  <a:srgbClr val="FFFF00"/>
                </a:solidFill>
                <a:latin typeface="Andy"/>
                <a:cs typeface="Times New Roman" pitchFamily="18" charset="0"/>
              </a:rPr>
              <a:t>Government </a:t>
            </a:r>
            <a:r>
              <a:rPr lang="en-US" b="1" dirty="0" err="1" smtClean="0">
                <a:solidFill>
                  <a:srgbClr val="FFFF00"/>
                </a:solidFill>
                <a:latin typeface="Andy"/>
                <a:cs typeface="Times New Roman" pitchFamily="18" charset="0"/>
              </a:rPr>
              <a:t>Money</a:t>
            </a:r>
            <a:r>
              <a:rPr lang="en-US" dirty="0" err="1" smtClean="0">
                <a:latin typeface="Andy"/>
                <a:cs typeface="Times New Roman" pitchFamily="18" charset="0"/>
              </a:rPr>
              <a:t>Transfer</a:t>
            </a:r>
            <a:r>
              <a:rPr lang="en-US" dirty="0" smtClean="0">
                <a:latin typeface="Andy"/>
                <a:cs typeface="Times New Roman" pitchFamily="18" charset="0"/>
              </a:rPr>
              <a:t> payments from the Canadian government are based on population. Fewer people means fewer dollars</a:t>
            </a:r>
            <a:endParaRPr lang="en-US" dirty="0" smtClean="0"/>
          </a:p>
        </p:txBody>
      </p:sp>
      <p:pic>
        <p:nvPicPr>
          <p:cNvPr id="53250" name="Picture 2" descr="http://www.fcpp.org/files/1/FC071%20Graph%2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3910012"/>
            <a:ext cx="5330825" cy="294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23332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mtClean="0"/>
              <a:t>4.6 Emigration</a:t>
            </a:r>
          </a:p>
        </p:txBody>
      </p:sp>
      <p:sp>
        <p:nvSpPr>
          <p:cNvPr id="54274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3810000"/>
          </a:xfrm>
        </p:spPr>
        <p:txBody>
          <a:bodyPr/>
          <a:lstStyle/>
          <a:p>
            <a:r>
              <a:rPr lang="en-US" dirty="0" smtClean="0"/>
              <a:t>Emigration means to leave your country to live somewhere else.</a:t>
            </a:r>
          </a:p>
          <a:p>
            <a:r>
              <a:rPr lang="en-US" dirty="0" smtClean="0"/>
              <a:t>Each year, about 50,000  Canadians emigrate to the US.</a:t>
            </a:r>
          </a:p>
          <a:p>
            <a:r>
              <a:rPr lang="en-US" dirty="0" smtClean="0"/>
              <a:t>Many Canadians fear that Canada is suffering from a “</a:t>
            </a:r>
            <a:r>
              <a:rPr lang="en-US" b="1" u="sng" dirty="0" smtClean="0"/>
              <a:t>brain drain</a:t>
            </a:r>
            <a:r>
              <a:rPr lang="en-US" dirty="0" smtClean="0"/>
              <a:t>” – a loss of highly educated people</a:t>
            </a:r>
          </a:p>
        </p:txBody>
      </p:sp>
      <p:pic>
        <p:nvPicPr>
          <p:cNvPr id="54275" name="Picture 2" descr="http://webgovernments.files.wordpress.com/2011/12/brain_drain_ind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4191000"/>
            <a:ext cx="2476500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34752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55298" name="Content Placeholder 2"/>
          <p:cNvSpPr>
            <a:spLocks noGrp="1"/>
          </p:cNvSpPr>
          <p:nvPr>
            <p:ph idx="1"/>
          </p:nvPr>
        </p:nvSpPr>
        <p:spPr>
          <a:xfrm>
            <a:off x="381000" y="0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indent="-274320"/>
            <a:r>
              <a:rPr lang="en-CA" sz="3430" dirty="0" smtClean="0"/>
              <a:t>Many people, however, think that “brain drain” is not a big issue for the following reasons.</a:t>
            </a:r>
          </a:p>
          <a:p>
            <a:pPr marL="582930" indent="-514350">
              <a:buFont typeface="+mj-lt"/>
              <a:buAutoNum type="arabicParenR"/>
            </a:pPr>
            <a:r>
              <a:rPr lang="en-CA" sz="3430" dirty="0" smtClean="0"/>
              <a:t>Canada benefited from immigration of highly skilled workers</a:t>
            </a:r>
          </a:p>
          <a:p>
            <a:pPr marL="582930" indent="-514350">
              <a:buFont typeface="+mj-lt"/>
              <a:buAutoNum type="arabicParenR"/>
            </a:pPr>
            <a:r>
              <a:rPr lang="en-CA" sz="3430" dirty="0" smtClean="0"/>
              <a:t>Due to greater number of immigrants to Canada more University graduates are entering the country than leaving</a:t>
            </a:r>
          </a:p>
          <a:p>
            <a:pPr marL="582930" indent="-514350">
              <a:buFont typeface="+mj-lt"/>
              <a:buAutoNum type="arabicParenR"/>
            </a:pPr>
            <a:r>
              <a:rPr lang="en-CA" sz="3430" dirty="0" smtClean="0"/>
              <a:t>post-grads entering equal post grads leaving for U.S.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82926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1026" name="Picture 2" descr="Image result for beringia theo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32656"/>
            <a:ext cx="5031484" cy="628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5568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050" name="Picture 2" descr="Image result for beringia population time l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720466"/>
            <a:ext cx="8448675" cy="6105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5095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260648"/>
            <a:ext cx="7315200" cy="1154097"/>
          </a:xfrm>
        </p:spPr>
        <p:txBody>
          <a:bodyPr/>
          <a:lstStyle/>
          <a:p>
            <a:r>
              <a:rPr lang="en-CA" dirty="0"/>
              <a:t>First Nations and Inuit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1412776"/>
            <a:ext cx="7315200" cy="4536544"/>
          </a:xfrm>
        </p:spPr>
        <p:txBody>
          <a:bodyPr/>
          <a:lstStyle/>
          <a:p>
            <a:pPr marL="45720" indent="0">
              <a:buNone/>
            </a:pPr>
            <a:r>
              <a:rPr lang="en-CA" dirty="0" smtClean="0"/>
              <a:t>2. Crossing </a:t>
            </a:r>
            <a:r>
              <a:rPr lang="en-CA" dirty="0"/>
              <a:t>The Pacific</a:t>
            </a:r>
            <a:r>
              <a:rPr lang="en-CA" dirty="0" smtClean="0"/>
              <a:t>:</a:t>
            </a:r>
          </a:p>
          <a:p>
            <a:pPr lvl="1"/>
            <a:r>
              <a:rPr lang="en-CA" dirty="0" smtClean="0"/>
              <a:t>There is evidence to support a theory that at least some of the populations of  First Nations people in South America came from Australia, New Zealand and small Pacific Islands</a:t>
            </a:r>
            <a:endParaRPr lang="en-CA" dirty="0"/>
          </a:p>
        </p:txBody>
      </p:sp>
      <p:pic>
        <p:nvPicPr>
          <p:cNvPr id="3074" name="Picture 2" descr="Image result for map of pacific ocea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655561"/>
            <a:ext cx="5748704" cy="4212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9334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404664"/>
            <a:ext cx="7315200" cy="1154097"/>
          </a:xfrm>
        </p:spPr>
        <p:txBody>
          <a:bodyPr/>
          <a:lstStyle/>
          <a:p>
            <a:r>
              <a:rPr lang="en-CA" dirty="0" smtClean="0"/>
              <a:t>First Nations and Inuit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00809"/>
            <a:ext cx="7315200" cy="4608552"/>
          </a:xfrm>
        </p:spPr>
        <p:txBody>
          <a:bodyPr/>
          <a:lstStyle/>
          <a:p>
            <a:pPr marL="45720" indent="0">
              <a:buNone/>
            </a:pPr>
            <a:r>
              <a:rPr lang="en-CA" dirty="0" smtClean="0"/>
              <a:t>3. Atlantic Ocean:</a:t>
            </a:r>
          </a:p>
          <a:p>
            <a:pPr lvl="1"/>
            <a:r>
              <a:rPr lang="en-CA" dirty="0" smtClean="0"/>
              <a:t>Theory that First Nations people came from across the </a:t>
            </a:r>
            <a:r>
              <a:rPr lang="en-CA" dirty="0"/>
              <a:t>A</a:t>
            </a:r>
            <a:r>
              <a:rPr lang="en-CA" dirty="0" smtClean="0"/>
              <a:t>tlantic ocean.</a:t>
            </a:r>
          </a:p>
          <a:p>
            <a:pPr marL="45720" indent="0">
              <a:buNone/>
            </a:pPr>
            <a:r>
              <a:rPr lang="en-CA" dirty="0" smtClean="0"/>
              <a:t>4. Turtle Island:</a:t>
            </a:r>
          </a:p>
          <a:p>
            <a:pPr lvl="1"/>
            <a:r>
              <a:rPr lang="en-CA" dirty="0" smtClean="0"/>
              <a:t>Many First Nations people have their own belief about their origins.</a:t>
            </a:r>
          </a:p>
          <a:p>
            <a:pPr lvl="1"/>
            <a:r>
              <a:rPr lang="en-CA" dirty="0" smtClean="0"/>
              <a:t>Many believe they were here since the beginning.</a:t>
            </a:r>
          </a:p>
          <a:p>
            <a:pPr lvl="1"/>
            <a:endParaRPr lang="en-CA" dirty="0"/>
          </a:p>
          <a:p>
            <a:pPr marL="320040" lvl="1" indent="0">
              <a:buNone/>
            </a:pPr>
            <a:r>
              <a:rPr lang="en-CA" dirty="0" smtClean="0">
                <a:hlinkClick r:id="rId2"/>
              </a:rPr>
              <a:t>Turtle Island Video</a:t>
            </a:r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val="3460513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188640"/>
            <a:ext cx="7315200" cy="1154097"/>
          </a:xfrm>
        </p:spPr>
        <p:txBody>
          <a:bodyPr/>
          <a:lstStyle/>
          <a:p>
            <a:r>
              <a:rPr lang="en-CA" dirty="0" smtClean="0"/>
              <a:t>Why Do People Move?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1988840"/>
            <a:ext cx="7315200" cy="4464536"/>
          </a:xfrm>
        </p:spPr>
        <p:txBody>
          <a:bodyPr/>
          <a:lstStyle/>
          <a:p>
            <a:r>
              <a:rPr lang="en-CA" b="1" u="sng" dirty="0" smtClean="0"/>
              <a:t>Migrate</a:t>
            </a:r>
            <a:r>
              <a:rPr lang="en-CA" dirty="0" smtClean="0"/>
              <a:t>: To move to a new location.</a:t>
            </a:r>
          </a:p>
          <a:p>
            <a:endParaRPr lang="en-CA" b="1" u="sng" dirty="0"/>
          </a:p>
          <a:p>
            <a:r>
              <a:rPr lang="en-CA" dirty="0" smtClean="0"/>
              <a:t>Geographers group the reasons why people migrate into two categories:</a:t>
            </a:r>
          </a:p>
          <a:p>
            <a:r>
              <a:rPr lang="en-CA" b="1" u="sng" dirty="0" smtClean="0"/>
              <a:t>Push Factors:</a:t>
            </a:r>
            <a:r>
              <a:rPr lang="en-CA" dirty="0" smtClean="0"/>
              <a:t> Things that cause people to leave a location.</a:t>
            </a:r>
          </a:p>
          <a:p>
            <a:endParaRPr lang="en-CA" dirty="0" smtClean="0"/>
          </a:p>
          <a:p>
            <a:endParaRPr lang="en-CA" dirty="0" smtClean="0"/>
          </a:p>
          <a:p>
            <a:endParaRPr lang="en-CA" dirty="0"/>
          </a:p>
          <a:p>
            <a:endParaRPr lang="en-CA" dirty="0" smtClean="0"/>
          </a:p>
          <a:p>
            <a:endParaRPr lang="en-CA" dirty="0"/>
          </a:p>
          <a:p>
            <a:pPr lvl="1"/>
            <a:endParaRPr lang="en-CA" dirty="0" smtClean="0"/>
          </a:p>
          <a:p>
            <a:endParaRPr lang="en-CA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2513654"/>
              </p:ext>
            </p:extLst>
          </p:nvPr>
        </p:nvGraphicFramePr>
        <p:xfrm>
          <a:off x="323528" y="3861048"/>
          <a:ext cx="8496944" cy="1651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4236"/>
                <a:gridCol w="2124236"/>
                <a:gridCol w="2124236"/>
                <a:gridCol w="2124236"/>
              </a:tblGrid>
              <a:tr h="370840">
                <a:tc gridSpan="4">
                  <a:txBody>
                    <a:bodyPr/>
                    <a:lstStyle/>
                    <a:p>
                      <a:r>
                        <a:rPr lang="en-CA" dirty="0" smtClean="0"/>
                        <a:t>Push Factors Include</a:t>
                      </a:r>
                      <a:endParaRPr lang="en-C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dirty="0" smtClean="0"/>
                        <a:t>War</a:t>
                      </a:r>
                    </a:p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dirty="0" smtClean="0"/>
                        <a:t>Famine</a:t>
                      </a:r>
                    </a:p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dirty="0" smtClean="0"/>
                        <a:t>Poverty</a:t>
                      </a:r>
                    </a:p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dirty="0" smtClean="0"/>
                        <a:t>Climate Change</a:t>
                      </a:r>
                    </a:p>
                    <a:p>
                      <a:endParaRPr lang="en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dirty="0" smtClean="0"/>
                        <a:t>Unemployment</a:t>
                      </a:r>
                    </a:p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Natural Disaster 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dirty="0" smtClean="0"/>
                        <a:t>Lack of freedom</a:t>
                      </a:r>
                    </a:p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5150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188640"/>
            <a:ext cx="7315200" cy="1154097"/>
          </a:xfrm>
        </p:spPr>
        <p:txBody>
          <a:bodyPr/>
          <a:lstStyle/>
          <a:p>
            <a:r>
              <a:rPr lang="en-CA" dirty="0" smtClean="0"/>
              <a:t>Migration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988840"/>
            <a:ext cx="7315200" cy="3539527"/>
          </a:xfrm>
        </p:spPr>
        <p:txBody>
          <a:bodyPr/>
          <a:lstStyle/>
          <a:p>
            <a:r>
              <a:rPr lang="en-CA" b="1" u="sng" dirty="0"/>
              <a:t>Pull Factors:</a:t>
            </a:r>
            <a:r>
              <a:rPr lang="en-CA" dirty="0"/>
              <a:t> Things that attract people to a new location</a:t>
            </a:r>
            <a:r>
              <a:rPr lang="en-CA" dirty="0" smtClean="0"/>
              <a:t>.</a:t>
            </a:r>
          </a:p>
          <a:p>
            <a:endParaRPr lang="en-CA" b="1" u="sng" dirty="0"/>
          </a:p>
          <a:p>
            <a:endParaRPr lang="en-CA" b="1" u="sng" dirty="0" smtClean="0"/>
          </a:p>
          <a:p>
            <a:endParaRPr lang="en-CA" b="1" u="sng" dirty="0"/>
          </a:p>
          <a:p>
            <a:endParaRPr lang="en-CA" b="1" u="sng" dirty="0" smtClean="0"/>
          </a:p>
          <a:p>
            <a:endParaRPr lang="en-CA" b="1" u="sng" dirty="0"/>
          </a:p>
          <a:p>
            <a:r>
              <a:rPr lang="en-CA" dirty="0" smtClean="0">
                <a:hlinkClick r:id="rId2"/>
              </a:rPr>
              <a:t>Push and Pull Video</a:t>
            </a:r>
            <a:endParaRPr lang="en-CA" dirty="0"/>
          </a:p>
          <a:p>
            <a:r>
              <a:rPr lang="en-CA" dirty="0" smtClean="0"/>
              <a:t>Canada has a reputation for welcoming immigrants.</a:t>
            </a:r>
          </a:p>
          <a:p>
            <a:r>
              <a:rPr lang="en-CA" dirty="0" smtClean="0"/>
              <a:t>The government decides who can come in and how many</a:t>
            </a:r>
          </a:p>
          <a:p>
            <a:endParaRPr lang="en-CA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3514816"/>
              </p:ext>
            </p:extLst>
          </p:nvPr>
        </p:nvGraphicFramePr>
        <p:xfrm>
          <a:off x="395536" y="2492896"/>
          <a:ext cx="8496944" cy="1651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4236"/>
                <a:gridCol w="2124236"/>
                <a:gridCol w="2124236"/>
                <a:gridCol w="2124236"/>
              </a:tblGrid>
              <a:tr h="370840">
                <a:tc gridSpan="4">
                  <a:txBody>
                    <a:bodyPr/>
                    <a:lstStyle/>
                    <a:p>
                      <a:r>
                        <a:rPr lang="en-CA" dirty="0" smtClean="0"/>
                        <a:t>Pull Factors Include</a:t>
                      </a:r>
                      <a:endParaRPr lang="en-C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dirty="0" smtClean="0"/>
                        <a:t>Good Economy</a:t>
                      </a:r>
                    </a:p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dirty="0" smtClean="0"/>
                        <a:t>Available Land</a:t>
                      </a:r>
                    </a:p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dirty="0" smtClean="0"/>
                        <a:t>Reunion of Family</a:t>
                      </a:r>
                    </a:p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dirty="0" smtClean="0"/>
                        <a:t>Good Climate</a:t>
                      </a:r>
                    </a:p>
                    <a:p>
                      <a:endParaRPr lang="en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dirty="0" smtClean="0"/>
                        <a:t>New Resource</a:t>
                      </a:r>
                    </a:p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Access to Technology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dirty="0" smtClean="0"/>
                        <a:t>Good Political</a:t>
                      </a:r>
                      <a:r>
                        <a:rPr lang="en-CA" baseline="0" dirty="0" smtClean="0"/>
                        <a:t> System</a:t>
                      </a:r>
                      <a:endParaRPr lang="en-CA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1714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erspective">
  <a:themeElements>
    <a:clrScheme name="Perspective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erspec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Perspective</Template>
  <TotalTime>427</TotalTime>
  <Words>1228</Words>
  <Application>Microsoft Office PowerPoint</Application>
  <PresentationFormat>On-screen Show (4:3)</PresentationFormat>
  <Paragraphs>192</Paragraphs>
  <Slides>37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5" baseType="lpstr">
      <vt:lpstr>Andy</vt:lpstr>
      <vt:lpstr>Arial</vt:lpstr>
      <vt:lpstr>Calibri</vt:lpstr>
      <vt:lpstr>Comic Sans MS</vt:lpstr>
      <vt:lpstr>Copperplate Gothic Bold</vt:lpstr>
      <vt:lpstr>Times New Roman</vt:lpstr>
      <vt:lpstr>Wingdings</vt:lpstr>
      <vt:lpstr>Perspective</vt:lpstr>
      <vt:lpstr>Migration: People On The Move</vt:lpstr>
      <vt:lpstr>Migration and Identity</vt:lpstr>
      <vt:lpstr>First Nations and Inuit</vt:lpstr>
      <vt:lpstr>PowerPoint Presentation</vt:lpstr>
      <vt:lpstr>PowerPoint Presentation</vt:lpstr>
      <vt:lpstr>First Nations and Inuit</vt:lpstr>
      <vt:lpstr>First Nations and Inuit</vt:lpstr>
      <vt:lpstr>Why Do People Move?</vt:lpstr>
      <vt:lpstr>Migration</vt:lpstr>
      <vt:lpstr>Changing Immigration Patterns</vt:lpstr>
      <vt:lpstr>PowerPoint Presentation</vt:lpstr>
      <vt:lpstr>PowerPoint Presentation</vt:lpstr>
      <vt:lpstr>Examples of Canada’s racist immigration policy :</vt:lpstr>
      <vt:lpstr>Immigration Before 1945</vt:lpstr>
      <vt:lpstr>PowerPoint Presentation</vt:lpstr>
      <vt:lpstr>PowerPoint Presentation</vt:lpstr>
      <vt:lpstr>PowerPoint Presentation</vt:lpstr>
      <vt:lpstr>PowerPoint Presentation</vt:lpstr>
      <vt:lpstr>Post - 1945</vt:lpstr>
      <vt:lpstr>Examples of Refugees Accepted</vt:lpstr>
      <vt:lpstr>Today’s Immigration Policy</vt:lpstr>
      <vt:lpstr>3 Class System</vt:lpstr>
      <vt:lpstr>4.4 Debate over Immigration &amp; Refugees</vt:lpstr>
      <vt:lpstr>PowerPoint Presentation</vt:lpstr>
      <vt:lpstr>PowerPoint Presentation</vt:lpstr>
      <vt:lpstr>PowerPoint Presentation</vt:lpstr>
      <vt:lpstr> </vt:lpstr>
      <vt:lpstr>4.5 Changing Migration Within Canada</vt:lpstr>
      <vt:lpstr>Cod Moratorium (1992)</vt:lpstr>
      <vt:lpstr>3 reasons why outmigration from NL :  </vt:lpstr>
      <vt:lpstr>PowerPoint Presentation</vt:lpstr>
      <vt:lpstr>PowerPoint Presentation</vt:lpstr>
      <vt:lpstr>PowerPoint Presentation</vt:lpstr>
      <vt:lpstr>Outmigration has a number of effects on Atlantic Canada :. </vt:lpstr>
      <vt:lpstr>PowerPoint Presentation</vt:lpstr>
      <vt:lpstr>4.6 Emigration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Migration: People On The Move</dc:title>
  <dc:creator>Meghan Anderson</dc:creator>
  <cp:lastModifiedBy>Robert Tucker</cp:lastModifiedBy>
  <cp:revision>23</cp:revision>
  <dcterms:created xsi:type="dcterms:W3CDTF">2016-10-23T21:59:39Z</dcterms:created>
  <dcterms:modified xsi:type="dcterms:W3CDTF">2017-09-29T14:30:31Z</dcterms:modified>
</cp:coreProperties>
</file>