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83" r:id="rId19"/>
    <p:sldId id="275" r:id="rId20"/>
    <p:sldId id="276" r:id="rId21"/>
    <p:sldId id="284" r:id="rId22"/>
    <p:sldId id="272" r:id="rId23"/>
    <p:sldId id="273" r:id="rId24"/>
    <p:sldId id="282" r:id="rId25"/>
    <p:sldId id="277" r:id="rId26"/>
    <p:sldId id="278" r:id="rId27"/>
    <p:sldId id="285" r:id="rId28"/>
    <p:sldId id="279" r:id="rId29"/>
    <p:sldId id="286" r:id="rId30"/>
    <p:sldId id="281" r:id="rId31"/>
    <p:sldId id="280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D7B8A-D444-4238-A37E-3448AE0C8842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BABB-7A50-4EF8-9DB2-E154CB4A78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33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electricity, cars, telephones and appliances.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BABB-7A50-4EF8-9DB2-E154CB4A782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81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4F1964-2290-40B3-956D-8C036DCFFA03}" type="datetimeFigureOut">
              <a:rPr lang="en-CA" smtClean="0"/>
              <a:t>27/11/2017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31F343-3BC7-4D80-A77C-887B65D4FD5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njW70pofZs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riSqg53AJb8&amp;t=134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Mhh_KVk20" TargetMode="External"/><Relationship Id="rId2" Type="http://schemas.openxmlformats.org/officeDocument/2006/relationships/hyperlink" Target="https://www.youtube.com/watch?v=B06DwBVi9L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neA1I9K71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BWorXWarc" TargetMode="External"/><Relationship Id="rId2" Type="http://schemas.openxmlformats.org/officeDocument/2006/relationships/hyperlink" Target="https://www.youtube.com/watch?v=MaZ04GL6gNw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784976" cy="1752600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Unit Three – Historical Influences on Identity I: Significant Events (1920-1945)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Social Studies 9</a:t>
            </a:r>
            <a:endParaRPr lang="en-CA" dirty="0"/>
          </a:p>
        </p:txBody>
      </p:sp>
      <p:pic>
        <p:nvPicPr>
          <p:cNvPr id="1026" name="Picture 2" descr="Image result for canada 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06" y="4077072"/>
            <a:ext cx="4286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People were beginning to buy things on credit.</a:t>
            </a:r>
          </a:p>
          <a:p>
            <a:pPr lvl="1"/>
            <a:r>
              <a:rPr lang="en-CA" dirty="0" smtClean="0"/>
              <a:t>Farmers who wanted new machines.</a:t>
            </a:r>
          </a:p>
          <a:p>
            <a:pPr lvl="1"/>
            <a:r>
              <a:rPr lang="en-CA" dirty="0" smtClean="0"/>
              <a:t>Workers wanted cars.</a:t>
            </a:r>
          </a:p>
          <a:p>
            <a:r>
              <a:rPr lang="en-CA" u="sng" dirty="0" smtClean="0"/>
              <a:t>Installment Plan</a:t>
            </a:r>
            <a:r>
              <a:rPr lang="en-CA" dirty="0" smtClean="0"/>
              <a:t>: A debt that is to be paid in regular periods with interest. </a:t>
            </a:r>
            <a:endParaRPr lang="en-CA" u="sng" dirty="0"/>
          </a:p>
        </p:txBody>
      </p:sp>
      <p:pic>
        <p:nvPicPr>
          <p:cNvPr id="9218" name="Picture 2" descr="Image result for 1920's installment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2479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1920's installment 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3" y="3675247"/>
            <a:ext cx="2376264" cy="28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1920's installment p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32980"/>
            <a:ext cx="24003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Cars:</a:t>
            </a:r>
          </a:p>
          <a:p>
            <a:pPr lvl="1"/>
            <a:r>
              <a:rPr lang="en-CA" dirty="0" smtClean="0"/>
              <a:t>In 1923 a Ford cost $440</a:t>
            </a:r>
          </a:p>
          <a:p>
            <a:pPr lvl="1"/>
            <a:r>
              <a:rPr lang="en-CA" dirty="0" smtClean="0"/>
              <a:t>Cars made travel easier.</a:t>
            </a:r>
          </a:p>
          <a:p>
            <a:pPr lvl="1"/>
            <a:r>
              <a:rPr lang="en-CA" dirty="0" smtClean="0"/>
              <a:t>City dwellers could now enjoy the country</a:t>
            </a:r>
          </a:p>
          <a:p>
            <a:pPr lvl="1"/>
            <a:r>
              <a:rPr lang="en-CA" dirty="0" smtClean="0"/>
              <a:t>Country dwellers </a:t>
            </a:r>
            <a:r>
              <a:rPr lang="en-CA" smtClean="0"/>
              <a:t>could now </a:t>
            </a:r>
            <a:r>
              <a:rPr lang="en-CA" dirty="0" smtClean="0"/>
              <a:t>visit the city to shop</a:t>
            </a:r>
          </a:p>
          <a:p>
            <a:pPr lvl="1"/>
            <a:endParaRPr lang="en-CA" dirty="0"/>
          </a:p>
        </p:txBody>
      </p:sp>
      <p:pic>
        <p:nvPicPr>
          <p:cNvPr id="10242" name="Picture 2" descr="Image result for 1920's car advert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1662"/>
            <a:ext cx="2794317" cy="32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06206"/>
            <a:ext cx="215000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Telephones:</a:t>
            </a:r>
          </a:p>
          <a:p>
            <a:pPr lvl="1"/>
            <a:r>
              <a:rPr lang="en-CA" dirty="0" smtClean="0"/>
              <a:t>By 1920 ¾ of Canadian families had telephones</a:t>
            </a:r>
          </a:p>
          <a:p>
            <a:pPr lvl="1"/>
            <a:r>
              <a:rPr lang="en-CA" dirty="0" smtClean="0"/>
              <a:t>Telephones enabled people from different areas around the country to communicate instantly</a:t>
            </a:r>
            <a:endParaRPr lang="en-CA" dirty="0"/>
          </a:p>
        </p:txBody>
      </p:sp>
      <p:pic>
        <p:nvPicPr>
          <p:cNvPr id="11266" name="Picture 2" descr="Image result for 1920's Telephone advert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52676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1920's Telephone advert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7175"/>
            <a:ext cx="3600400" cy="33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Electric Appliances:</a:t>
            </a:r>
          </a:p>
          <a:p>
            <a:pPr lvl="1"/>
            <a:r>
              <a:rPr lang="en-CA" dirty="0" smtClean="0"/>
              <a:t>Monthly payments and layaway plans made new products available to many Canadians</a:t>
            </a:r>
          </a:p>
          <a:p>
            <a:pPr lvl="1"/>
            <a:r>
              <a:rPr lang="en-CA" dirty="0" smtClean="0"/>
              <a:t>Advertisements also persuaded many Canadians to buy appliances.</a:t>
            </a:r>
          </a:p>
          <a:p>
            <a:pPr lvl="1"/>
            <a:endParaRPr lang="en-CA" dirty="0"/>
          </a:p>
        </p:txBody>
      </p:sp>
      <p:pic>
        <p:nvPicPr>
          <p:cNvPr id="12290" name="Picture 2" descr="Image result for 1920's appliance advert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99943"/>
            <a:ext cx="22002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1920's appliance adverti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03626"/>
            <a:ext cx="2492219" cy="35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Not all Canadians benefited from the prosperity of the 1920’s</a:t>
            </a:r>
          </a:p>
          <a:p>
            <a:r>
              <a:rPr lang="en-CA" dirty="0" smtClean="0"/>
              <a:t>The Working Poor:</a:t>
            </a:r>
          </a:p>
          <a:p>
            <a:pPr lvl="1"/>
            <a:r>
              <a:rPr lang="en-CA" dirty="0" smtClean="0"/>
              <a:t>Rural families with little money would trade to meet their basic needs</a:t>
            </a:r>
          </a:p>
          <a:p>
            <a:pPr lvl="1"/>
            <a:r>
              <a:rPr lang="en-CA" dirty="0" smtClean="0"/>
              <a:t>In cities the poor struggled to meet their daily needs.</a:t>
            </a:r>
          </a:p>
          <a:p>
            <a:pPr lvl="1"/>
            <a:endParaRPr lang="en-CA" dirty="0"/>
          </a:p>
        </p:txBody>
      </p:sp>
      <p:pic>
        <p:nvPicPr>
          <p:cNvPr id="13314" name="Picture 2" descr="Image result for 1920's p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919165" cy="23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1920's p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234371" cy="27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0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4536504" cy="4572000"/>
          </a:xfrm>
        </p:spPr>
        <p:txBody>
          <a:bodyPr>
            <a:normAutofit/>
          </a:bodyPr>
          <a:lstStyle/>
          <a:p>
            <a:r>
              <a:rPr lang="en-CA" dirty="0" smtClean="0"/>
              <a:t>Women:</a:t>
            </a:r>
          </a:p>
          <a:p>
            <a:pPr lvl="1"/>
            <a:r>
              <a:rPr lang="en-CA" dirty="0" smtClean="0"/>
              <a:t>Most women lost the jobs they held during the First World War to men as they returned.</a:t>
            </a:r>
          </a:p>
          <a:p>
            <a:pPr lvl="1"/>
            <a:r>
              <a:rPr lang="en-CA" dirty="0" smtClean="0"/>
              <a:t>Most girls left school by the age of 8</a:t>
            </a:r>
          </a:p>
          <a:p>
            <a:pPr lvl="1"/>
            <a:r>
              <a:rPr lang="en-CA" dirty="0" smtClean="0"/>
              <a:t>Only 16% of university graduates were women in 1920.</a:t>
            </a:r>
          </a:p>
          <a:p>
            <a:pPr lvl="1"/>
            <a:r>
              <a:rPr lang="en-CA" dirty="0" smtClean="0"/>
              <a:t>Women were paid far less than men for equal work.</a:t>
            </a:r>
          </a:p>
          <a:p>
            <a:pPr lvl="1"/>
            <a:r>
              <a:rPr lang="en-CA" dirty="0" smtClean="0">
                <a:hlinkClick r:id="rId2"/>
              </a:rPr>
              <a:t>Video</a:t>
            </a:r>
            <a:endParaRPr lang="en-CA" dirty="0"/>
          </a:p>
        </p:txBody>
      </p:sp>
      <p:pic>
        <p:nvPicPr>
          <p:cNvPr id="14338" name="Picture 2" descr="Image result for 1920's women jo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146247" cy="30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6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6227" y="1124744"/>
            <a:ext cx="9052723" cy="5184576"/>
          </a:xfrm>
        </p:spPr>
        <p:txBody>
          <a:bodyPr>
            <a:normAutofit/>
          </a:bodyPr>
          <a:lstStyle/>
          <a:p>
            <a:r>
              <a:rPr lang="en-CA" dirty="0" smtClean="0"/>
              <a:t>First Nations, Inuit, and Metis:</a:t>
            </a:r>
          </a:p>
          <a:p>
            <a:pPr lvl="1"/>
            <a:r>
              <a:rPr lang="en-CA" dirty="0" smtClean="0"/>
              <a:t>The federal government hoped to assimilate these groups</a:t>
            </a:r>
          </a:p>
          <a:p>
            <a:pPr lvl="1"/>
            <a:r>
              <a:rPr lang="en-CA" b="1" u="sng" dirty="0" smtClean="0"/>
              <a:t>Assimilate:</a:t>
            </a:r>
            <a:r>
              <a:rPr lang="en-CA" dirty="0" smtClean="0"/>
              <a:t> To make become part of a larger group.</a:t>
            </a:r>
          </a:p>
          <a:p>
            <a:pPr lvl="1"/>
            <a:r>
              <a:rPr lang="en-CA" dirty="0" smtClean="0"/>
              <a:t>Residential schools were formed as a means of educating (assimilating) children aged 7-15</a:t>
            </a:r>
          </a:p>
          <a:p>
            <a:pPr lvl="1"/>
            <a:r>
              <a:rPr lang="en-CA" dirty="0" smtClean="0"/>
              <a:t>These schools forbid removed students from contacting their parents, speaking their native language, and practicing their cultural rituals.</a:t>
            </a:r>
          </a:p>
          <a:p>
            <a:pPr lvl="1"/>
            <a:r>
              <a:rPr lang="en-CA" dirty="0" smtClean="0">
                <a:hlinkClick r:id="rId2"/>
              </a:rPr>
              <a:t>Video</a:t>
            </a:r>
            <a:endParaRPr lang="en-CA" dirty="0"/>
          </a:p>
        </p:txBody>
      </p:sp>
      <p:pic>
        <p:nvPicPr>
          <p:cNvPr id="15362" name="Picture 2" descr="Image result for residential schools 192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02" y="4344907"/>
            <a:ext cx="4381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9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u="sng" dirty="0" smtClean="0"/>
              <a:t>Leisure</a:t>
            </a:r>
          </a:p>
          <a:p>
            <a:pPr lvl="1"/>
            <a:r>
              <a:rPr lang="en-US" dirty="0"/>
              <a:t>The invention of radio and motion pictures enhanced leisure activities.</a:t>
            </a:r>
          </a:p>
          <a:p>
            <a:pPr lvl="1"/>
            <a:r>
              <a:rPr lang="en-US" dirty="0"/>
              <a:t>1925 – 1</a:t>
            </a:r>
            <a:r>
              <a:rPr lang="en-US" baseline="30000" dirty="0"/>
              <a:t>st</a:t>
            </a:r>
            <a:r>
              <a:rPr lang="en-US" dirty="0"/>
              <a:t> electric radio invented </a:t>
            </a:r>
          </a:p>
          <a:p>
            <a:pPr lvl="1"/>
            <a:endParaRPr lang="en-CA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pic>
        <p:nvPicPr>
          <p:cNvPr id="5" name="Picture 2" descr="http://www.radiomuseum.org/images/radio/western_electric_co/44004_83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54418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www.hupse.eu/radio/images/GEs22v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2133600" cy="284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074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u="sng" dirty="0"/>
              <a:t>Leisure</a:t>
            </a:r>
          </a:p>
          <a:p>
            <a:r>
              <a:rPr lang="en-CA" dirty="0" smtClean="0"/>
              <a:t>Radio popularized jazz music</a:t>
            </a:r>
          </a:p>
          <a:p>
            <a:pPr lvl="1"/>
            <a:r>
              <a:rPr lang="en-CA" dirty="0" smtClean="0">
                <a:hlinkClick r:id="rId2"/>
              </a:rPr>
              <a:t>1920’s jazz</a:t>
            </a:r>
            <a:endParaRPr lang="en-CA" dirty="0" smtClean="0"/>
          </a:p>
          <a:p>
            <a:r>
              <a:rPr lang="en-CA" dirty="0" smtClean="0"/>
              <a:t>Silent movies also became popular:</a:t>
            </a:r>
          </a:p>
          <a:p>
            <a:pPr lvl="1"/>
            <a:r>
              <a:rPr lang="en-CA" dirty="0" smtClean="0"/>
              <a:t>Canadian Mary Pickford became very popular</a:t>
            </a:r>
          </a:p>
          <a:p>
            <a:pPr lvl="1"/>
            <a:r>
              <a:rPr lang="en-CA" dirty="0" smtClean="0"/>
              <a:t>“America’s Sweetheart”</a:t>
            </a:r>
          </a:p>
          <a:p>
            <a:pPr lvl="1"/>
            <a:r>
              <a:rPr lang="en-CA" dirty="0" smtClean="0">
                <a:hlinkClick r:id="rId3"/>
              </a:rPr>
              <a:t>Tess and the Storm Country</a:t>
            </a:r>
            <a:endParaRPr lang="en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750096" cy="27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4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Sports</a:t>
            </a:r>
          </a:p>
          <a:p>
            <a:r>
              <a:rPr lang="en-US" sz="2400" dirty="0"/>
              <a:t>1920’s were called Canada’s </a:t>
            </a:r>
            <a:r>
              <a:rPr lang="en-US" sz="2400" u="sng" dirty="0"/>
              <a:t>Golden Age of Sports.</a:t>
            </a:r>
          </a:p>
          <a:p>
            <a:r>
              <a:rPr lang="en-US" sz="2400" dirty="0"/>
              <a:t>Shorter working hours and more money gave Canadians more free time to play and watch sports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Racing, rowing, swimming were popular sports.</a:t>
            </a:r>
          </a:p>
          <a:p>
            <a:r>
              <a:rPr lang="en-US" sz="2400" dirty="0"/>
              <a:t>Hockey was most popular across Canada. Hockey Night in Canada on Saturday night became a cultural icon</a:t>
            </a:r>
          </a:p>
          <a:p>
            <a:endParaRPr lang="en-US" sz="2400" dirty="0"/>
          </a:p>
          <a:p>
            <a:endParaRPr lang="en-CA" dirty="0"/>
          </a:p>
        </p:txBody>
      </p:sp>
      <p:pic>
        <p:nvPicPr>
          <p:cNvPr id="4" name="Picture 2" descr="http://www.olympic.ca/media/files/photos/522-1114hockey1920-v6_jpg_427x1200_upscale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32730"/>
            <a:ext cx="3023922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://www.olympic.ca/media/files/photos/523-1118thompson1-v6_jpg_427x1200_upscale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858" y="4016565"/>
            <a:ext cx="289014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128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776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5.1 Factors That Account </a:t>
            </a:r>
            <a:r>
              <a:rPr lang="en-CA" dirty="0"/>
              <a:t>for </a:t>
            </a:r>
            <a:r>
              <a:rPr lang="en-CA" dirty="0" smtClean="0"/>
              <a:t>Varying Levels </a:t>
            </a:r>
            <a:r>
              <a:rPr lang="en-CA" dirty="0"/>
              <a:t>of </a:t>
            </a:r>
            <a:r>
              <a:rPr lang="en-CA" dirty="0" smtClean="0"/>
              <a:t>Prosperity </a:t>
            </a:r>
            <a:r>
              <a:rPr lang="en-CA" dirty="0"/>
              <a:t>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846" y="1412776"/>
            <a:ext cx="5044210" cy="5256584"/>
          </a:xfrm>
        </p:spPr>
        <p:txBody>
          <a:bodyPr>
            <a:normAutofit/>
          </a:bodyPr>
          <a:lstStyle/>
          <a:p>
            <a:r>
              <a:rPr lang="en-CA" dirty="0" smtClean="0"/>
              <a:t>The Great War brought with it an economic boom in Canada</a:t>
            </a:r>
          </a:p>
          <a:p>
            <a:r>
              <a:rPr lang="en-CA" u="sng" dirty="0" smtClean="0"/>
              <a:t>Wartime Economy:</a:t>
            </a:r>
            <a:r>
              <a:rPr lang="en-CA" dirty="0" smtClean="0"/>
              <a:t> When the economy switches from manufacturing goods to meet needs at home to  meeting the needs of the war.</a:t>
            </a:r>
          </a:p>
          <a:p>
            <a:r>
              <a:rPr lang="en-CA" dirty="0" smtClean="0"/>
              <a:t>Canada focused on producing manufactured products for the war</a:t>
            </a:r>
          </a:p>
          <a:p>
            <a:pPr lvl="1"/>
            <a:r>
              <a:rPr lang="en-CA" dirty="0" smtClean="0"/>
              <a:t>Weapons</a:t>
            </a:r>
          </a:p>
          <a:p>
            <a:pPr lvl="1"/>
            <a:r>
              <a:rPr lang="en-CA" dirty="0" smtClean="0"/>
              <a:t>Ammunition</a:t>
            </a:r>
          </a:p>
          <a:p>
            <a:pPr lvl="1"/>
            <a:r>
              <a:rPr lang="en-CA" dirty="0" smtClean="0"/>
              <a:t>Food </a:t>
            </a:r>
            <a:endParaRPr lang="en-CA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2688"/>
            <a:ext cx="2232248" cy="299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85" y="4157437"/>
            <a:ext cx="1885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1928 women competed in Olympics in track and field.  Canadian women’s relay team won gold in 400m relay.</a:t>
            </a:r>
          </a:p>
          <a:p>
            <a:r>
              <a:rPr lang="en-US" sz="2400" dirty="0"/>
              <a:t>Edmonton Grads won basketball championship 17 years in a row. Women’s rules were different from the men.  It was considered unhealthy for women to exert themselves as much as men.</a:t>
            </a:r>
          </a:p>
          <a:p>
            <a:endParaRPr lang="en-CA" dirty="0"/>
          </a:p>
        </p:txBody>
      </p:sp>
      <p:pic>
        <p:nvPicPr>
          <p:cNvPr id="4" name="Picture 2" descr="http://www.stalbertgazette.com/apps/pbcsi.dll/bilde?Site=GR&amp;Date=20111228&amp;Category=SAG0301&amp;ArtNo=312289986&amp;Ref=AR&amp;MaxW=342&amp;Q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150" y="4293096"/>
            <a:ext cx="1542712" cy="233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://media.news.ualberta.ca/~/media/University%20of%20Alberta/Administration/External%20Relations/ExpressNews/120111-Edmonton_grads2Bann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05929"/>
            <a:ext cx="3412892" cy="1706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113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Changing and Conflicting Attitudes</a:t>
            </a:r>
          </a:p>
          <a:p>
            <a:pPr lvl="1"/>
            <a:r>
              <a:rPr lang="en-CA" dirty="0" smtClean="0"/>
              <a:t>Nightclubs became popular</a:t>
            </a:r>
          </a:p>
          <a:p>
            <a:pPr lvl="2"/>
            <a:r>
              <a:rPr lang="en-CA" dirty="0" smtClean="0"/>
              <a:t>Dancing, drinking, live music.</a:t>
            </a:r>
          </a:p>
          <a:p>
            <a:pPr lvl="1"/>
            <a:r>
              <a:rPr lang="en-CA" dirty="0" smtClean="0"/>
              <a:t>These attitudes reflected a country that was beginning to relax after a very tense period</a:t>
            </a:r>
          </a:p>
          <a:p>
            <a:r>
              <a:rPr lang="en-CA" u="sng" dirty="0" smtClean="0"/>
              <a:t>Flappers: </a:t>
            </a:r>
            <a:r>
              <a:rPr lang="en-CA" dirty="0" smtClean="0"/>
              <a:t>Group of young urban women who rebelled against cultural norms in dress and behavior.</a:t>
            </a:r>
          </a:p>
          <a:p>
            <a:pPr lvl="1"/>
            <a:r>
              <a:rPr lang="en-CA" dirty="0" smtClean="0"/>
              <a:t>Many people found the flappers behavior offensive.</a:t>
            </a:r>
          </a:p>
          <a:p>
            <a:r>
              <a:rPr lang="en-CA" dirty="0" smtClean="0">
                <a:hlinkClick r:id="rId2"/>
              </a:rPr>
              <a:t>Flappers dance the Charleston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5.2 The Impact of New Technology on Lifestyle in the 1920s</a:t>
            </a:r>
          </a:p>
        </p:txBody>
      </p:sp>
    </p:spTree>
    <p:extLst>
      <p:ext uri="{BB962C8B-B14F-4D97-AF65-F5344CB8AC3E}">
        <p14:creationId xmlns:p14="http://schemas.microsoft.com/office/powerpoint/2010/main" val="23058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The Stock-Market Crash</a:t>
            </a:r>
          </a:p>
          <a:p>
            <a:r>
              <a:rPr lang="en-US" sz="2400" dirty="0"/>
              <a:t>On Tuesday, Oct 29</a:t>
            </a:r>
            <a:r>
              <a:rPr lang="en-US" sz="2400" baseline="30000" dirty="0"/>
              <a:t>th</a:t>
            </a:r>
            <a:r>
              <a:rPr lang="en-US" sz="2400" dirty="0"/>
              <a:t>, 1929, New York’s stock market crashed. This was called </a:t>
            </a:r>
            <a:r>
              <a:rPr lang="en-US" sz="2400" b="1" u="sng" dirty="0"/>
              <a:t>Black Tuesday </a:t>
            </a:r>
            <a:endParaRPr lang="en-US" sz="2400" b="1" dirty="0"/>
          </a:p>
          <a:p>
            <a:r>
              <a:rPr lang="en-US" sz="2400" dirty="0"/>
              <a:t>This was the beginning of the </a:t>
            </a:r>
            <a:r>
              <a:rPr lang="en-US" sz="2400" b="1" u="sng" dirty="0"/>
              <a:t>Great Depression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  <p:pic>
        <p:nvPicPr>
          <p:cNvPr id="5" name="Picture 2" descr="http://1.bp.blogspot.com/-twd9mmOx5CE/TbbW05XnREI/AAAAAAAAADU/8Z_ajQBke0A/s1600/Digital+Story+Stock+Market+Cr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988" y="3360701"/>
            <a:ext cx="2895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commonamericanjournal.com/wp-content/uploads/2009/10/stock_crash_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388" y="3360701"/>
            <a:ext cx="4067175" cy="268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01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b="1" u="sng" dirty="0"/>
              <a:t>stock</a:t>
            </a:r>
            <a:r>
              <a:rPr lang="en-US" sz="2400" dirty="0"/>
              <a:t> is a share in the ownership of a company.</a:t>
            </a:r>
          </a:p>
          <a:p>
            <a:endParaRPr lang="en-US" sz="2400" dirty="0"/>
          </a:p>
          <a:p>
            <a:r>
              <a:rPr lang="en-US" sz="2400" dirty="0"/>
              <a:t>Companies sold stocks to expand or develop new products.  In return a person received a </a:t>
            </a:r>
            <a:r>
              <a:rPr lang="en-US" sz="2400" b="1" u="sng" dirty="0"/>
              <a:t>dividend</a:t>
            </a:r>
            <a:r>
              <a:rPr lang="en-US" sz="2400" dirty="0"/>
              <a:t> or share in the company’s profit.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  <p:pic>
        <p:nvPicPr>
          <p:cNvPr id="5" name="Picture 2" descr="http://www.scripophily.com/webcart/vigs/cokech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7" y="3709465"/>
            <a:ext cx="6181725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918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8" name="Picture 4" descr="https://stampauctionnetwork.com/ZI/49/1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6" y="1052736"/>
            <a:ext cx="7620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4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809728" cy="48615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During the first world war Canadians were encouraged to by </a:t>
            </a:r>
            <a:r>
              <a:rPr lang="en-CA" u="sng" dirty="0" smtClean="0"/>
              <a:t>Victory Bonds</a:t>
            </a:r>
          </a:p>
          <a:p>
            <a:r>
              <a:rPr lang="en-CA" u="sng" dirty="0"/>
              <a:t>Victory </a:t>
            </a:r>
            <a:r>
              <a:rPr lang="en-CA" u="sng" dirty="0" smtClean="0"/>
              <a:t>Bonds:</a:t>
            </a:r>
            <a:r>
              <a:rPr lang="en-CA" dirty="0" smtClean="0"/>
              <a:t> Guaranteed certificates that were used to raise money for the war, and after the war were cashed in for interest.</a:t>
            </a:r>
          </a:p>
          <a:p>
            <a:r>
              <a:rPr lang="en-CA" dirty="0" smtClean="0"/>
              <a:t>By encouraging citizens to purchase victory bonds the Canadian government led the way for people to continue investing in other companies in the 1920’s</a:t>
            </a:r>
            <a:endParaRPr lang="en-CA" dirty="0"/>
          </a:p>
          <a:p>
            <a:endParaRPr lang="en-CA" dirty="0"/>
          </a:p>
        </p:txBody>
      </p:sp>
      <p:pic>
        <p:nvPicPr>
          <p:cNvPr id="3074" name="Picture 2" descr="Image result for canada world war 1 victory 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880320" cy="22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62" y="428780"/>
            <a:ext cx="2566129" cy="37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52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While times were good people ignored the risk of investing</a:t>
            </a:r>
          </a:p>
          <a:p>
            <a:r>
              <a:rPr lang="en-CA" dirty="0" smtClean="0"/>
              <a:t>Many people invested all of the money they had.</a:t>
            </a:r>
          </a:p>
          <a:p>
            <a:r>
              <a:rPr lang="en-CA" dirty="0" smtClean="0"/>
              <a:t>On Thursday October 24, 1929 stock prices began to fall</a:t>
            </a:r>
          </a:p>
          <a:p>
            <a:r>
              <a:rPr lang="en-CA" dirty="0" smtClean="0"/>
              <a:t>The following Tuesday October 29,1929 is known as Black Tuesday.</a:t>
            </a:r>
          </a:p>
          <a:p>
            <a:pPr lvl="1"/>
            <a:r>
              <a:rPr lang="en-CA" dirty="0" smtClean="0"/>
              <a:t>Investors tried to sell all of their shares to avoid losing even more money</a:t>
            </a:r>
          </a:p>
          <a:p>
            <a:pPr lvl="1"/>
            <a:r>
              <a:rPr lang="en-CA" dirty="0" smtClean="0"/>
              <a:t>The market crashed.</a:t>
            </a:r>
          </a:p>
          <a:p>
            <a:r>
              <a:rPr lang="en-CA" dirty="0" smtClean="0"/>
              <a:t>The Great Depression begins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9309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October </a:t>
            </a:r>
            <a:r>
              <a:rPr lang="en-CA" dirty="0" smtClean="0"/>
              <a:t>29,1929 - Black </a:t>
            </a:r>
            <a:r>
              <a:rPr lang="en-CA" dirty="0"/>
              <a:t>Tuesday.</a:t>
            </a:r>
          </a:p>
        </p:txBody>
      </p:sp>
      <p:pic>
        <p:nvPicPr>
          <p:cNvPr id="2050" name="Picture 2" descr="Image result for 1929 stock market crash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92688" cy="43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1820" y="588781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The Great Depression Begins</a:t>
            </a: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1757029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889848" cy="4572000"/>
          </a:xfrm>
        </p:spPr>
        <p:txBody>
          <a:bodyPr>
            <a:normAutofit/>
          </a:bodyPr>
          <a:lstStyle/>
          <a:p>
            <a:r>
              <a:rPr lang="en-CA" dirty="0" smtClean="0"/>
              <a:t>The Roots of The Depression</a:t>
            </a:r>
          </a:p>
          <a:p>
            <a:pPr marL="514350" indent="-514350">
              <a:buAutoNum type="arabicPeriod"/>
            </a:pPr>
            <a:r>
              <a:rPr lang="en-CA" dirty="0" smtClean="0"/>
              <a:t>Spending and buying habits of the 1920’s</a:t>
            </a:r>
          </a:p>
          <a:p>
            <a:pPr marL="617220" lvl="1" indent="-342900"/>
            <a:r>
              <a:rPr lang="en-CA" dirty="0" smtClean="0"/>
              <a:t>Credit was easy to get.</a:t>
            </a:r>
          </a:p>
          <a:p>
            <a:pPr marL="617220" lvl="1" indent="-342900"/>
            <a:r>
              <a:rPr lang="en-CA" dirty="0" smtClean="0"/>
              <a:t>Canadians bought more manufactured goods.</a:t>
            </a:r>
          </a:p>
          <a:p>
            <a:pPr marL="617220" lvl="1" indent="-342900"/>
            <a:r>
              <a:rPr lang="en-CA" dirty="0" smtClean="0"/>
              <a:t>Companies had to sell stock to expand quickly.</a:t>
            </a:r>
          </a:p>
          <a:p>
            <a:pPr marL="617220" lvl="1" indent="-342900"/>
            <a:r>
              <a:rPr lang="en-CA" dirty="0" smtClean="0"/>
              <a:t>People became greedy and purchased more than they could afford.</a:t>
            </a:r>
          </a:p>
          <a:p>
            <a:pPr marL="617220" lvl="1" indent="-342900"/>
            <a:r>
              <a:rPr lang="en-CA" dirty="0" smtClean="0"/>
              <a:t>People even bought stocks on credit.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  <p:pic>
        <p:nvPicPr>
          <p:cNvPr id="4098" name="Picture 2" descr="Image result for turn out pockets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32111"/>
            <a:ext cx="1747737" cy="31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872208" cy="25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64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The Roots of The </a:t>
            </a:r>
            <a:r>
              <a:rPr lang="en-CA" dirty="0" smtClean="0"/>
              <a:t>Depression</a:t>
            </a:r>
          </a:p>
          <a:p>
            <a:pPr marL="0" indent="0">
              <a:buNone/>
            </a:pPr>
            <a:r>
              <a:rPr lang="en-CA" dirty="0" smtClean="0"/>
              <a:t>2. Manufacturing Practices</a:t>
            </a:r>
          </a:p>
          <a:p>
            <a:pPr lvl="1"/>
            <a:r>
              <a:rPr lang="en-CA" dirty="0" smtClean="0"/>
              <a:t>Manufacturers produced more goods than customers wanted</a:t>
            </a:r>
          </a:p>
          <a:p>
            <a:pPr lvl="1"/>
            <a:r>
              <a:rPr lang="en-CA" dirty="0" smtClean="0"/>
              <a:t>Surplus goods were stockpiled in warehouses</a:t>
            </a:r>
          </a:p>
          <a:p>
            <a:pPr lvl="1"/>
            <a:r>
              <a:rPr lang="en-CA" dirty="0" smtClean="0"/>
              <a:t>Wheat and grains from the prairies were treated the same.</a:t>
            </a:r>
          </a:p>
          <a:p>
            <a:pPr lvl="1"/>
            <a:r>
              <a:rPr lang="en-CA" dirty="0" smtClean="0"/>
              <a:t>When the economy slowed down the surplus goods could not be sold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972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97760" cy="45720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Peacetime Economy</a:t>
            </a:r>
            <a:r>
              <a:rPr lang="en-CA" dirty="0" smtClean="0"/>
              <a:t>: Economy that is focused on providing for the needs of the country.</a:t>
            </a:r>
          </a:p>
          <a:p>
            <a:r>
              <a:rPr lang="en-CA" dirty="0" smtClean="0"/>
              <a:t>Europe’s demand for Canadian goods falls when the war ends.</a:t>
            </a:r>
          </a:p>
          <a:p>
            <a:r>
              <a:rPr lang="en-CA" dirty="0" smtClean="0"/>
              <a:t>This causes a slump in the Canadian economy</a:t>
            </a:r>
          </a:p>
          <a:p>
            <a:r>
              <a:rPr lang="en-CA" dirty="0" smtClean="0"/>
              <a:t>This hurts the Prairies and Maritimes the most</a:t>
            </a:r>
          </a:p>
          <a:p>
            <a:pPr lvl="1"/>
            <a:r>
              <a:rPr lang="en-CA" dirty="0" smtClean="0"/>
              <a:t>Sales of wheat and fish decline.</a:t>
            </a:r>
          </a:p>
          <a:p>
            <a:pPr lvl="1"/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5.1 Factors That Account </a:t>
            </a:r>
            <a:r>
              <a:rPr lang="en-CA" dirty="0"/>
              <a:t>for </a:t>
            </a:r>
            <a:r>
              <a:rPr lang="en-CA" dirty="0" smtClean="0"/>
              <a:t>Varying Levels </a:t>
            </a:r>
            <a:r>
              <a:rPr lang="en-CA" dirty="0"/>
              <a:t>of </a:t>
            </a:r>
            <a:r>
              <a:rPr lang="en-CA" dirty="0" smtClean="0"/>
              <a:t>Prosperity </a:t>
            </a:r>
            <a:r>
              <a:rPr lang="en-CA" dirty="0"/>
              <a:t>in the 1920s</a:t>
            </a:r>
          </a:p>
        </p:txBody>
      </p:sp>
      <p:pic>
        <p:nvPicPr>
          <p:cNvPr id="5122" name="Picture 2" descr="Image result for canada the great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16900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The Roots of The Depression</a:t>
            </a:r>
          </a:p>
          <a:p>
            <a:pPr marL="0" indent="0">
              <a:buNone/>
            </a:pPr>
            <a:r>
              <a:rPr lang="en-CA" dirty="0" smtClean="0"/>
              <a:t>3. Close economic ties with the United States</a:t>
            </a:r>
          </a:p>
          <a:p>
            <a:pPr lvl="1"/>
            <a:r>
              <a:rPr lang="en-CA" dirty="0" smtClean="0"/>
              <a:t>Canada relied heavily on exports to the United States.</a:t>
            </a:r>
          </a:p>
          <a:p>
            <a:pPr lvl="1"/>
            <a:r>
              <a:rPr lang="en-CA" dirty="0" smtClean="0"/>
              <a:t>When the economy in the U.S. slowed trade decreased</a:t>
            </a:r>
          </a:p>
          <a:p>
            <a:pPr lvl="1"/>
            <a:r>
              <a:rPr lang="en-CA" dirty="0" smtClean="0"/>
              <a:t>American investors also closed up branch plants that caused thousands of employees to lose their jobs.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1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The Roots of The </a:t>
            </a:r>
            <a:r>
              <a:rPr lang="en-CA" dirty="0" smtClean="0"/>
              <a:t>Depression</a:t>
            </a:r>
          </a:p>
          <a:p>
            <a:pPr marL="0" indent="0">
              <a:buNone/>
            </a:pPr>
            <a:r>
              <a:rPr lang="en-CA" dirty="0" smtClean="0"/>
              <a:t>4. Heavy reliance on global exports</a:t>
            </a:r>
          </a:p>
          <a:p>
            <a:pPr lvl="1"/>
            <a:r>
              <a:rPr lang="en-CA" dirty="0" smtClean="0"/>
              <a:t>As the depression began global demand for Canadian goods decreased</a:t>
            </a:r>
          </a:p>
          <a:p>
            <a:pPr lvl="2"/>
            <a:r>
              <a:rPr lang="en-CA" dirty="0" smtClean="0"/>
              <a:t>Wheat, lumber, newsprint, minerals all lost markets</a:t>
            </a:r>
          </a:p>
          <a:p>
            <a:pPr lvl="1"/>
            <a:r>
              <a:rPr lang="en-CA" dirty="0" smtClean="0"/>
              <a:t>This devastated the Canadian economy</a:t>
            </a:r>
            <a:endParaRPr lang="en-CA" dirty="0"/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9728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5.3 Causes of 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6618" y="1412776"/>
            <a:ext cx="5482974" cy="457200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 Roots of The </a:t>
            </a:r>
            <a:r>
              <a:rPr lang="en-CA" dirty="0" smtClean="0"/>
              <a:t>Depression</a:t>
            </a:r>
          </a:p>
          <a:p>
            <a:pPr marL="0" indent="0">
              <a:buNone/>
            </a:pPr>
            <a:r>
              <a:rPr lang="en-CA" dirty="0" smtClean="0"/>
              <a:t>5. Lack of regulations on Financial Institutions</a:t>
            </a:r>
          </a:p>
          <a:p>
            <a:pPr lvl="1"/>
            <a:r>
              <a:rPr lang="en-CA" dirty="0" smtClean="0"/>
              <a:t>Banks were not regulated like they are today</a:t>
            </a:r>
          </a:p>
          <a:p>
            <a:pPr lvl="1"/>
            <a:r>
              <a:rPr lang="en-CA" dirty="0" smtClean="0"/>
              <a:t>When they were forced to close anyone with money in the bank lost it.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6. Debt load and unemployment</a:t>
            </a:r>
          </a:p>
          <a:p>
            <a:pPr lvl="1"/>
            <a:r>
              <a:rPr lang="en-CA" dirty="0" smtClean="0"/>
              <a:t>As companies laid off workers they could not afford to pay their debts.</a:t>
            </a:r>
          </a:p>
          <a:p>
            <a:pPr lvl="1"/>
            <a:r>
              <a:rPr lang="en-CA" dirty="0" smtClean="0"/>
              <a:t>Companies in turn were not paid for products purchased on credit.</a:t>
            </a:r>
          </a:p>
          <a:p>
            <a:pPr lvl="1"/>
            <a:r>
              <a:rPr lang="en-CA" dirty="0" smtClean="0"/>
              <a:t>They had to lay off more workers to cover losses.</a:t>
            </a:r>
            <a:endParaRPr lang="en-CA" dirty="0"/>
          </a:p>
        </p:txBody>
      </p:sp>
      <p:sp>
        <p:nvSpPr>
          <p:cNvPr id="4" name="AutoShape 2" descr="Image result for great depress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great depression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ge result for great depression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8" name="Picture 8" descr="G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44" y="1023378"/>
            <a:ext cx="3083400" cy="23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bank closes depre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92" y="3573016"/>
            <a:ext cx="3500904" cy="262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31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5</a:t>
            </a:r>
            <a:r>
              <a:rPr lang="en-US" u="sng" dirty="0" smtClean="0"/>
              <a:t>.4 Effects of 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6336704" cy="496855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Failing Economic Policies:</a:t>
            </a:r>
          </a:p>
          <a:p>
            <a:pPr lvl="1"/>
            <a:r>
              <a:rPr lang="en-CA" dirty="0" smtClean="0"/>
              <a:t>In 1929 the Prime Minister of Canada is Mackenzie King</a:t>
            </a:r>
          </a:p>
          <a:p>
            <a:pPr lvl="1"/>
            <a:r>
              <a:rPr lang="en-CA" dirty="0" smtClean="0"/>
              <a:t>He believes the depression is temporary and does very little to fix it</a:t>
            </a:r>
          </a:p>
          <a:p>
            <a:pPr lvl="1"/>
            <a:r>
              <a:rPr lang="en-CA" dirty="0" smtClean="0"/>
              <a:t>In 1930 he is defeated in an election by R.B Bennett</a:t>
            </a:r>
          </a:p>
          <a:p>
            <a:pPr lvl="1"/>
            <a:r>
              <a:rPr lang="en-CA" dirty="0" smtClean="0"/>
              <a:t>Bennett invests in Public Relief and Public Works</a:t>
            </a:r>
            <a:endParaRPr lang="en-CA" dirty="0"/>
          </a:p>
          <a:p>
            <a:pPr lvl="2"/>
            <a:r>
              <a:rPr lang="en-CA" dirty="0" smtClean="0"/>
              <a:t>Public Relief: Welfare programs</a:t>
            </a:r>
          </a:p>
          <a:p>
            <a:pPr lvl="2"/>
            <a:r>
              <a:rPr lang="en-CA" dirty="0" smtClean="0"/>
              <a:t>Public Works: Road and bridge programs intended to get people working</a:t>
            </a:r>
          </a:p>
          <a:p>
            <a:pPr lvl="1"/>
            <a:r>
              <a:rPr lang="en-CA" dirty="0" smtClean="0"/>
              <a:t>He is unable to reduce tariffs with the U.S so exports continue to suffer</a:t>
            </a:r>
          </a:p>
          <a:p>
            <a:pPr lvl="1"/>
            <a:r>
              <a:rPr lang="en-CA" dirty="0" smtClean="0"/>
              <a:t>He tries to fix the depression with a balanced budget</a:t>
            </a:r>
          </a:p>
          <a:p>
            <a:pPr lvl="2"/>
            <a:r>
              <a:rPr lang="en-CA" dirty="0" smtClean="0"/>
              <a:t>This does not work</a:t>
            </a:r>
          </a:p>
          <a:p>
            <a:pPr lvl="2"/>
            <a:endParaRPr lang="en-CA" dirty="0"/>
          </a:p>
        </p:txBody>
      </p:sp>
      <p:pic>
        <p:nvPicPr>
          <p:cNvPr id="9218" name="Picture 2" descr="Image result for william lyon mackenzie king 19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1800200" cy="24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r.b. bennett 19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1723217" cy="23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2865" y="37603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Mackenzie King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070454" y="645333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Bennett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831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Social Conditions</a:t>
            </a:r>
          </a:p>
          <a:p>
            <a:pPr lvl="1"/>
            <a:r>
              <a:rPr lang="en-CA" dirty="0" smtClean="0"/>
              <a:t>Unemployment ruined lives</a:t>
            </a:r>
          </a:p>
          <a:p>
            <a:pPr lvl="2"/>
            <a:r>
              <a:rPr lang="en-CA" dirty="0" smtClean="0"/>
              <a:t>Most effected</a:t>
            </a:r>
          </a:p>
          <a:p>
            <a:pPr lvl="3"/>
            <a:r>
              <a:rPr lang="en-CA" dirty="0" smtClean="0"/>
              <a:t>Small business owners, unskilled labourers, farmers, young people</a:t>
            </a:r>
          </a:p>
          <a:p>
            <a:pPr lvl="2"/>
            <a:r>
              <a:rPr lang="en-CA" dirty="0" smtClean="0"/>
              <a:t>Discrimination and prejudice increased</a:t>
            </a:r>
          </a:p>
          <a:p>
            <a:pPr lvl="3"/>
            <a:r>
              <a:rPr lang="en-CA" dirty="0" smtClean="0"/>
              <a:t>Women, minorities, immigrants, First Nations all found it hard to find work, or lost the jobs they had</a:t>
            </a:r>
          </a:p>
          <a:p>
            <a:pPr lvl="2"/>
            <a:r>
              <a:rPr lang="en-CA" dirty="0" err="1" smtClean="0"/>
              <a:t>Luxurairies</a:t>
            </a:r>
            <a:r>
              <a:rPr lang="en-CA" dirty="0" smtClean="0"/>
              <a:t> disappeared</a:t>
            </a:r>
          </a:p>
          <a:p>
            <a:pPr lvl="2"/>
            <a:r>
              <a:rPr lang="en-CA" dirty="0" smtClean="0"/>
              <a:t>Homelessness increased</a:t>
            </a:r>
          </a:p>
          <a:p>
            <a:pPr lvl="2"/>
            <a:r>
              <a:rPr lang="en-CA" dirty="0" smtClean="0"/>
              <a:t>No Medicare,  no unemployment insurance, no child tax benefit… they were not invented yet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5</a:t>
            </a:r>
            <a:r>
              <a:rPr lang="en-US" u="sng" dirty="0" smtClean="0"/>
              <a:t>.4 Effects of the Great Depression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2550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5.4 Effects of 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Escaping the hard times:</a:t>
            </a:r>
          </a:p>
          <a:p>
            <a:pPr lvl="1"/>
            <a:r>
              <a:rPr lang="en-CA" dirty="0" smtClean="0"/>
              <a:t>Children often found simple homemade fun</a:t>
            </a:r>
          </a:p>
          <a:p>
            <a:pPr lvl="1"/>
            <a:r>
              <a:rPr lang="en-CA" dirty="0" smtClean="0"/>
              <a:t>Big band music was popular</a:t>
            </a:r>
          </a:p>
          <a:p>
            <a:pPr lvl="2"/>
            <a:r>
              <a:rPr lang="en-CA" dirty="0" smtClean="0">
                <a:hlinkClick r:id="rId2"/>
              </a:rPr>
              <a:t>Bing Crosby: Oh Brother Can you Spare a Dime?</a:t>
            </a:r>
            <a:endParaRPr lang="en-CA" dirty="0" smtClean="0"/>
          </a:p>
          <a:p>
            <a:pPr lvl="1"/>
            <a:r>
              <a:rPr lang="en-CA" dirty="0" smtClean="0"/>
              <a:t>Movies with colour and sound began to offer people escape</a:t>
            </a:r>
          </a:p>
          <a:p>
            <a:pPr lvl="1"/>
            <a:r>
              <a:rPr lang="en-CA" dirty="0" smtClean="0">
                <a:hlinkClick r:id="rId3"/>
              </a:rPr>
              <a:t>Movie clip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3691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5.4 Effects of the Great Depression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u="sng" dirty="0" smtClean="0"/>
              <a:t>Political Changes</a:t>
            </a:r>
          </a:p>
          <a:p>
            <a:pPr lvl="1"/>
            <a:r>
              <a:rPr lang="en-CA" dirty="0" smtClean="0"/>
              <a:t>Canadians came to believe that the traditional political parties could not solve the depression they started to look to new ideas</a:t>
            </a:r>
          </a:p>
          <a:p>
            <a:pPr lvl="2"/>
            <a:r>
              <a:rPr lang="en-CA" dirty="0" smtClean="0"/>
              <a:t>Communist Party: All people should have an equal share in societies prosperity.</a:t>
            </a:r>
          </a:p>
          <a:p>
            <a:pPr lvl="2"/>
            <a:r>
              <a:rPr lang="en-CA" dirty="0" smtClean="0"/>
              <a:t>Co-operative Commonwealth Federation: A coalition of farmers, labour leaders, and university professors  who believed in public ownership not private.</a:t>
            </a:r>
          </a:p>
          <a:p>
            <a:pPr lvl="2"/>
            <a:r>
              <a:rPr lang="en-CA" dirty="0" smtClean="0"/>
              <a:t>Social Credit Party: Solve the Depression by giving everyone $25 to buy things.</a:t>
            </a:r>
          </a:p>
          <a:p>
            <a:pPr lvl="2"/>
            <a:r>
              <a:rPr lang="en-CA" dirty="0" smtClean="0"/>
              <a:t>Union </a:t>
            </a:r>
            <a:r>
              <a:rPr lang="en-CA" dirty="0" err="1" smtClean="0"/>
              <a:t>Nationale</a:t>
            </a:r>
            <a:r>
              <a:rPr lang="en-CA" dirty="0" smtClean="0"/>
              <a:t> Party of Quebec: Proposed reforms to end unemployment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9193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end of the Great Depression</a:t>
            </a:r>
          </a:p>
          <a:p>
            <a:pPr lvl="1"/>
            <a:r>
              <a:rPr lang="en-CA" dirty="0" smtClean="0"/>
              <a:t>Political policies did not end the depression</a:t>
            </a:r>
          </a:p>
          <a:p>
            <a:pPr lvl="1"/>
            <a:r>
              <a:rPr lang="en-CA" dirty="0" smtClean="0"/>
              <a:t>Economic conditions </a:t>
            </a:r>
            <a:r>
              <a:rPr lang="en-CA" smtClean="0"/>
              <a:t>gradually improved </a:t>
            </a:r>
            <a:r>
              <a:rPr lang="en-CA" dirty="0" smtClean="0"/>
              <a:t>as the 1930’s wore on</a:t>
            </a:r>
          </a:p>
          <a:p>
            <a:pPr lvl="1"/>
            <a:r>
              <a:rPr lang="en-CA" dirty="0" smtClean="0"/>
              <a:t>The Second World War was the event that ends the Great Depression.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5.4 Effects of the Great Depression</a:t>
            </a:r>
            <a:endParaRPr lang="en-CA" dirty="0"/>
          </a:p>
        </p:txBody>
      </p:sp>
      <p:pic>
        <p:nvPicPr>
          <p:cNvPr id="10242" name="Picture 2" descr="Image result for end of the great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7689"/>
            <a:ext cx="324036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1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5472608" cy="4572000"/>
          </a:xfrm>
        </p:spPr>
        <p:txBody>
          <a:bodyPr>
            <a:normAutofit/>
          </a:bodyPr>
          <a:lstStyle/>
          <a:p>
            <a:r>
              <a:rPr lang="en-CA" dirty="0" smtClean="0"/>
              <a:t>The wartime economy causes the price of goods in Canada to rise.</a:t>
            </a:r>
          </a:p>
          <a:p>
            <a:pPr lvl="1"/>
            <a:r>
              <a:rPr lang="en-CA" dirty="0" smtClean="0"/>
              <a:t>There are fewer being made.</a:t>
            </a:r>
          </a:p>
          <a:p>
            <a:r>
              <a:rPr lang="en-CA" dirty="0" smtClean="0"/>
              <a:t>Returning soldiers were not able to  afford to the life they had dreamed of.</a:t>
            </a:r>
          </a:p>
          <a:p>
            <a:r>
              <a:rPr lang="en-CA" dirty="0" smtClean="0"/>
              <a:t>Many were unable to find work and the economy suffered even more.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5.1 Factors That Account </a:t>
            </a:r>
            <a:r>
              <a:rPr lang="en-CA" dirty="0"/>
              <a:t>for </a:t>
            </a:r>
            <a:r>
              <a:rPr lang="en-CA" dirty="0" smtClean="0"/>
              <a:t>Varying Levels </a:t>
            </a:r>
            <a:r>
              <a:rPr lang="en-CA" dirty="0"/>
              <a:t>of </a:t>
            </a:r>
            <a:r>
              <a:rPr lang="en-CA" dirty="0" smtClean="0"/>
              <a:t>Prosperity </a:t>
            </a:r>
            <a:r>
              <a:rPr lang="en-CA" dirty="0"/>
              <a:t>in the 1920s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069852" cy="398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5688632" cy="5184576"/>
          </a:xfrm>
        </p:spPr>
        <p:txBody>
          <a:bodyPr>
            <a:normAutofit/>
          </a:bodyPr>
          <a:lstStyle/>
          <a:p>
            <a:r>
              <a:rPr lang="en-CA" dirty="0" smtClean="0"/>
              <a:t>By 1923 Parts of Canada begin to recover.</a:t>
            </a:r>
          </a:p>
          <a:p>
            <a:pPr lvl="1"/>
            <a:r>
              <a:rPr lang="en-CA" dirty="0" smtClean="0"/>
              <a:t>Central Canada</a:t>
            </a:r>
          </a:p>
          <a:p>
            <a:pPr lvl="2"/>
            <a:r>
              <a:rPr lang="en-CA" dirty="0" smtClean="0"/>
              <a:t>Trade with the united states grows</a:t>
            </a:r>
          </a:p>
          <a:p>
            <a:pPr lvl="2"/>
            <a:r>
              <a:rPr lang="en-CA" dirty="0" smtClean="0"/>
              <a:t>Pulp and paper production, and manufacturing increase</a:t>
            </a:r>
          </a:p>
          <a:p>
            <a:pPr lvl="2"/>
            <a:r>
              <a:rPr lang="en-CA" dirty="0" smtClean="0"/>
              <a:t>Ford and GM set up branch plants in Ontario to avoid tariffs. </a:t>
            </a:r>
          </a:p>
          <a:p>
            <a:pPr lvl="1"/>
            <a:r>
              <a:rPr lang="en-CA" dirty="0" smtClean="0"/>
              <a:t>British Columbia</a:t>
            </a:r>
          </a:p>
          <a:p>
            <a:pPr lvl="2"/>
            <a:r>
              <a:rPr lang="en-CA" dirty="0" smtClean="0"/>
              <a:t>The demand for iron and other metals increases.</a:t>
            </a:r>
          </a:p>
          <a:p>
            <a:pPr lvl="1"/>
            <a:r>
              <a:rPr lang="en-CA" dirty="0" smtClean="0"/>
              <a:t>Prairies</a:t>
            </a:r>
          </a:p>
          <a:p>
            <a:pPr lvl="2"/>
            <a:r>
              <a:rPr lang="en-CA" dirty="0" smtClean="0"/>
              <a:t>Agricultural production increased as demand for wheat increases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5.1 Factors That Account </a:t>
            </a:r>
            <a:r>
              <a:rPr lang="en-CA" dirty="0"/>
              <a:t>for </a:t>
            </a:r>
            <a:r>
              <a:rPr lang="en-CA" dirty="0" smtClean="0"/>
              <a:t>Varying Levels </a:t>
            </a:r>
            <a:r>
              <a:rPr lang="en-CA" dirty="0"/>
              <a:t>of </a:t>
            </a:r>
            <a:r>
              <a:rPr lang="en-CA" dirty="0" smtClean="0"/>
              <a:t>Prosperity </a:t>
            </a:r>
            <a:r>
              <a:rPr lang="en-CA" dirty="0"/>
              <a:t>in the 1920s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204863"/>
            <a:ext cx="2995993" cy="39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9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256584" cy="5517232"/>
          </a:xfrm>
        </p:spPr>
        <p:txBody>
          <a:bodyPr/>
          <a:lstStyle/>
          <a:p>
            <a:r>
              <a:rPr lang="en-CA" dirty="0" smtClean="0"/>
              <a:t>Factors that helped the economy recover.</a:t>
            </a:r>
          </a:p>
          <a:p>
            <a:pPr lvl="1"/>
            <a:r>
              <a:rPr lang="en-CA" dirty="0" smtClean="0"/>
              <a:t>Electricity</a:t>
            </a:r>
          </a:p>
          <a:p>
            <a:pPr lvl="2"/>
            <a:r>
              <a:rPr lang="en-CA" dirty="0" smtClean="0"/>
              <a:t>Used in factories to increase production</a:t>
            </a:r>
          </a:p>
          <a:p>
            <a:pPr lvl="2"/>
            <a:r>
              <a:rPr lang="en-CA" dirty="0" smtClean="0"/>
              <a:t>Lights</a:t>
            </a:r>
          </a:p>
          <a:p>
            <a:pPr lvl="1"/>
            <a:r>
              <a:rPr lang="en-CA" dirty="0" smtClean="0"/>
              <a:t>Use of Gas Powered Machinery</a:t>
            </a:r>
          </a:p>
          <a:p>
            <a:pPr lvl="2"/>
            <a:r>
              <a:rPr lang="en-CA" dirty="0" smtClean="0"/>
              <a:t>Increased workplace production</a:t>
            </a:r>
          </a:p>
          <a:p>
            <a:pPr lvl="1"/>
            <a:r>
              <a:rPr lang="en-CA" dirty="0" smtClean="0"/>
              <a:t>Introduction of the Assembly Line</a:t>
            </a:r>
          </a:p>
          <a:p>
            <a:pPr lvl="2"/>
            <a:r>
              <a:rPr lang="en-CA" u="sng" dirty="0" smtClean="0"/>
              <a:t>Assembly Line: </a:t>
            </a:r>
            <a:r>
              <a:rPr lang="en-CA" dirty="0" smtClean="0"/>
              <a:t>A row of workers and machines where work is passed until the final product is made.</a:t>
            </a:r>
          </a:p>
          <a:p>
            <a:pPr lvl="2"/>
            <a:r>
              <a:rPr lang="en-CA" dirty="0" smtClean="0"/>
              <a:t>Increases number of products</a:t>
            </a:r>
          </a:p>
          <a:p>
            <a:pPr lvl="2"/>
            <a:r>
              <a:rPr lang="en-CA" dirty="0" smtClean="0"/>
              <a:t>Decreases the cost of production</a:t>
            </a: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5.1 Factors That Account for Varying Levels of Prosperity in the 1920s</a:t>
            </a:r>
          </a:p>
        </p:txBody>
      </p:sp>
    </p:spTree>
    <p:extLst>
      <p:ext uri="{BB962C8B-B14F-4D97-AF65-F5344CB8AC3E}">
        <p14:creationId xmlns:p14="http://schemas.microsoft.com/office/powerpoint/2010/main" val="7576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5"/>
            <a:ext cx="8424936" cy="5418044"/>
          </a:xfrm>
        </p:spPr>
        <p:txBody>
          <a:bodyPr>
            <a:normAutofit/>
          </a:bodyPr>
          <a:lstStyle/>
          <a:p>
            <a:r>
              <a:rPr lang="en-CA" dirty="0" smtClean="0"/>
              <a:t>The Maritimes</a:t>
            </a:r>
          </a:p>
          <a:p>
            <a:pPr lvl="1"/>
            <a:r>
              <a:rPr lang="en-CA" dirty="0" smtClean="0"/>
              <a:t>The 1920’s are difficult times in the Maritimes.</a:t>
            </a:r>
          </a:p>
          <a:p>
            <a:pPr lvl="2"/>
            <a:r>
              <a:rPr lang="en-CA" dirty="0" smtClean="0"/>
              <a:t>Shipbuilding slows</a:t>
            </a:r>
          </a:p>
          <a:p>
            <a:pPr lvl="2"/>
            <a:r>
              <a:rPr lang="en-CA" dirty="0" smtClean="0"/>
              <a:t>Halifax and Saint John are unable to modernize like the ports of Central Canada.</a:t>
            </a:r>
          </a:p>
          <a:p>
            <a:pPr lvl="3"/>
            <a:r>
              <a:rPr lang="en-CA" dirty="0" smtClean="0"/>
              <a:t>No Federal funding</a:t>
            </a:r>
          </a:p>
          <a:p>
            <a:pPr lvl="2"/>
            <a:r>
              <a:rPr lang="en-CA" dirty="0" smtClean="0"/>
              <a:t>Rail rates forced manufactures to increase the cost of products to cover the increased cost of shipping.</a:t>
            </a:r>
          </a:p>
          <a:p>
            <a:pPr lvl="2"/>
            <a:r>
              <a:rPr lang="en-CA" dirty="0" smtClean="0"/>
              <a:t>Hydroelectricity is slow to develop</a:t>
            </a:r>
          </a:p>
          <a:p>
            <a:pPr lvl="3"/>
            <a:r>
              <a:rPr lang="en-CA" u="sng" dirty="0" smtClean="0"/>
              <a:t>Secondary industries</a:t>
            </a:r>
            <a:r>
              <a:rPr lang="en-CA" dirty="0" smtClean="0"/>
              <a:t>, manufacturing, are slow to develop.</a:t>
            </a:r>
          </a:p>
          <a:p>
            <a:pPr lvl="3"/>
            <a:r>
              <a:rPr lang="en-CA" u="sng" dirty="0" smtClean="0"/>
              <a:t>Primary Industries</a:t>
            </a:r>
            <a:r>
              <a:rPr lang="en-CA" dirty="0" smtClean="0"/>
              <a:t>, resources, farming, fishing, logging, were the main source of employment</a:t>
            </a:r>
          </a:p>
          <a:p>
            <a:pPr lvl="4"/>
            <a:r>
              <a:rPr lang="en-CA" dirty="0" smtClean="0"/>
              <a:t>tariffs imposed by the United States hurt business and many to leave.</a:t>
            </a:r>
            <a:endParaRPr lang="en-CA" u="sng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5.1 Factors That Account </a:t>
            </a:r>
            <a:r>
              <a:rPr lang="en-CA" dirty="0"/>
              <a:t>for </a:t>
            </a:r>
            <a:r>
              <a:rPr lang="en-CA" dirty="0" smtClean="0"/>
              <a:t>Varying Levels </a:t>
            </a:r>
            <a:r>
              <a:rPr lang="en-CA" dirty="0"/>
              <a:t>of </a:t>
            </a:r>
            <a:r>
              <a:rPr lang="en-CA" dirty="0" smtClean="0"/>
              <a:t>Prosperity </a:t>
            </a:r>
            <a:r>
              <a:rPr lang="en-CA" dirty="0"/>
              <a:t>in the 1920s</a:t>
            </a:r>
          </a:p>
        </p:txBody>
      </p:sp>
    </p:spTree>
    <p:extLst>
      <p:ext uri="{BB962C8B-B14F-4D97-AF65-F5344CB8AC3E}">
        <p14:creationId xmlns:p14="http://schemas.microsoft.com/office/powerpoint/2010/main" val="1332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5328592" cy="5328592"/>
          </a:xfrm>
        </p:spPr>
        <p:txBody>
          <a:bodyPr/>
          <a:lstStyle/>
          <a:p>
            <a:r>
              <a:rPr lang="en-CA" dirty="0" smtClean="0"/>
              <a:t>Newfoundland</a:t>
            </a:r>
          </a:p>
          <a:p>
            <a:pPr lvl="1"/>
            <a:r>
              <a:rPr lang="en-CA" dirty="0" smtClean="0"/>
              <a:t>Expansion in the forestry sector</a:t>
            </a:r>
          </a:p>
          <a:p>
            <a:pPr lvl="1"/>
            <a:r>
              <a:rPr lang="en-CA" dirty="0" smtClean="0"/>
              <a:t>Newsprint mills open in Corner Brook and Grand Falls.</a:t>
            </a:r>
          </a:p>
          <a:p>
            <a:pPr lvl="1"/>
            <a:r>
              <a:rPr lang="en-CA" dirty="0" smtClean="0"/>
              <a:t>There was some mining.</a:t>
            </a:r>
          </a:p>
          <a:p>
            <a:pPr lvl="1"/>
            <a:r>
              <a:rPr lang="en-CA" dirty="0" smtClean="0"/>
              <a:t>Over half of the workforce was employed in the fishery</a:t>
            </a:r>
          </a:p>
          <a:p>
            <a:pPr lvl="1"/>
            <a:r>
              <a:rPr lang="en-CA" dirty="0" smtClean="0"/>
              <a:t>The Country was not able to build any wealth as investors were mostly from away, profits were not reinvested in Newfoundland.</a:t>
            </a:r>
          </a:p>
          <a:p>
            <a:pPr lvl="1"/>
            <a:endParaRPr lang="en-CA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5.1 Factors That Account </a:t>
            </a:r>
            <a:r>
              <a:rPr lang="en-CA" dirty="0"/>
              <a:t>for </a:t>
            </a:r>
            <a:r>
              <a:rPr lang="en-CA" dirty="0" smtClean="0"/>
              <a:t>Varying Levels </a:t>
            </a:r>
            <a:r>
              <a:rPr lang="en-CA" dirty="0"/>
              <a:t>of </a:t>
            </a:r>
            <a:r>
              <a:rPr lang="en-CA" dirty="0" smtClean="0"/>
              <a:t>Prosperity </a:t>
            </a:r>
            <a:r>
              <a:rPr lang="en-CA" dirty="0"/>
              <a:t>in the 1920s</a:t>
            </a:r>
          </a:p>
        </p:txBody>
      </p:sp>
    </p:spTree>
    <p:extLst>
      <p:ext uri="{BB962C8B-B14F-4D97-AF65-F5344CB8AC3E}">
        <p14:creationId xmlns:p14="http://schemas.microsoft.com/office/powerpoint/2010/main" val="23420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5.2 The Impact </a:t>
            </a:r>
            <a:r>
              <a:rPr lang="en-CA" dirty="0"/>
              <a:t>of </a:t>
            </a:r>
            <a:r>
              <a:rPr lang="en-CA" dirty="0" smtClean="0"/>
              <a:t>New Technology </a:t>
            </a:r>
            <a:r>
              <a:rPr lang="en-CA" dirty="0"/>
              <a:t>on </a:t>
            </a:r>
            <a:r>
              <a:rPr lang="en-CA" dirty="0" smtClean="0"/>
              <a:t>Lifestyle </a:t>
            </a:r>
            <a:r>
              <a:rPr lang="en-CA" dirty="0"/>
              <a:t>in the 1920s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 Production: </a:t>
            </a:r>
            <a:r>
              <a:rPr lang="en-CA" dirty="0"/>
              <a:t>the manufacture of large quantities of standardized products, frequently utilizing assembly line </a:t>
            </a:r>
            <a:r>
              <a:rPr lang="en-CA" dirty="0" smtClean="0"/>
              <a:t>technology</a:t>
            </a:r>
            <a:r>
              <a:rPr lang="en-CA" dirty="0"/>
              <a:t>. </a:t>
            </a:r>
            <a:endParaRPr lang="en-CA" dirty="0" smtClean="0"/>
          </a:p>
          <a:p>
            <a:r>
              <a:rPr lang="en-CA" dirty="0" smtClean="0"/>
              <a:t>Canadians were able to but a greater number of products at lower prices.</a:t>
            </a:r>
          </a:p>
          <a:p>
            <a:r>
              <a:rPr lang="en-CA" dirty="0" smtClean="0"/>
              <a:t>People who once could not afford products were now able to purchase them.</a:t>
            </a:r>
          </a:p>
          <a:p>
            <a:r>
              <a:rPr lang="en-CA" dirty="0" smtClean="0"/>
              <a:t>New products freed up time in peoples lives </a:t>
            </a:r>
          </a:p>
          <a:p>
            <a:r>
              <a:rPr lang="en-CA" dirty="0" smtClean="0"/>
              <a:t>They would use these products to enjoy this newfound leisure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38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4632</TotalTime>
  <Words>2020</Words>
  <Application>Microsoft Office PowerPoint</Application>
  <PresentationFormat>On-screen Show (4:3)</PresentationFormat>
  <Paragraphs>234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Franklin Gothic Book</vt:lpstr>
      <vt:lpstr>Perpetua</vt:lpstr>
      <vt:lpstr>Wingdings 2</vt:lpstr>
      <vt:lpstr>Equity</vt:lpstr>
      <vt:lpstr>Social Studies 9</vt:lpstr>
      <vt:lpstr>5.1 Factors That Account for Varying Levels of Prosperity in the 1920s</vt:lpstr>
      <vt:lpstr>5.1 Factors That Account for Varying Levels of Prosperity in the 1920s</vt:lpstr>
      <vt:lpstr>5.1 Factors That Account for Varying Levels of Prosperity in the 1920s</vt:lpstr>
      <vt:lpstr>5.1 Factors That Account for Varying Levels of Prosperity in the 1920s</vt:lpstr>
      <vt:lpstr>5.1 Factors That Account for Varying Levels of Prosperity in the 1920s</vt:lpstr>
      <vt:lpstr>5.1 Factors That Account for Varying Levels of Prosperity in the 1920s</vt:lpstr>
      <vt:lpstr>5.1 Factors That Account for Varying Levels of Prosperity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5.2 The Impact of New Technology on Lifestyle in the 1920s</vt:lpstr>
      <vt:lpstr>5.3 Causes of the Great Depression</vt:lpstr>
      <vt:lpstr>5.3 Causes of the Great Depression</vt:lpstr>
      <vt:lpstr>PowerPoint Presentation</vt:lpstr>
      <vt:lpstr>5.3 Causes of the Great Depression</vt:lpstr>
      <vt:lpstr>5.3 Causes of the Great Depression</vt:lpstr>
      <vt:lpstr>October 29,1929 - Black Tuesday.</vt:lpstr>
      <vt:lpstr>5.3 Causes of the Great Depression</vt:lpstr>
      <vt:lpstr>5.3 Causes of the Great Depression</vt:lpstr>
      <vt:lpstr>5.3 Causes of the Great Depression</vt:lpstr>
      <vt:lpstr>5.3 Causes of the Great Depression</vt:lpstr>
      <vt:lpstr>5.3 Causes of the Great Depression</vt:lpstr>
      <vt:lpstr>5.4 Effects of the Great Depression</vt:lpstr>
      <vt:lpstr>5.4 Effects of the Great Depression</vt:lpstr>
      <vt:lpstr>5.4 Effects of the Great Depression</vt:lpstr>
      <vt:lpstr>5.4 Effects of the Great Depression</vt:lpstr>
      <vt:lpstr>5.4 Effects of the Great Depression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9</dc:title>
  <dc:creator>Meghan Anderson</dc:creator>
  <cp:lastModifiedBy>Robert Tucker</cp:lastModifiedBy>
  <cp:revision>42</cp:revision>
  <dcterms:created xsi:type="dcterms:W3CDTF">2016-12-05T00:01:58Z</dcterms:created>
  <dcterms:modified xsi:type="dcterms:W3CDTF">2017-11-27T17:05:30Z</dcterms:modified>
</cp:coreProperties>
</file>