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>
      <p:cViewPr>
        <p:scale>
          <a:sx n="70" d="100"/>
          <a:sy n="70" d="100"/>
        </p:scale>
        <p:origin x="-132" y="-9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BD83DC4-01F7-4D66-BA96-D72FE8C2166A}" type="datetimeFigureOut">
              <a:rPr lang="en-CA" smtClean="0"/>
              <a:t>2018-05-02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283FEF0-9BBE-4731-A0A8-87CC31CE8D83}" type="slidenum">
              <a:rPr lang="en-CA" smtClean="0"/>
              <a:t>‹#›</a:t>
            </a:fld>
            <a:endParaRPr lang="en-CA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34932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83DC4-01F7-4D66-BA96-D72FE8C2166A}" type="datetimeFigureOut">
              <a:rPr lang="en-CA" smtClean="0"/>
              <a:t>2018-05-02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3FEF0-9BBE-4731-A0A8-87CC31CE8D8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8738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83DC4-01F7-4D66-BA96-D72FE8C2166A}" type="datetimeFigureOut">
              <a:rPr lang="en-CA" smtClean="0"/>
              <a:t>2018-05-02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3FEF0-9BBE-4731-A0A8-87CC31CE8D8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9207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83DC4-01F7-4D66-BA96-D72FE8C2166A}" type="datetimeFigureOut">
              <a:rPr lang="en-CA" smtClean="0"/>
              <a:t>2018-05-02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3FEF0-9BBE-4731-A0A8-87CC31CE8D83}" type="slidenum">
              <a:rPr lang="en-CA" smtClean="0"/>
              <a:t>‹#›</a:t>
            </a:fld>
            <a:endParaRPr lang="en-CA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2551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83DC4-01F7-4D66-BA96-D72FE8C2166A}" type="datetimeFigureOut">
              <a:rPr lang="en-CA" smtClean="0"/>
              <a:t>2018-05-02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3FEF0-9BBE-4731-A0A8-87CC31CE8D8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5372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83DC4-01F7-4D66-BA96-D72FE8C2166A}" type="datetimeFigureOut">
              <a:rPr lang="en-CA" smtClean="0"/>
              <a:t>2018-05-02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3FEF0-9BBE-4731-A0A8-87CC31CE8D8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0230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83DC4-01F7-4D66-BA96-D72FE8C2166A}" type="datetimeFigureOut">
              <a:rPr lang="en-CA" smtClean="0"/>
              <a:t>2018-05-02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3FEF0-9BBE-4731-A0A8-87CC31CE8D8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2164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83DC4-01F7-4D66-BA96-D72FE8C2166A}" type="datetimeFigureOut">
              <a:rPr lang="en-CA" smtClean="0"/>
              <a:t>2018-05-02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3FEF0-9BBE-4731-A0A8-87CC31CE8D8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3687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83DC4-01F7-4D66-BA96-D72FE8C2166A}" type="datetimeFigureOut">
              <a:rPr lang="en-CA" smtClean="0"/>
              <a:t>2018-05-02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3FEF0-9BBE-4731-A0A8-87CC31CE8D8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8689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83DC4-01F7-4D66-BA96-D72FE8C2166A}" type="datetimeFigureOut">
              <a:rPr lang="en-CA" smtClean="0"/>
              <a:t>2018-05-02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3FEF0-9BBE-4731-A0A8-87CC31CE8D8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7952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83DC4-01F7-4D66-BA96-D72FE8C2166A}" type="datetimeFigureOut">
              <a:rPr lang="en-CA" smtClean="0"/>
              <a:t>2018-05-02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3FEF0-9BBE-4731-A0A8-87CC31CE8D8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1668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83DC4-01F7-4D66-BA96-D72FE8C2166A}" type="datetimeFigureOut">
              <a:rPr lang="en-CA" smtClean="0"/>
              <a:t>2018-05-02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3FEF0-9BBE-4731-A0A8-87CC31CE8D8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1591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83DC4-01F7-4D66-BA96-D72FE8C2166A}" type="datetimeFigureOut">
              <a:rPr lang="en-CA" smtClean="0"/>
              <a:t>2018-05-02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3FEF0-9BBE-4731-A0A8-87CC31CE8D8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9024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83DC4-01F7-4D66-BA96-D72FE8C2166A}" type="datetimeFigureOut">
              <a:rPr lang="en-CA" smtClean="0"/>
              <a:t>2018-05-02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3FEF0-9BBE-4731-A0A8-87CC31CE8D8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6155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83DC4-01F7-4D66-BA96-D72FE8C2166A}" type="datetimeFigureOut">
              <a:rPr lang="en-CA" smtClean="0"/>
              <a:t>2018-05-02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3FEF0-9BBE-4731-A0A8-87CC31CE8D8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0314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83DC4-01F7-4D66-BA96-D72FE8C2166A}" type="datetimeFigureOut">
              <a:rPr lang="en-CA" smtClean="0"/>
              <a:t>2018-05-02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3FEF0-9BBE-4731-A0A8-87CC31CE8D8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7825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83DC4-01F7-4D66-BA96-D72FE8C2166A}" type="datetimeFigureOut">
              <a:rPr lang="en-CA" smtClean="0"/>
              <a:t>2018-05-02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3FEF0-9BBE-4731-A0A8-87CC31CE8D8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2431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BD83DC4-01F7-4D66-BA96-D72FE8C2166A}" type="datetimeFigureOut">
              <a:rPr lang="en-CA" smtClean="0"/>
              <a:t>2018-05-02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283FEF0-9BBE-4731-A0A8-87CC31CE8D8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845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Chapter 9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Post- War Technology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4387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579418"/>
            <a:ext cx="6201888" cy="3795167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/>
              <a:t>Labour SAVING Devices</a:t>
            </a:r>
          </a:p>
          <a:p>
            <a:pPr lvl="1"/>
            <a:r>
              <a:rPr lang="en-CA" dirty="0" smtClean="0"/>
              <a:t>Innovation in areas such as plastics, synthetics, and electronics improved the affordability of products.</a:t>
            </a:r>
          </a:p>
          <a:p>
            <a:pPr lvl="2"/>
            <a:r>
              <a:rPr lang="en-CA" dirty="0" smtClean="0"/>
              <a:t>Disposable tissues</a:t>
            </a:r>
          </a:p>
          <a:p>
            <a:pPr lvl="2"/>
            <a:r>
              <a:rPr lang="en-CA" dirty="0" smtClean="0"/>
              <a:t>Hair Spray</a:t>
            </a:r>
          </a:p>
          <a:p>
            <a:pPr lvl="2"/>
            <a:r>
              <a:rPr lang="en-CA" dirty="0" smtClean="0"/>
              <a:t>Wash and Wear Clothing</a:t>
            </a:r>
          </a:p>
          <a:p>
            <a:pPr lvl="2"/>
            <a:r>
              <a:rPr lang="en-CA" dirty="0" smtClean="0"/>
              <a:t>Power Lawn Mowers</a:t>
            </a:r>
          </a:p>
          <a:p>
            <a:pPr lvl="2"/>
            <a:r>
              <a:rPr lang="en-CA" dirty="0" smtClean="0"/>
              <a:t>Electric Toasters</a:t>
            </a:r>
          </a:p>
          <a:p>
            <a:pPr lvl="2"/>
            <a:r>
              <a:rPr lang="en-CA" dirty="0" smtClean="0"/>
              <a:t>Cake Mixes</a:t>
            </a:r>
          </a:p>
          <a:p>
            <a:pPr lvl="2"/>
            <a:r>
              <a:rPr lang="en-CA" dirty="0" smtClean="0"/>
              <a:t>Instant Coffee</a:t>
            </a:r>
          </a:p>
          <a:p>
            <a:pPr lvl="2"/>
            <a:r>
              <a:rPr lang="en-CA" dirty="0" smtClean="0"/>
              <a:t>T.V. dinners</a:t>
            </a:r>
          </a:p>
          <a:p>
            <a:pPr lvl="2"/>
            <a:r>
              <a:rPr lang="en-CA" dirty="0" smtClean="0"/>
              <a:t>Automatic Washers and Dryers</a:t>
            </a:r>
            <a:endParaRPr lang="en-CA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73925" y="151410"/>
            <a:ext cx="10396882" cy="1151965"/>
          </a:xfrm>
        </p:spPr>
        <p:txBody>
          <a:bodyPr/>
          <a:lstStyle/>
          <a:p>
            <a:r>
              <a:rPr lang="en-CA" dirty="0"/>
              <a:t>9.1 Technology and Lifestyle</a:t>
            </a:r>
          </a:p>
        </p:txBody>
      </p:sp>
      <p:pic>
        <p:nvPicPr>
          <p:cNvPr id="7170" name="Picture 2" descr="Image result for 1950 tv dinner commerc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642" y="1009402"/>
            <a:ext cx="4618303" cy="559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221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04554" y="1388612"/>
            <a:ext cx="7058106" cy="4512624"/>
          </a:xfrm>
        </p:spPr>
        <p:txBody>
          <a:bodyPr/>
          <a:lstStyle/>
          <a:p>
            <a:r>
              <a:rPr lang="en-CA" dirty="0" smtClean="0"/>
              <a:t>Technological Change At Work</a:t>
            </a:r>
          </a:p>
          <a:p>
            <a:pPr lvl="1"/>
            <a:r>
              <a:rPr lang="en-CA" dirty="0" smtClean="0"/>
              <a:t>Technology enabled expansion in the mining industry</a:t>
            </a:r>
          </a:p>
          <a:p>
            <a:pPr lvl="1"/>
            <a:r>
              <a:rPr lang="en-CA" dirty="0" smtClean="0"/>
              <a:t>Developments in the oil and gas industry helps Alberta become the oil capital of Canada</a:t>
            </a:r>
          </a:p>
          <a:p>
            <a:pPr lvl="1"/>
            <a:r>
              <a:rPr lang="en-CA" dirty="0" smtClean="0"/>
              <a:t>Many new Hydroelectric programs brought electricity to new parts of Canada</a:t>
            </a:r>
            <a:endParaRPr lang="en-CA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50175" y="175162"/>
            <a:ext cx="10396882" cy="1151965"/>
          </a:xfrm>
        </p:spPr>
        <p:txBody>
          <a:bodyPr/>
          <a:lstStyle/>
          <a:p>
            <a:r>
              <a:rPr lang="en-CA" dirty="0"/>
              <a:t>9.1 Technology and Lifestyle</a:t>
            </a:r>
          </a:p>
        </p:txBody>
      </p:sp>
      <p:pic>
        <p:nvPicPr>
          <p:cNvPr id="9218" name="Picture 2" descr="Image result for alberta oil 19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660" y="1031553"/>
            <a:ext cx="3793823" cy="522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402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9.2 Attitudes and Values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2063396"/>
            <a:ext cx="6535594" cy="3311189"/>
          </a:xfrm>
        </p:spPr>
        <p:txBody>
          <a:bodyPr/>
          <a:lstStyle/>
          <a:p>
            <a:r>
              <a:rPr lang="en-CA" dirty="0" smtClean="0"/>
              <a:t>A changing Society</a:t>
            </a:r>
          </a:p>
          <a:p>
            <a:r>
              <a:rPr lang="en-CA" u="sng" dirty="0" smtClean="0"/>
              <a:t>Baby Boomers:</a:t>
            </a:r>
            <a:r>
              <a:rPr lang="en-CA" dirty="0" smtClean="0"/>
              <a:t> Children born after the war</a:t>
            </a:r>
          </a:p>
          <a:p>
            <a:r>
              <a:rPr lang="en-CA" dirty="0" smtClean="0"/>
              <a:t>Marriage rates increase rapidly between 1945-1949</a:t>
            </a:r>
          </a:p>
          <a:p>
            <a:r>
              <a:rPr lang="en-CA" dirty="0" smtClean="0"/>
              <a:t>Population increases quickly</a:t>
            </a:r>
          </a:p>
          <a:p>
            <a:r>
              <a:rPr lang="en-CA" dirty="0" smtClean="0"/>
              <a:t>Canada brings in immigrants due to the strong economy</a:t>
            </a:r>
            <a:endParaRPr lang="en-CA" dirty="0"/>
          </a:p>
        </p:txBody>
      </p:sp>
      <p:pic>
        <p:nvPicPr>
          <p:cNvPr id="10242" name="Picture 2" descr="Image result for baby boomers 1950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394" y="1698172"/>
            <a:ext cx="4509676" cy="352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960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235034"/>
            <a:ext cx="6059384" cy="4139551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Images of the Times</a:t>
            </a:r>
          </a:p>
          <a:p>
            <a:r>
              <a:rPr lang="en-CA" dirty="0" smtClean="0"/>
              <a:t>Home and family are the most important aspects of life</a:t>
            </a:r>
          </a:p>
          <a:p>
            <a:r>
              <a:rPr lang="en-CA" dirty="0" smtClean="0"/>
              <a:t>People want to forget the great depression</a:t>
            </a:r>
          </a:p>
          <a:p>
            <a:r>
              <a:rPr lang="en-CA" dirty="0" smtClean="0"/>
              <a:t>They buy homes and begin suburban life</a:t>
            </a:r>
          </a:p>
          <a:p>
            <a:r>
              <a:rPr lang="en-CA" dirty="0" smtClean="0"/>
              <a:t>The idea of the perfect family as one where the father works and mother stays home and cares for the house and children</a:t>
            </a:r>
          </a:p>
          <a:p>
            <a:pPr lvl="1"/>
            <a:r>
              <a:rPr lang="en-CA" dirty="0" smtClean="0"/>
              <a:t>This ideal was common in the media “</a:t>
            </a:r>
            <a:r>
              <a:rPr lang="en-CA" i="1" dirty="0" smtClean="0"/>
              <a:t>leave it to Beaver”</a:t>
            </a:r>
            <a:endParaRPr lang="en-CA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38299" y="258289"/>
            <a:ext cx="10396882" cy="1151965"/>
          </a:xfrm>
        </p:spPr>
        <p:txBody>
          <a:bodyPr/>
          <a:lstStyle/>
          <a:p>
            <a:r>
              <a:rPr lang="en-CA" dirty="0" smtClean="0"/>
              <a:t>9.2 Attitudes and Values</a:t>
            </a:r>
            <a:endParaRPr lang="en-CA" dirty="0"/>
          </a:p>
        </p:txBody>
      </p:sp>
      <p:pic>
        <p:nvPicPr>
          <p:cNvPr id="11266" name="Picture 2" descr="Image result for leave it to bea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162" y="231569"/>
            <a:ext cx="3668280" cy="528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432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12846" y="1173888"/>
            <a:ext cx="6683990" cy="4994900"/>
          </a:xfrm>
        </p:spPr>
        <p:txBody>
          <a:bodyPr>
            <a:normAutofit/>
          </a:bodyPr>
          <a:lstStyle/>
          <a:p>
            <a:r>
              <a:rPr lang="en-CA" sz="2800" dirty="0" smtClean="0"/>
              <a:t>Advertising:</a:t>
            </a:r>
          </a:p>
          <a:p>
            <a:pPr lvl="1"/>
            <a:r>
              <a:rPr lang="en-CA" sz="2400" dirty="0" smtClean="0"/>
              <a:t>Television opens children up as a new target for advertisers</a:t>
            </a:r>
          </a:p>
          <a:p>
            <a:pPr lvl="1"/>
            <a:r>
              <a:rPr lang="en-CA" sz="2400" dirty="0" smtClean="0"/>
              <a:t>The "perfect family” requires</a:t>
            </a:r>
          </a:p>
          <a:p>
            <a:pPr lvl="2"/>
            <a:r>
              <a:rPr lang="en-CA" sz="2000" dirty="0" smtClean="0"/>
              <a:t>Toys</a:t>
            </a:r>
          </a:p>
          <a:p>
            <a:pPr lvl="2"/>
            <a:r>
              <a:rPr lang="en-CA" sz="2000" dirty="0" smtClean="0"/>
              <a:t>Bicycles</a:t>
            </a:r>
          </a:p>
          <a:p>
            <a:pPr lvl="2"/>
            <a:r>
              <a:rPr lang="en-CA" sz="2000" dirty="0" smtClean="0"/>
              <a:t>Children’s products</a:t>
            </a:r>
          </a:p>
          <a:p>
            <a:pPr lvl="1"/>
            <a:endParaRPr lang="en-CA" sz="24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9890" y="172162"/>
            <a:ext cx="10396882" cy="1151965"/>
          </a:xfrm>
        </p:spPr>
        <p:txBody>
          <a:bodyPr/>
          <a:lstStyle/>
          <a:p>
            <a:r>
              <a:rPr lang="en-CA" dirty="0" smtClean="0"/>
              <a:t>9.2 Attitudes and Values</a:t>
            </a:r>
            <a:endParaRPr lang="en-CA" dirty="0"/>
          </a:p>
        </p:txBody>
      </p:sp>
      <p:pic>
        <p:nvPicPr>
          <p:cNvPr id="12290" name="Picture 2" descr="Image result for 1950 toy 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311" y="120348"/>
            <a:ext cx="4305116" cy="619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87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8946" y="1585725"/>
            <a:ext cx="7038833" cy="4200926"/>
          </a:xfrm>
        </p:spPr>
        <p:txBody>
          <a:bodyPr>
            <a:normAutofit/>
          </a:bodyPr>
          <a:lstStyle/>
          <a:p>
            <a:r>
              <a:rPr lang="en-CA" sz="2800" dirty="0" smtClean="0"/>
              <a:t>Social Programs:</a:t>
            </a:r>
          </a:p>
          <a:p>
            <a:pPr lvl="1"/>
            <a:r>
              <a:rPr lang="en-CA" sz="2400" dirty="0" smtClean="0"/>
              <a:t>People wanted more comfort and benefits</a:t>
            </a:r>
          </a:p>
          <a:p>
            <a:pPr lvl="2"/>
            <a:r>
              <a:rPr lang="en-CA" sz="2000" dirty="0" smtClean="0"/>
              <a:t>School leaving age increased to 16 years old (twice what it was)</a:t>
            </a:r>
          </a:p>
          <a:p>
            <a:pPr lvl="2"/>
            <a:r>
              <a:rPr lang="en-CA" sz="2000" dirty="0" smtClean="0"/>
              <a:t>Health insurance programs were introduced in the 1950’s</a:t>
            </a:r>
          </a:p>
          <a:p>
            <a:pPr lvl="3"/>
            <a:r>
              <a:rPr lang="en-CA" sz="1800" dirty="0" smtClean="0"/>
              <a:t>This became Canada wide Medicare in 1971</a:t>
            </a:r>
          </a:p>
          <a:p>
            <a:pPr lvl="1"/>
            <a:endParaRPr lang="en-CA" sz="24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9.2 Attitudes and Values</a:t>
            </a:r>
            <a:endParaRPr lang="en-CA" dirty="0"/>
          </a:p>
        </p:txBody>
      </p:sp>
      <p:pic>
        <p:nvPicPr>
          <p:cNvPr id="13314" name="Picture 2" descr="Image result for canada introduces health care 19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762" y="2006221"/>
            <a:ext cx="4318073" cy="348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680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9.1 Technology and Lifestyle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674422"/>
            <a:ext cx="6900760" cy="4120736"/>
          </a:xfrm>
        </p:spPr>
        <p:txBody>
          <a:bodyPr>
            <a:normAutofit/>
          </a:bodyPr>
          <a:lstStyle/>
          <a:p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Social and Economic Conditions in Canada:</a:t>
            </a:r>
          </a:p>
          <a:p>
            <a:pPr lvl="1"/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Canada’s expanded role in Global affairs is due mostly to a strong economy</a:t>
            </a:r>
          </a:p>
          <a:p>
            <a:pPr lvl="1"/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Many Canadians experience prosperity after the war</a:t>
            </a:r>
          </a:p>
          <a:p>
            <a:pPr lvl="1"/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New technologies caused increased manufacturing and Industrial growth</a:t>
            </a:r>
          </a:p>
          <a:p>
            <a:pPr lvl="1"/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population and economy grew</a:t>
            </a:r>
          </a:p>
          <a:p>
            <a:pPr lvl="1"/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These trends continued </a:t>
            </a: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throughout </a:t>
            </a: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the 1960’s and 1970’s</a:t>
            </a:r>
          </a:p>
          <a:p>
            <a:pPr lvl="1"/>
            <a:endParaRPr lang="en-CA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Image result for canada 1950s econo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759" y="2218390"/>
            <a:ext cx="4642056" cy="261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098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1410" y="1615046"/>
            <a:ext cx="7841880" cy="4346368"/>
          </a:xfrm>
        </p:spPr>
        <p:txBody>
          <a:bodyPr>
            <a:normAutofit/>
          </a:bodyPr>
          <a:lstStyle/>
          <a:p>
            <a:pPr lvl="1"/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government is able to provide social security programs</a:t>
            </a:r>
          </a:p>
          <a:p>
            <a:pPr lvl="1"/>
            <a:r>
              <a:rPr lang="en-CA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Social Security: </a:t>
            </a: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Social Insurance to protect citizens in time of need</a:t>
            </a:r>
          </a:p>
          <a:p>
            <a:pPr lvl="1"/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Family allowance: Paid money to mothers so they would have cash to spend</a:t>
            </a:r>
          </a:p>
          <a:p>
            <a:pPr lvl="2"/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Unemployment Insurance</a:t>
            </a:r>
          </a:p>
          <a:p>
            <a:pPr lvl="2"/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Old-Age Pension</a:t>
            </a:r>
          </a:p>
          <a:p>
            <a:pPr lvl="1"/>
            <a:r>
              <a:rPr lang="en-CA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The goal of these programs is to protect from economic disasters like the Great depression</a:t>
            </a:r>
          </a:p>
          <a:p>
            <a:pPr lvl="1"/>
            <a:endParaRPr lang="en-CA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9.1 Technology and Lifestyle</a:t>
            </a:r>
            <a:endParaRPr lang="en-CA" dirty="0"/>
          </a:p>
        </p:txBody>
      </p:sp>
      <p:pic>
        <p:nvPicPr>
          <p:cNvPr id="3074" name="Picture 2" descr="Image result for canada social security 1950'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290" y="1591292"/>
            <a:ext cx="3220736" cy="477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710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Not all Canadians were able to be prosperous</a:t>
            </a:r>
          </a:p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25% of Canadians still lived in poverty (even with the Programs)</a:t>
            </a:r>
          </a:p>
          <a:p>
            <a:r>
              <a:rPr lang="en-CA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Regional Disparity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: Inequality  between regions</a:t>
            </a:r>
          </a:p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Canada takes on a regional disparity, where some areas are doing better economically and Socially than others</a:t>
            </a:r>
          </a:p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To deal with this Canada starts to pay equalization payments to areas with lower than average incomes</a:t>
            </a:r>
          </a:p>
          <a:p>
            <a:r>
              <a:rPr lang="en-CA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Equalization Payment: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 A payment made by the federal government to balance revenues among the provinces</a:t>
            </a:r>
            <a:endParaRPr lang="en-CA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9.1 Technology and Lifestyle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00102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047" y="151411"/>
            <a:ext cx="10396882" cy="1151965"/>
          </a:xfrm>
        </p:spPr>
        <p:txBody>
          <a:bodyPr/>
          <a:lstStyle/>
          <a:p>
            <a:r>
              <a:rPr lang="en-CA" dirty="0" smtClean="0"/>
              <a:t>Regional Disparity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190066" y="-1229958"/>
            <a:ext cx="5493708" cy="9905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1081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9.1 Technology and Lifestyle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579418"/>
            <a:ext cx="6878782" cy="4132613"/>
          </a:xfrm>
        </p:spPr>
        <p:txBody>
          <a:bodyPr>
            <a:normAutofit fontScale="92500" lnSpcReduction="10000"/>
          </a:bodyPr>
          <a:lstStyle/>
          <a:p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Changes in Technology:</a:t>
            </a:r>
          </a:p>
          <a:p>
            <a:pPr lvl="1"/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Transportation:</a:t>
            </a:r>
          </a:p>
          <a:p>
            <a:pPr lvl="2"/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After World War 2 Cars became more popular as they were more affordable</a:t>
            </a:r>
          </a:p>
          <a:p>
            <a:pPr lvl="2"/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increase in the number of Cars caused major changes to cities</a:t>
            </a:r>
          </a:p>
          <a:p>
            <a:pPr lvl="3"/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Paved roads</a:t>
            </a:r>
          </a:p>
          <a:p>
            <a:pPr lvl="3"/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Bigger highways</a:t>
            </a:r>
          </a:p>
          <a:p>
            <a:pPr lvl="3"/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Trucking jobs</a:t>
            </a:r>
          </a:p>
          <a:p>
            <a:pPr lvl="2"/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government passes the Trans-Canada Highway Act in 1949 promising a highway to connect St. Johns </a:t>
            </a:r>
            <a:r>
              <a:rPr lang="en-CA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Nl</a:t>
            </a: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, to Victoria BC</a:t>
            </a:r>
          </a:p>
          <a:p>
            <a:pPr lvl="3"/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project costs $1.4 billion and takes 13 years (finished in 62’)</a:t>
            </a:r>
          </a:p>
        </p:txBody>
      </p:sp>
      <p:pic>
        <p:nvPicPr>
          <p:cNvPr id="4100" name="Picture 4" descr="Image result for canada 1950'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903" y="1615044"/>
            <a:ext cx="4238555" cy="333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096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6926283" cy="3434879"/>
          </a:xfrm>
        </p:spPr>
        <p:txBody>
          <a:bodyPr>
            <a:noAutofit/>
          </a:bodyPr>
          <a:lstStyle/>
          <a:p>
            <a:r>
              <a:rPr lang="en-CA" sz="2400" dirty="0" smtClean="0"/>
              <a:t>Transportation:</a:t>
            </a:r>
          </a:p>
          <a:p>
            <a:pPr lvl="1"/>
            <a:r>
              <a:rPr lang="en-CA" sz="2000" dirty="0" smtClean="0"/>
              <a:t>Railway</a:t>
            </a:r>
          </a:p>
          <a:p>
            <a:pPr lvl="2"/>
            <a:r>
              <a:rPr lang="en-CA" sz="1800" dirty="0" smtClean="0"/>
              <a:t>Diesel  locomotives replaced traditional steam powered  trains</a:t>
            </a:r>
          </a:p>
          <a:p>
            <a:pPr lvl="1"/>
            <a:r>
              <a:rPr lang="en-CA" sz="2000" dirty="0" smtClean="0"/>
              <a:t>Air</a:t>
            </a:r>
          </a:p>
          <a:p>
            <a:pPr lvl="2"/>
            <a:r>
              <a:rPr lang="en-CA" sz="1800" dirty="0" smtClean="0"/>
              <a:t>After world War 2 Commercial air travel became more popular</a:t>
            </a:r>
          </a:p>
          <a:p>
            <a:pPr lvl="2"/>
            <a:r>
              <a:rPr lang="en-CA" sz="1800" dirty="0" smtClean="0"/>
              <a:t>Air freight became more efficient bringing goods, services, and technology to more remote communities</a:t>
            </a:r>
          </a:p>
          <a:p>
            <a:pPr lvl="2"/>
            <a:endParaRPr lang="en-CA" sz="1800" dirty="0" smtClean="0"/>
          </a:p>
          <a:p>
            <a:pPr lvl="2"/>
            <a:endParaRPr lang="en-CA" sz="1800" dirty="0"/>
          </a:p>
        </p:txBody>
      </p:sp>
      <p:pic>
        <p:nvPicPr>
          <p:cNvPr id="5122" name="Picture 2" descr="Image result for canada 1950's air trav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920" y="2125683"/>
            <a:ext cx="3853240" cy="320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470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9.1 Technology and Lifestyle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707136"/>
            <a:ext cx="10394707" cy="3311189"/>
          </a:xfrm>
        </p:spPr>
        <p:txBody>
          <a:bodyPr/>
          <a:lstStyle/>
          <a:p>
            <a:r>
              <a:rPr lang="en-CA" dirty="0" smtClean="0"/>
              <a:t>Increased demand for better transportation and improved technology led to several major projects:</a:t>
            </a:r>
          </a:p>
          <a:p>
            <a:pPr lvl="1"/>
            <a:r>
              <a:rPr lang="en-CA" dirty="0" smtClean="0"/>
              <a:t>First Sub Way: Toronto 1954</a:t>
            </a:r>
          </a:p>
          <a:p>
            <a:pPr lvl="1"/>
            <a:r>
              <a:rPr lang="en-CA" dirty="0" smtClean="0"/>
              <a:t>Canso Causeway Nova Scotia 1955</a:t>
            </a:r>
          </a:p>
          <a:p>
            <a:pPr lvl="1"/>
            <a:r>
              <a:rPr lang="en-CA" dirty="0" smtClean="0"/>
              <a:t>Angus l. Macdonald Bridge Nova Scotia 1959</a:t>
            </a:r>
          </a:p>
          <a:p>
            <a:pPr lvl="1"/>
            <a:r>
              <a:rPr lang="en-CA" dirty="0" smtClean="0"/>
              <a:t>St. Lawrence Seaway, 1959</a:t>
            </a:r>
            <a:endParaRPr lang="en-CA" dirty="0"/>
          </a:p>
        </p:txBody>
      </p:sp>
      <p:pic>
        <p:nvPicPr>
          <p:cNvPr id="6146" name="Picture 2" descr="Image result for opening of yonge street subw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882" y="2700647"/>
            <a:ext cx="4297672" cy="288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96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Electricity, Television, and Telephone</a:t>
            </a:r>
          </a:p>
          <a:p>
            <a:pPr lvl="1"/>
            <a:r>
              <a:rPr lang="en-CA" dirty="0" smtClean="0"/>
              <a:t>Between 1930 and 1950 Electricity was expanded in Canada</a:t>
            </a:r>
          </a:p>
          <a:p>
            <a:pPr lvl="1"/>
            <a:r>
              <a:rPr lang="en-CA" dirty="0" err="1" smtClean="0"/>
              <a:t>Cbc</a:t>
            </a:r>
            <a:r>
              <a:rPr lang="en-CA" dirty="0" smtClean="0"/>
              <a:t> began broadcasting on television in 1952</a:t>
            </a:r>
          </a:p>
          <a:p>
            <a:pPr lvl="1"/>
            <a:r>
              <a:rPr lang="en-CA" dirty="0" smtClean="0"/>
              <a:t>By 1962 85% of Canadians could watch </a:t>
            </a:r>
            <a:r>
              <a:rPr lang="en-CA" dirty="0" err="1" smtClean="0"/>
              <a:t>cbc</a:t>
            </a:r>
            <a:endParaRPr lang="en-CA" dirty="0" smtClean="0"/>
          </a:p>
          <a:p>
            <a:pPr lvl="1"/>
            <a:r>
              <a:rPr lang="en-CA" dirty="0" smtClean="0"/>
              <a:t>In 1961 </a:t>
            </a:r>
            <a:r>
              <a:rPr lang="en-CA" dirty="0" err="1" smtClean="0"/>
              <a:t>ctv</a:t>
            </a:r>
            <a:r>
              <a:rPr lang="en-CA" dirty="0" smtClean="0"/>
              <a:t> begins broadcasting </a:t>
            </a:r>
          </a:p>
          <a:p>
            <a:pPr lvl="1"/>
            <a:r>
              <a:rPr lang="en-CA" dirty="0" smtClean="0"/>
              <a:t>Television brought Canadians together to watch </a:t>
            </a:r>
          </a:p>
          <a:p>
            <a:pPr lvl="1"/>
            <a:r>
              <a:rPr lang="en-CA" dirty="0" smtClean="0"/>
              <a:t>Television brought storytellers into Canadian homes</a:t>
            </a:r>
          </a:p>
          <a:p>
            <a:pPr lvl="1"/>
            <a:r>
              <a:rPr lang="en-CA" dirty="0" smtClean="0"/>
              <a:t>Telephones became common in the 1950’s</a:t>
            </a:r>
          </a:p>
          <a:p>
            <a:pPr lvl="2"/>
            <a:r>
              <a:rPr lang="en-CA" dirty="0" smtClean="0"/>
              <a:t>Several homes would be connected by one party line (eavesdropping)</a:t>
            </a:r>
            <a:endParaRPr lang="en-CA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9.1 Technology and Lifestyle</a:t>
            </a:r>
          </a:p>
        </p:txBody>
      </p:sp>
      <p:pic>
        <p:nvPicPr>
          <p:cNvPr id="8194" name="Picture 2" descr="Image result for first cbc broadca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147" y="1662545"/>
            <a:ext cx="4219544" cy="320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3176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518</TotalTime>
  <Words>686</Words>
  <Application>Microsoft Office PowerPoint</Application>
  <PresentationFormat>Custom</PresentationFormat>
  <Paragraphs>100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Main Event</vt:lpstr>
      <vt:lpstr>Chapter 9</vt:lpstr>
      <vt:lpstr>9.1 Technology and Lifestyle</vt:lpstr>
      <vt:lpstr>9.1 Technology and Lifestyle</vt:lpstr>
      <vt:lpstr>9.1 Technology and Lifestyle</vt:lpstr>
      <vt:lpstr>Regional Disparity</vt:lpstr>
      <vt:lpstr>9.1 Technology and Lifestyle</vt:lpstr>
      <vt:lpstr>PowerPoint Presentation</vt:lpstr>
      <vt:lpstr>9.1 Technology and Lifestyle</vt:lpstr>
      <vt:lpstr>9.1 Technology and Lifestyle</vt:lpstr>
      <vt:lpstr>9.1 Technology and Lifestyle</vt:lpstr>
      <vt:lpstr>9.1 Technology and Lifestyle</vt:lpstr>
      <vt:lpstr>9.2 Attitudes and Values</vt:lpstr>
      <vt:lpstr>9.2 Attitudes and Values</vt:lpstr>
      <vt:lpstr>9.2 Attitudes and Values</vt:lpstr>
      <vt:lpstr>9.2 Attitudes and Values</vt:lpstr>
    </vt:vector>
  </TitlesOfParts>
  <Company>Newfoundland and Labrador English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</dc:title>
  <dc:creator>Robert Tucker</dc:creator>
  <cp:lastModifiedBy>Meghan Anderson</cp:lastModifiedBy>
  <cp:revision>20</cp:revision>
  <dcterms:created xsi:type="dcterms:W3CDTF">2017-05-23T11:51:15Z</dcterms:created>
  <dcterms:modified xsi:type="dcterms:W3CDTF">2018-05-02T19:40:23Z</dcterms:modified>
</cp:coreProperties>
</file>