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handoutMasterIdLst>
    <p:handoutMasterId r:id="rId13"/>
  </p:handoutMasterIdLst>
  <p:sldIdLst>
    <p:sldId id="285" r:id="rId2"/>
    <p:sldId id="259" r:id="rId3"/>
    <p:sldId id="265" r:id="rId4"/>
    <p:sldId id="260" r:id="rId5"/>
    <p:sldId id="268" r:id="rId6"/>
    <p:sldId id="269" r:id="rId7"/>
    <p:sldId id="287" r:id="rId8"/>
    <p:sldId id="288" r:id="rId9"/>
    <p:sldId id="290" r:id="rId10"/>
    <p:sldId id="291" r:id="rId11"/>
    <p:sldId id="292" r:id="rId1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33CCFF"/>
    <a:srgbClr val="9900CC"/>
    <a:srgbClr val="CC9900"/>
    <a:srgbClr val="996600"/>
    <a:srgbClr val="66FF33"/>
    <a:srgbClr val="00FFFF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87" autoAdjust="0"/>
    <p:restoredTop sz="94673" autoAdjust="0"/>
  </p:normalViewPr>
  <p:slideViewPr>
    <p:cSldViewPr>
      <p:cViewPr varScale="1">
        <p:scale>
          <a:sx n="87" d="100"/>
          <a:sy n="87" d="100"/>
        </p:scale>
        <p:origin x="1002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95" tIns="46548" rIns="93095" bIns="46548" numCol="1" anchor="t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95" tIns="46548" rIns="93095" bIns="46548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endParaRPr lang="en-US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95" tIns="46548" rIns="93095" bIns="46548" numCol="1" anchor="b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endParaRPr lang="en-US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95" tIns="46548" rIns="93095" bIns="46548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fld id="{087B76A7-B039-4F1A-9674-EA14235C918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1238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457200" y="2363788"/>
            <a:ext cx="8153400" cy="1600200"/>
            <a:chOff x="288" y="1489"/>
            <a:chExt cx="5136" cy="1008"/>
          </a:xfrm>
        </p:grpSpPr>
        <p:sp>
          <p:nvSpPr>
            <p:cNvPr id="4099" name="Arc 3"/>
            <p:cNvSpPr>
              <a:spLocks/>
            </p:cNvSpPr>
            <p:nvPr/>
          </p:nvSpPr>
          <p:spPr bwMode="invGray">
            <a:xfrm>
              <a:off x="3595" y="1489"/>
              <a:ext cx="1829" cy="1008"/>
            </a:xfrm>
            <a:custGeom>
              <a:avLst/>
              <a:gdLst>
                <a:gd name="G0" fmla="+- 312 0 0"/>
                <a:gd name="G1" fmla="+- 21600 0 0"/>
                <a:gd name="G2" fmla="+- 21600 0 0"/>
                <a:gd name="T0" fmla="*/ 300 w 21912"/>
                <a:gd name="T1" fmla="*/ 0 h 43200"/>
                <a:gd name="T2" fmla="*/ 0 w 21912"/>
                <a:gd name="T3" fmla="*/ 43198 h 43200"/>
                <a:gd name="T4" fmla="*/ 312 w 21912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12" h="43200" fill="none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</a:path>
                <a:path w="21912" h="43200" stroke="0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  <a:lnTo>
                    <a:pt x="312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663300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4100" name="Arc 4"/>
            <p:cNvSpPr>
              <a:spLocks/>
            </p:cNvSpPr>
            <p:nvPr/>
          </p:nvSpPr>
          <p:spPr bwMode="invGray">
            <a:xfrm>
              <a:off x="3548" y="1593"/>
              <a:ext cx="1831" cy="800"/>
            </a:xfrm>
            <a:custGeom>
              <a:avLst/>
              <a:gdLst>
                <a:gd name="G0" fmla="+- 324 0 0"/>
                <a:gd name="G1" fmla="+- 21600 0 0"/>
                <a:gd name="G2" fmla="+- 21600 0 0"/>
                <a:gd name="T0" fmla="*/ 312 w 21924"/>
                <a:gd name="T1" fmla="*/ 0 h 43200"/>
                <a:gd name="T2" fmla="*/ 0 w 21924"/>
                <a:gd name="T3" fmla="*/ 43198 h 43200"/>
                <a:gd name="T4" fmla="*/ 324 w 21924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24" h="43200" fill="none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</a:path>
                <a:path w="21924" h="43200" stroke="0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  <a:lnTo>
                    <a:pt x="324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894400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4101" name="Arc 5"/>
            <p:cNvSpPr>
              <a:spLocks/>
            </p:cNvSpPr>
            <p:nvPr/>
          </p:nvSpPr>
          <p:spPr bwMode="invGray">
            <a:xfrm>
              <a:off x="3521" y="1732"/>
              <a:ext cx="1830" cy="522"/>
            </a:xfrm>
            <a:custGeom>
              <a:avLst/>
              <a:gdLst>
                <a:gd name="G0" fmla="+- 325 0 0"/>
                <a:gd name="G1" fmla="+- 21600 0 0"/>
                <a:gd name="G2" fmla="+- 21600 0 0"/>
                <a:gd name="T0" fmla="*/ 313 w 21925"/>
                <a:gd name="T1" fmla="*/ 0 h 43200"/>
                <a:gd name="T2" fmla="*/ 0 w 21925"/>
                <a:gd name="T3" fmla="*/ 43198 h 43200"/>
                <a:gd name="T4" fmla="*/ 325 w 21925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25" h="43200" fill="none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</a:path>
                <a:path w="21925" h="43200" stroke="0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  <a:lnTo>
                    <a:pt x="325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B75B00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4102" name="AutoShape 6"/>
            <p:cNvSpPr>
              <a:spLocks noChangeArrowheads="1"/>
            </p:cNvSpPr>
            <p:nvPr/>
          </p:nvSpPr>
          <p:spPr bwMode="invGray">
            <a:xfrm>
              <a:off x="288" y="1940"/>
              <a:ext cx="4988" cy="104"/>
            </a:xfrm>
            <a:prstGeom prst="roundRect">
              <a:avLst>
                <a:gd name="adj" fmla="val 49995"/>
              </a:avLst>
            </a:prstGeom>
            <a:gradFill rotWithShape="0"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  <p:sp>
        <p:nvSpPr>
          <p:cNvPr id="4103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447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7338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B7D45E6-B0E3-4E28-92B5-A8641A13B8D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61319C-BA31-4D44-AD6E-EB5CB23B496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0"/>
            <a:ext cx="194310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0"/>
            <a:ext cx="567690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8BFB24-47D9-4A41-AD90-41360D6891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0574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20574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0B16A31-E7D3-4D23-9E26-18C4DD3A2B6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0"/>
            <a:ext cx="7772400" cy="6172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FC3BA9D-30C9-4717-8BF9-7FFBC20D756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DCE41F-373C-40D0-A117-D60F7B0A802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E4F3E4-1A88-44C5-9F55-8BD47D60186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057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8224FB-762C-4980-95B1-C48E0DE6502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03A70E-D55B-424E-A7B2-A3DD4CC4270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A51A6A-4C9C-4CAE-A7EA-E708835248D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7F074C-4153-473D-816C-203D286AF93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16BAB4-7B09-4FAF-8D51-B48CCFC41F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14B9B5-7720-4653-8402-AD620A124F3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457200" y="609600"/>
            <a:ext cx="8153400" cy="1447800"/>
            <a:chOff x="288" y="625"/>
            <a:chExt cx="5136" cy="1008"/>
          </a:xfrm>
        </p:grpSpPr>
        <p:sp>
          <p:nvSpPr>
            <p:cNvPr id="3075" name="Arc 3"/>
            <p:cNvSpPr>
              <a:spLocks/>
            </p:cNvSpPr>
            <p:nvPr/>
          </p:nvSpPr>
          <p:spPr bwMode="invGray">
            <a:xfrm>
              <a:off x="3595" y="625"/>
              <a:ext cx="1829" cy="1008"/>
            </a:xfrm>
            <a:custGeom>
              <a:avLst/>
              <a:gdLst>
                <a:gd name="G0" fmla="+- 312 0 0"/>
                <a:gd name="G1" fmla="+- 21600 0 0"/>
                <a:gd name="G2" fmla="+- 21600 0 0"/>
                <a:gd name="T0" fmla="*/ 300 w 21912"/>
                <a:gd name="T1" fmla="*/ 0 h 43200"/>
                <a:gd name="T2" fmla="*/ 0 w 21912"/>
                <a:gd name="T3" fmla="*/ 43198 h 43200"/>
                <a:gd name="T4" fmla="*/ 312 w 21912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12" h="43200" fill="none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</a:path>
                <a:path w="21912" h="43200" stroke="0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  <a:lnTo>
                    <a:pt x="312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663300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3076" name="Arc 4"/>
            <p:cNvSpPr>
              <a:spLocks/>
            </p:cNvSpPr>
            <p:nvPr/>
          </p:nvSpPr>
          <p:spPr bwMode="invGray">
            <a:xfrm>
              <a:off x="3548" y="729"/>
              <a:ext cx="1831" cy="800"/>
            </a:xfrm>
            <a:custGeom>
              <a:avLst/>
              <a:gdLst>
                <a:gd name="G0" fmla="+- 324 0 0"/>
                <a:gd name="G1" fmla="+- 21600 0 0"/>
                <a:gd name="G2" fmla="+- 21600 0 0"/>
                <a:gd name="T0" fmla="*/ 312 w 21924"/>
                <a:gd name="T1" fmla="*/ 0 h 43200"/>
                <a:gd name="T2" fmla="*/ 0 w 21924"/>
                <a:gd name="T3" fmla="*/ 43198 h 43200"/>
                <a:gd name="T4" fmla="*/ 324 w 21924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24" h="43200" fill="none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</a:path>
                <a:path w="21924" h="43200" stroke="0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  <a:lnTo>
                    <a:pt x="324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894400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3077" name="Arc 5"/>
            <p:cNvSpPr>
              <a:spLocks/>
            </p:cNvSpPr>
            <p:nvPr/>
          </p:nvSpPr>
          <p:spPr bwMode="invGray">
            <a:xfrm>
              <a:off x="3521" y="868"/>
              <a:ext cx="1830" cy="522"/>
            </a:xfrm>
            <a:custGeom>
              <a:avLst/>
              <a:gdLst>
                <a:gd name="G0" fmla="+- 325 0 0"/>
                <a:gd name="G1" fmla="+- 21600 0 0"/>
                <a:gd name="G2" fmla="+- 21600 0 0"/>
                <a:gd name="T0" fmla="*/ 313 w 21925"/>
                <a:gd name="T1" fmla="*/ 0 h 43200"/>
                <a:gd name="T2" fmla="*/ 0 w 21925"/>
                <a:gd name="T3" fmla="*/ 43198 h 43200"/>
                <a:gd name="T4" fmla="*/ 325 w 21925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25" h="43200" fill="none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</a:path>
                <a:path w="21925" h="43200" stroke="0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  <a:lnTo>
                    <a:pt x="325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B75B00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3078" name="AutoShape 6"/>
            <p:cNvSpPr>
              <a:spLocks noChangeArrowheads="1"/>
            </p:cNvSpPr>
            <p:nvPr/>
          </p:nvSpPr>
          <p:spPr bwMode="invGray">
            <a:xfrm>
              <a:off x="288" y="1076"/>
              <a:ext cx="4988" cy="104"/>
            </a:xfrm>
            <a:prstGeom prst="roundRect">
              <a:avLst>
                <a:gd name="adj" fmla="val 49995"/>
              </a:avLst>
            </a:prstGeom>
            <a:gradFill rotWithShape="0"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  <p:sp>
        <p:nvSpPr>
          <p:cNvPr id="3079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0574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fld id="{12758A7B-2F2B-4DFE-8AC3-8461F87FAF5F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txStyles>
    <p:titleStyle>
      <a:lvl1pPr algn="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+mj-lt"/>
          <a:ea typeface="+mj-ea"/>
          <a:cs typeface="+mj-cs"/>
        </a:defRPr>
      </a:lvl1pPr>
      <a:lvl2pPr algn="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2pPr>
      <a:lvl3pPr algn="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3pPr>
      <a:lvl4pPr algn="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4pPr>
      <a:lvl5pPr algn="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/>
              <a:t>Continental vs. Marine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001000" cy="5029200"/>
          </a:xfrm>
        </p:spPr>
        <p:txBody>
          <a:bodyPr/>
          <a:lstStyle/>
          <a:p>
            <a:r>
              <a:rPr lang="en-US" b="1">
                <a:solidFill>
                  <a:schemeClr val="accent1"/>
                </a:solidFill>
                <a:latin typeface="Arial" charset="0"/>
              </a:rPr>
              <a:t>Continental</a:t>
            </a:r>
            <a:r>
              <a:rPr lang="en-US" b="1">
                <a:latin typeface="Arial" charset="0"/>
              </a:rPr>
              <a:t> refers to locations located inland away from the ocean or sea.</a:t>
            </a:r>
          </a:p>
          <a:p>
            <a:pPr>
              <a:buFontTx/>
              <a:buNone/>
            </a:pPr>
            <a:endParaRPr lang="en-US" b="1">
              <a:latin typeface="Arial" charset="0"/>
            </a:endParaRPr>
          </a:p>
          <a:p>
            <a:r>
              <a:rPr lang="en-US" b="1">
                <a:solidFill>
                  <a:schemeClr val="accent1"/>
                </a:solidFill>
                <a:latin typeface="Arial" charset="0"/>
              </a:rPr>
              <a:t>Marine</a:t>
            </a:r>
            <a:r>
              <a:rPr lang="en-US" b="1">
                <a:latin typeface="Arial" charset="0"/>
              </a:rPr>
              <a:t> refers to areas located near the oceans or sea.</a:t>
            </a:r>
          </a:p>
          <a:p>
            <a:pPr>
              <a:buFontTx/>
              <a:buNone/>
            </a:pPr>
            <a:endParaRPr lang="en-US" b="1">
              <a:latin typeface="Arial" charset="0"/>
            </a:endParaRPr>
          </a:p>
          <a:p>
            <a:r>
              <a:rPr lang="en-US" b="1">
                <a:latin typeface="Arial" charset="0"/>
              </a:rPr>
              <a:t>Areas closer to the ocean are affected by the oceans differently during different seasons/times of the year.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/>
          <a:lstStyle/>
          <a:p>
            <a:pPr algn="l"/>
            <a:r>
              <a:rPr lang="en-US" sz="2800" b="1" i="0">
                <a:solidFill>
                  <a:srgbClr val="FFFF00"/>
                </a:solidFill>
              </a:rPr>
              <a:t>Relief Rainfall – Recap!!!</a:t>
            </a:r>
            <a:br>
              <a:rPr lang="en-US" sz="2800" b="1" i="0">
                <a:solidFill>
                  <a:srgbClr val="FFFF00"/>
                </a:solidFill>
              </a:rPr>
            </a:br>
            <a:r>
              <a:rPr lang="en-US" sz="2800" b="1" i="0">
                <a:solidFill>
                  <a:srgbClr val="FFFF00"/>
                </a:solidFill>
              </a:rPr>
              <a:t>					Elevation and Precipitation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819400"/>
            <a:ext cx="4191000" cy="76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>
                <a:solidFill>
                  <a:srgbClr val="00FFFF"/>
                </a:solidFill>
              </a:rPr>
              <a:t>Windward = side of a mountain wind blows toward</a:t>
            </a:r>
          </a:p>
        </p:txBody>
      </p:sp>
      <p:sp>
        <p:nvSpPr>
          <p:cNvPr id="7178" name="Rectangle 10"/>
          <p:cNvSpPr>
            <a:spLocks noChangeArrowheads="1"/>
          </p:cNvSpPr>
          <p:nvPr/>
        </p:nvSpPr>
        <p:spPr bwMode="auto">
          <a:xfrm>
            <a:off x="5562600" y="3276600"/>
            <a:ext cx="3733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r>
              <a:rPr lang="en-US">
                <a:solidFill>
                  <a:schemeClr val="accent1"/>
                </a:solidFill>
              </a:rPr>
              <a:t>Leeward = side of mountain opposite from windward</a:t>
            </a:r>
          </a:p>
        </p:txBody>
      </p:sp>
      <p:sp>
        <p:nvSpPr>
          <p:cNvPr id="7179" name="Rectangle 11"/>
          <p:cNvSpPr>
            <a:spLocks noChangeArrowheads="1"/>
          </p:cNvSpPr>
          <p:nvPr/>
        </p:nvSpPr>
        <p:spPr bwMode="auto">
          <a:xfrm>
            <a:off x="5486400" y="4724400"/>
            <a:ext cx="36576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r>
              <a:rPr lang="en-US"/>
              <a:t>Rain shadow = region on leeward side of mountain that receives little precipitation because most rain dropped on windward side.</a:t>
            </a:r>
          </a:p>
        </p:txBody>
      </p:sp>
      <p:pic>
        <p:nvPicPr>
          <p:cNvPr id="7180" name="Picture 12" descr="relief ra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944938"/>
            <a:ext cx="5473700" cy="2913062"/>
          </a:xfrm>
          <a:prstGeom prst="rect">
            <a:avLst/>
          </a:prstGeom>
          <a:noFill/>
        </p:spPr>
      </p:pic>
      <p:sp>
        <p:nvSpPr>
          <p:cNvPr id="7175" name="Line 7"/>
          <p:cNvSpPr>
            <a:spLocks noChangeShapeType="1"/>
          </p:cNvSpPr>
          <p:nvPr/>
        </p:nvSpPr>
        <p:spPr bwMode="auto">
          <a:xfrm flipH="1">
            <a:off x="4648200" y="3505200"/>
            <a:ext cx="990600" cy="15240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none" w="sm" len="sm"/>
            <a:tailEnd type="triangle" w="sm" len="sm"/>
          </a:ln>
          <a:effectLst/>
        </p:spPr>
        <p:txBody>
          <a:bodyPr wrap="none"/>
          <a:lstStyle/>
          <a:p>
            <a:endParaRPr lang="en-CA"/>
          </a:p>
        </p:txBody>
      </p:sp>
      <p:sp>
        <p:nvSpPr>
          <p:cNvPr id="7173" name="Line 5"/>
          <p:cNvSpPr>
            <a:spLocks noChangeShapeType="1"/>
          </p:cNvSpPr>
          <p:nvPr/>
        </p:nvSpPr>
        <p:spPr bwMode="auto">
          <a:xfrm>
            <a:off x="1447800" y="3657600"/>
            <a:ext cx="1066800" cy="12954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none" w="sm" len="sm"/>
            <a:tailEnd type="triangle" w="sm" len="sm"/>
          </a:ln>
          <a:effectLst/>
        </p:spPr>
        <p:txBody>
          <a:bodyPr wrap="none"/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 autoUpdateAnimBg="0"/>
      <p:bldP spid="7178" grpId="0" build="p" autoUpdateAnimBg="0"/>
      <p:bldP spid="7179" grpId="0" build="p" autoUpdateAnimBg="0"/>
      <p:bldP spid="7175" grpId="0" animBg="1"/>
      <p:bldP spid="717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07" name="Picture 15" descr="elevation-profile-at-canada-bord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581650"/>
            <a:ext cx="9144000" cy="1276350"/>
          </a:xfrm>
          <a:prstGeom prst="rect">
            <a:avLst/>
          </a:prstGeom>
          <a:noFill/>
        </p:spPr>
      </p:pic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839200" cy="1752600"/>
          </a:xfrm>
        </p:spPr>
        <p:txBody>
          <a:bodyPr/>
          <a:lstStyle/>
          <a:p>
            <a:pPr algn="l"/>
            <a:r>
              <a:rPr lang="en-US" sz="3200" b="1" i="0"/>
              <a:t>2.6.3 Analyze the relationship between temperature and precipitation of a point and its location relative to a mountain system.</a:t>
            </a:r>
            <a:r>
              <a:rPr lang="en-US"/>
              <a:t>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05000"/>
            <a:ext cx="9144000" cy="1295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b="1">
                <a:solidFill>
                  <a:srgbClr val="FFFF00"/>
                </a:solidFill>
              </a:rPr>
              <a:t>Cities higher up in a mountain have colder temperatures </a:t>
            </a:r>
          </a:p>
          <a:p>
            <a:pPr>
              <a:lnSpc>
                <a:spcPct val="90000"/>
              </a:lnSpc>
            </a:pPr>
            <a:r>
              <a:rPr lang="en-US" sz="2800" b="1">
                <a:solidFill>
                  <a:srgbClr val="FFFF00"/>
                </a:solidFill>
              </a:rPr>
              <a:t>Cities on leeward side have little rain (rain shadow)</a:t>
            </a:r>
          </a:p>
          <a:p>
            <a:pPr>
              <a:lnSpc>
                <a:spcPct val="90000"/>
              </a:lnSpc>
            </a:pPr>
            <a:r>
              <a:rPr lang="en-US" sz="2800" b="1">
                <a:solidFill>
                  <a:srgbClr val="FFFF00"/>
                </a:solidFill>
              </a:rPr>
              <a:t>Cities on windward side have more rain</a:t>
            </a: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4267200" y="3581400"/>
            <a:ext cx="4876800" cy="1590675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FFFF"/>
                </a:solidFill>
                <a:latin typeface="Arial" charset="0"/>
              </a:rPr>
              <a:t>Match the city to the data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/>
              <a:t>1113mm rain &amp; 0</a:t>
            </a:r>
            <a:r>
              <a:rPr lang="en-US" baseline="30000"/>
              <a:t>o</a:t>
            </a:r>
            <a:r>
              <a:rPr lang="en-US"/>
              <a:t>C coldest month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/>
              <a:t>628mm rain &amp; -12</a:t>
            </a:r>
            <a:r>
              <a:rPr lang="en-US" baseline="30000"/>
              <a:t>o</a:t>
            </a:r>
            <a:r>
              <a:rPr lang="en-US"/>
              <a:t>C coldest month</a:t>
            </a:r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0" y="4343400"/>
            <a:ext cx="4191000" cy="1676400"/>
            <a:chOff x="0" y="2736"/>
            <a:chExt cx="2640" cy="1056"/>
          </a:xfrm>
        </p:grpSpPr>
        <p:sp>
          <p:nvSpPr>
            <p:cNvPr id="8199" name="Text Box 7"/>
            <p:cNvSpPr txBox="1">
              <a:spLocks noChangeArrowheads="1"/>
            </p:cNvSpPr>
            <p:nvPr/>
          </p:nvSpPr>
          <p:spPr bwMode="auto">
            <a:xfrm>
              <a:off x="1248" y="2784"/>
              <a:ext cx="1392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Prince George</a:t>
              </a:r>
            </a:p>
          </p:txBody>
        </p:sp>
        <p:sp>
          <p:nvSpPr>
            <p:cNvPr id="8200" name="Line 8"/>
            <p:cNvSpPr>
              <a:spLocks noChangeShapeType="1"/>
            </p:cNvSpPr>
            <p:nvPr/>
          </p:nvSpPr>
          <p:spPr bwMode="auto">
            <a:xfrm flipV="1">
              <a:off x="1488" y="3072"/>
              <a:ext cx="0" cy="576"/>
            </a:xfrm>
            <a:prstGeom prst="line">
              <a:avLst/>
            </a:prstGeom>
            <a:noFill/>
            <a:ln w="44450">
              <a:solidFill>
                <a:srgbClr val="FF0000"/>
              </a:solidFill>
              <a:round/>
              <a:headEnd type="triangle" w="med" len="med"/>
              <a:tailEnd/>
            </a:ln>
            <a:effectLst/>
          </p:spPr>
          <p:txBody>
            <a:bodyPr wrap="none"/>
            <a:lstStyle/>
            <a:p>
              <a:endParaRPr lang="en-CA"/>
            </a:p>
          </p:txBody>
        </p:sp>
        <p:sp>
          <p:nvSpPr>
            <p:cNvPr id="8201" name="Text Box 9"/>
            <p:cNvSpPr txBox="1">
              <a:spLocks noChangeArrowheads="1"/>
            </p:cNvSpPr>
            <p:nvPr/>
          </p:nvSpPr>
          <p:spPr bwMode="auto">
            <a:xfrm>
              <a:off x="0" y="2736"/>
              <a:ext cx="1008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Vancouver</a:t>
              </a:r>
            </a:p>
          </p:txBody>
        </p:sp>
        <p:sp>
          <p:nvSpPr>
            <p:cNvPr id="8202" name="Line 10"/>
            <p:cNvSpPr>
              <a:spLocks noChangeShapeType="1"/>
            </p:cNvSpPr>
            <p:nvPr/>
          </p:nvSpPr>
          <p:spPr bwMode="auto">
            <a:xfrm flipV="1">
              <a:off x="816" y="3024"/>
              <a:ext cx="0" cy="768"/>
            </a:xfrm>
            <a:prstGeom prst="line">
              <a:avLst/>
            </a:prstGeom>
            <a:noFill/>
            <a:ln w="44450">
              <a:solidFill>
                <a:srgbClr val="FF0000"/>
              </a:solidFill>
              <a:round/>
              <a:headEnd type="triangle" w="med" len="med"/>
              <a:tailEnd/>
            </a:ln>
            <a:effectLst/>
          </p:spPr>
          <p:txBody>
            <a:bodyPr wrap="none"/>
            <a:lstStyle/>
            <a:p>
              <a:endParaRPr lang="en-CA"/>
            </a:p>
          </p:txBody>
        </p:sp>
        <p:sp>
          <p:nvSpPr>
            <p:cNvPr id="8204" name="Line 12"/>
            <p:cNvSpPr>
              <a:spLocks noChangeShapeType="1"/>
            </p:cNvSpPr>
            <p:nvPr/>
          </p:nvSpPr>
          <p:spPr bwMode="auto">
            <a:xfrm>
              <a:off x="0" y="3600"/>
              <a:ext cx="624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/>
            <a:lstStyle/>
            <a:p>
              <a:endParaRPr lang="en-CA"/>
            </a:p>
          </p:txBody>
        </p:sp>
        <p:sp>
          <p:nvSpPr>
            <p:cNvPr id="8205" name="Text Box 13"/>
            <p:cNvSpPr txBox="1">
              <a:spLocks noChangeArrowheads="1"/>
            </p:cNvSpPr>
            <p:nvPr/>
          </p:nvSpPr>
          <p:spPr bwMode="auto">
            <a:xfrm>
              <a:off x="0" y="3168"/>
              <a:ext cx="576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FFFF"/>
                  </a:solidFill>
                </a:rPr>
                <a:t>wind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800" decel="100000"/>
                                        <p:tgtEl>
                                          <p:spTgt spid="82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5" grpId="0" build="p" autoUpdateAnimBg="0"/>
      <p:bldP spid="8203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62000"/>
          </a:xfrm>
        </p:spPr>
        <p:txBody>
          <a:bodyPr/>
          <a:lstStyle/>
          <a:p>
            <a:pPr algn="l"/>
            <a:r>
              <a:rPr lang="en-US" sz="3600" b="1" i="0"/>
              <a:t>Define the term temperature Range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7315200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b="1">
                <a:solidFill>
                  <a:srgbClr val="FF00FF"/>
                </a:solidFill>
                <a:latin typeface="Arial" charset="0"/>
              </a:rPr>
              <a:t>Temperature range</a:t>
            </a:r>
            <a:r>
              <a:rPr lang="en-US" sz="2800" b="1">
                <a:latin typeface="Arial" charset="0"/>
              </a:rPr>
              <a:t> = the difference between the </a:t>
            </a:r>
            <a:r>
              <a:rPr lang="en-US" sz="2800" b="1">
                <a:solidFill>
                  <a:srgbClr val="FF0000"/>
                </a:solidFill>
                <a:latin typeface="Arial" charset="0"/>
              </a:rPr>
              <a:t>highest and the lowest </a:t>
            </a:r>
            <a:r>
              <a:rPr lang="en-US" sz="2800" b="1" u="sng">
                <a:solidFill>
                  <a:srgbClr val="FF0000"/>
                </a:solidFill>
                <a:latin typeface="Arial" charset="0"/>
              </a:rPr>
              <a:t>average</a:t>
            </a:r>
            <a:r>
              <a:rPr lang="en-US" sz="2800" b="1">
                <a:solidFill>
                  <a:srgbClr val="FF0000"/>
                </a:solidFill>
                <a:latin typeface="Arial" charset="0"/>
              </a:rPr>
              <a:t>  monthly temperatures</a:t>
            </a:r>
            <a:r>
              <a:rPr lang="en-US" sz="2800" b="1">
                <a:latin typeface="Arial" charset="0"/>
              </a:rPr>
              <a:t> of a region.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800" b="1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sz="2800" b="1">
                <a:latin typeface="Arial" charset="0"/>
              </a:rPr>
              <a:t>Large or </a:t>
            </a:r>
            <a:r>
              <a:rPr lang="en-US" sz="2800" b="1">
                <a:solidFill>
                  <a:srgbClr val="FF00FF"/>
                </a:solidFill>
                <a:latin typeface="Arial" charset="0"/>
              </a:rPr>
              <a:t>high temperature range</a:t>
            </a:r>
            <a:r>
              <a:rPr lang="en-US" sz="2800" b="1">
                <a:latin typeface="Arial" charset="0"/>
              </a:rPr>
              <a:t> = </a:t>
            </a:r>
            <a:r>
              <a:rPr lang="en-US" sz="2800" b="1" u="sng">
                <a:solidFill>
                  <a:srgbClr val="FF0000"/>
                </a:solidFill>
                <a:latin typeface="Arial" charset="0"/>
              </a:rPr>
              <a:t>extremes of temperature</a:t>
            </a:r>
            <a:r>
              <a:rPr lang="en-US" sz="2800" b="1">
                <a:latin typeface="Arial" charset="0"/>
              </a:rPr>
              <a:t>, hot summer cold winter.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800" b="1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sz="2800" b="1">
                <a:latin typeface="Arial" charset="0"/>
              </a:rPr>
              <a:t>Small or </a:t>
            </a:r>
            <a:r>
              <a:rPr lang="en-US" sz="2800" b="1">
                <a:solidFill>
                  <a:srgbClr val="FF00FF"/>
                </a:solidFill>
                <a:latin typeface="Arial" charset="0"/>
              </a:rPr>
              <a:t>low temperature range</a:t>
            </a:r>
            <a:r>
              <a:rPr lang="en-US" sz="2800" b="1">
                <a:latin typeface="Arial" charset="0"/>
              </a:rPr>
              <a:t> = </a:t>
            </a:r>
            <a:r>
              <a:rPr lang="en-US" sz="2800" b="1" u="sng">
                <a:solidFill>
                  <a:srgbClr val="FF0000"/>
                </a:solidFill>
                <a:latin typeface="Arial" charset="0"/>
              </a:rPr>
              <a:t>moderated temperature</a:t>
            </a:r>
            <a:r>
              <a:rPr lang="en-US" sz="2800" b="1">
                <a:latin typeface="Arial" charset="0"/>
              </a:rPr>
              <a:t>, warm summer, cool winter</a:t>
            </a:r>
          </a:p>
        </p:txBody>
      </p:sp>
      <p:pic>
        <p:nvPicPr>
          <p:cNvPr id="1028" name="Picture 4" descr="so01380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750" y="5054600"/>
            <a:ext cx="1619250" cy="1803400"/>
          </a:xfrm>
          <a:prstGeom prst="rect">
            <a:avLst/>
          </a:prstGeom>
          <a:noFill/>
        </p:spPr>
      </p:pic>
      <p:pic>
        <p:nvPicPr>
          <p:cNvPr id="1029" name="Picture 5" descr="so01038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23163" y="2057400"/>
            <a:ext cx="1620837" cy="16303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  <p:bldP spid="102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7772400" cy="1143000"/>
          </a:xfrm>
        </p:spPr>
        <p:txBody>
          <a:bodyPr/>
          <a:lstStyle/>
          <a:p>
            <a:pPr algn="l"/>
            <a:r>
              <a:rPr lang="en-US" b="1" i="0">
                <a:latin typeface="Arial" charset="0"/>
              </a:rPr>
              <a:t>Did You Know?</a:t>
            </a:r>
          </a:p>
        </p:txBody>
      </p:sp>
      <p:sp>
        <p:nvSpPr>
          <p:cNvPr id="1433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04800" y="1752600"/>
            <a:ext cx="8534400" cy="4876800"/>
          </a:xfrm>
        </p:spPr>
        <p:txBody>
          <a:bodyPr/>
          <a:lstStyle/>
          <a:p>
            <a:r>
              <a:rPr lang="en-US">
                <a:solidFill>
                  <a:schemeClr val="accent1"/>
                </a:solidFill>
                <a:latin typeface="Arial" charset="0"/>
              </a:rPr>
              <a:t>That Newfoundland’s annual temperature range is </a:t>
            </a:r>
            <a:r>
              <a:rPr lang="en-US">
                <a:solidFill>
                  <a:srgbClr val="00FFFF"/>
                </a:solidFill>
                <a:latin typeface="Arial" charset="0"/>
              </a:rPr>
              <a:t>20</a:t>
            </a:r>
            <a:r>
              <a:rPr lang="en-US" baseline="30000">
                <a:solidFill>
                  <a:srgbClr val="00FFFF"/>
                </a:solidFill>
                <a:latin typeface="Arial" charset="0"/>
              </a:rPr>
              <a:t>o</a:t>
            </a:r>
            <a:r>
              <a:rPr lang="en-US">
                <a:solidFill>
                  <a:srgbClr val="00FFFF"/>
                </a:solidFill>
                <a:latin typeface="Arial" charset="0"/>
              </a:rPr>
              <a:t>C</a:t>
            </a:r>
            <a:r>
              <a:rPr lang="en-US">
                <a:solidFill>
                  <a:schemeClr val="accent1"/>
                </a:solidFill>
                <a:latin typeface="Arial" charset="0"/>
              </a:rPr>
              <a:t>.</a:t>
            </a:r>
            <a:r>
              <a:rPr lang="en-US">
                <a:latin typeface="Arial" charset="0"/>
              </a:rPr>
              <a:t> </a:t>
            </a:r>
            <a:r>
              <a:rPr lang="en-US" sz="1800">
                <a:latin typeface="Arial" charset="0"/>
              </a:rPr>
              <a:t>(Environment Canada)</a:t>
            </a:r>
          </a:p>
          <a:p>
            <a:pPr>
              <a:buFontTx/>
              <a:buNone/>
            </a:pPr>
            <a:endParaRPr lang="en-US" sz="1800">
              <a:latin typeface="Arial" charset="0"/>
            </a:endParaRPr>
          </a:p>
          <a:p>
            <a:r>
              <a:rPr lang="en-US">
                <a:latin typeface="Arial" charset="0"/>
              </a:rPr>
              <a:t>In comparison, Winnipeg's is </a:t>
            </a:r>
            <a:r>
              <a:rPr lang="en-US">
                <a:solidFill>
                  <a:srgbClr val="FF00FF"/>
                </a:solidFill>
                <a:latin typeface="Arial" charset="0"/>
              </a:rPr>
              <a:t>38.9</a:t>
            </a:r>
            <a:r>
              <a:rPr lang="en-US">
                <a:latin typeface="Arial" charset="0"/>
              </a:rPr>
              <a:t> and Vancouver's is </a:t>
            </a:r>
            <a:r>
              <a:rPr lang="en-US">
                <a:solidFill>
                  <a:srgbClr val="00FFFF"/>
                </a:solidFill>
                <a:latin typeface="Arial" charset="0"/>
              </a:rPr>
              <a:t>14.8.</a:t>
            </a:r>
            <a:endParaRPr lang="en-US">
              <a:latin typeface="Arial" charset="0"/>
            </a:endParaRPr>
          </a:p>
        </p:txBody>
      </p:sp>
      <p:pic>
        <p:nvPicPr>
          <p:cNvPr id="14343" name="Picture 103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89750"/>
          </a:xfrm>
          <a:prstGeom prst="rect">
            <a:avLst/>
          </a:prstGeom>
          <a:noFill/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31" dur="20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39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/>
          <a:lstStyle/>
          <a:p>
            <a:pPr algn="l"/>
            <a:r>
              <a:rPr lang="en-US" sz="3200" b="1" i="0" dirty="0">
                <a:latin typeface="Arial" charset="0"/>
              </a:rPr>
              <a:t>Analyze the relationship between range of temperature and distance to the ocean.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 flipH="1">
            <a:off x="0" y="1752600"/>
            <a:ext cx="9144000" cy="5105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b="1">
                <a:latin typeface="Arial" charset="0"/>
              </a:rPr>
              <a:t>As distance from the ocean increases, </a:t>
            </a:r>
            <a:r>
              <a:rPr lang="en-US" sz="2800" b="1" u="sng">
                <a:solidFill>
                  <a:srgbClr val="FF0000"/>
                </a:solidFill>
                <a:latin typeface="Arial" charset="0"/>
              </a:rPr>
              <a:t>summer temperatures are higher</a:t>
            </a:r>
            <a:r>
              <a:rPr lang="en-US" sz="2800" b="1">
                <a:solidFill>
                  <a:srgbClr val="FF0000"/>
                </a:solidFill>
                <a:latin typeface="Arial" charset="0"/>
              </a:rPr>
              <a:t>.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800" b="1">
              <a:solidFill>
                <a:srgbClr val="FF0000"/>
              </a:solidFill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sz="2800" b="1">
                <a:latin typeface="Arial" charset="0"/>
              </a:rPr>
              <a:t>As distance from the ocean increases </a:t>
            </a:r>
            <a:r>
              <a:rPr lang="en-US" sz="2800" b="1" u="sng">
                <a:solidFill>
                  <a:srgbClr val="0000FF"/>
                </a:solidFill>
                <a:latin typeface="Arial" charset="0"/>
              </a:rPr>
              <a:t>winter temperatures are lower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800" b="1" u="sng">
              <a:solidFill>
                <a:srgbClr val="0000FF"/>
              </a:solidFill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sz="2800" b="1">
                <a:latin typeface="Arial" charset="0"/>
              </a:rPr>
              <a:t>THE RESULT:</a:t>
            </a:r>
          </a:p>
          <a:p>
            <a:pPr lvl="1">
              <a:lnSpc>
                <a:spcPct val="80000"/>
              </a:lnSpc>
            </a:pPr>
            <a:r>
              <a:rPr lang="en-US" sz="2400" b="1">
                <a:latin typeface="Arial" charset="0"/>
              </a:rPr>
              <a:t>As distance from the ocean increases, </a:t>
            </a:r>
            <a:r>
              <a:rPr lang="en-US" sz="2400" b="1" u="sng">
                <a:solidFill>
                  <a:srgbClr val="FFFF00"/>
                </a:solidFill>
                <a:latin typeface="Arial" charset="0"/>
              </a:rPr>
              <a:t>annual temperature range increases (larger).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en-US" sz="2400" b="1" u="sng">
              <a:solidFill>
                <a:srgbClr val="FFFF00"/>
              </a:solidFill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sz="2800" b="1" u="sng">
                <a:solidFill>
                  <a:srgbClr val="FF00FF"/>
                </a:solidFill>
                <a:latin typeface="Arial" charset="0"/>
              </a:rPr>
              <a:t>Continental</a:t>
            </a:r>
            <a:r>
              <a:rPr lang="en-US" sz="2800" b="1">
                <a:solidFill>
                  <a:srgbClr val="FFFF00"/>
                </a:solidFill>
                <a:latin typeface="Arial" charset="0"/>
              </a:rPr>
              <a:t> climates experience </a:t>
            </a:r>
            <a:r>
              <a:rPr lang="en-US" sz="2800" b="1" u="sng">
                <a:solidFill>
                  <a:srgbClr val="FF00FF"/>
                </a:solidFill>
                <a:latin typeface="Arial" charset="0"/>
              </a:rPr>
              <a:t>greater extremes of temperature</a:t>
            </a:r>
            <a:r>
              <a:rPr lang="en-US" sz="2800" b="1">
                <a:solidFill>
                  <a:srgbClr val="FFFF00"/>
                </a:solidFill>
                <a:latin typeface="Arial" charset="0"/>
              </a:rPr>
              <a:t> than coastal climates at the same latitude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1" grpId="0" uiExpand="1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5" name="Picture 1031" descr="world blank map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457200"/>
            <a:ext cx="9144000" cy="5827713"/>
          </a:xfrm>
          <a:noFill/>
          <a:ln/>
        </p:spPr>
      </p:pic>
      <p:sp>
        <p:nvSpPr>
          <p:cNvPr id="17416" name="Text Box 1032"/>
          <p:cNvSpPr txBox="1">
            <a:spLocks noChangeArrowheads="1"/>
          </p:cNvSpPr>
          <p:nvPr/>
        </p:nvSpPr>
        <p:spPr bwMode="auto">
          <a:xfrm>
            <a:off x="304800" y="5943600"/>
            <a:ext cx="4191000" cy="8223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latin typeface="Arial" charset="0"/>
              </a:rPr>
              <a:t>Hot summers</a:t>
            </a:r>
            <a:r>
              <a:rPr lang="en-US" b="1">
                <a:latin typeface="Arial" charset="0"/>
              </a:rPr>
              <a:t> </a:t>
            </a:r>
            <a:r>
              <a:rPr lang="en-US" b="1">
                <a:solidFill>
                  <a:schemeClr val="bg1"/>
                </a:solidFill>
                <a:latin typeface="Arial" charset="0"/>
              </a:rPr>
              <a:t>&amp;</a:t>
            </a:r>
            <a:r>
              <a:rPr lang="en-US" b="1">
                <a:latin typeface="Arial" charset="0"/>
              </a:rPr>
              <a:t> </a:t>
            </a:r>
            <a:r>
              <a:rPr lang="en-US" b="1">
                <a:solidFill>
                  <a:srgbClr val="000099"/>
                </a:solidFill>
                <a:latin typeface="Arial" charset="0"/>
              </a:rPr>
              <a:t>colder winters </a:t>
            </a:r>
            <a:r>
              <a:rPr lang="en-US" b="1" u="sng">
                <a:solidFill>
                  <a:srgbClr val="000099"/>
                </a:solidFill>
                <a:latin typeface="Arial" charset="0"/>
              </a:rPr>
              <a:t>(high /extreme)</a:t>
            </a:r>
          </a:p>
        </p:txBody>
      </p:sp>
      <p:sp>
        <p:nvSpPr>
          <p:cNvPr id="17417" name="Line 1033"/>
          <p:cNvSpPr>
            <a:spLocks noChangeShapeType="1"/>
          </p:cNvSpPr>
          <p:nvPr/>
        </p:nvSpPr>
        <p:spPr bwMode="auto">
          <a:xfrm flipH="1" flipV="1">
            <a:off x="990600" y="1981200"/>
            <a:ext cx="1447800" cy="39624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 type="none" w="sm" len="sm"/>
            <a:tailEnd type="stealth" w="lg" len="lg"/>
          </a:ln>
          <a:effectLst/>
        </p:spPr>
        <p:txBody>
          <a:bodyPr wrap="none"/>
          <a:lstStyle/>
          <a:p>
            <a:endParaRPr lang="en-CA"/>
          </a:p>
        </p:txBody>
      </p:sp>
      <p:sp>
        <p:nvSpPr>
          <p:cNvPr id="17419" name="Line 1035"/>
          <p:cNvSpPr>
            <a:spLocks noChangeShapeType="1"/>
          </p:cNvSpPr>
          <p:nvPr/>
        </p:nvSpPr>
        <p:spPr bwMode="auto">
          <a:xfrm flipH="1" flipV="1">
            <a:off x="2438400" y="2286000"/>
            <a:ext cx="2971800" cy="3429000"/>
          </a:xfrm>
          <a:prstGeom prst="line">
            <a:avLst/>
          </a:prstGeom>
          <a:noFill/>
          <a:ln w="76200">
            <a:solidFill>
              <a:srgbClr val="FF00FF"/>
            </a:solidFill>
            <a:round/>
            <a:headEnd type="none" w="sm" len="sm"/>
            <a:tailEnd type="stealth" w="lg" len="lg"/>
          </a:ln>
          <a:effectLst/>
        </p:spPr>
        <p:txBody>
          <a:bodyPr wrap="none"/>
          <a:lstStyle/>
          <a:p>
            <a:endParaRPr lang="en-CA"/>
          </a:p>
        </p:txBody>
      </p:sp>
      <p:sp>
        <p:nvSpPr>
          <p:cNvPr id="17420" name="Text Box 1036"/>
          <p:cNvSpPr txBox="1">
            <a:spLocks noChangeArrowheads="1"/>
          </p:cNvSpPr>
          <p:nvPr/>
        </p:nvSpPr>
        <p:spPr bwMode="auto">
          <a:xfrm>
            <a:off x="4953000" y="5791200"/>
            <a:ext cx="4191000" cy="8223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FF"/>
                </a:solidFill>
                <a:latin typeface="Arial" charset="0"/>
              </a:rPr>
              <a:t>Warm summers</a:t>
            </a:r>
            <a:r>
              <a:rPr lang="en-US" b="1">
                <a:latin typeface="Arial" charset="0"/>
              </a:rPr>
              <a:t> </a:t>
            </a:r>
            <a:r>
              <a:rPr lang="en-US" b="1">
                <a:solidFill>
                  <a:schemeClr val="bg1"/>
                </a:solidFill>
                <a:latin typeface="Arial" charset="0"/>
              </a:rPr>
              <a:t>&amp;</a:t>
            </a:r>
            <a:r>
              <a:rPr lang="en-US" b="1">
                <a:latin typeface="Arial" charset="0"/>
              </a:rPr>
              <a:t> </a:t>
            </a:r>
            <a:r>
              <a:rPr lang="en-US" b="1">
                <a:solidFill>
                  <a:srgbClr val="3399FF"/>
                </a:solidFill>
                <a:latin typeface="Arial" charset="0"/>
              </a:rPr>
              <a:t>cool winters </a:t>
            </a:r>
            <a:r>
              <a:rPr lang="en-US" b="1" u="sng">
                <a:solidFill>
                  <a:srgbClr val="3399FF"/>
                </a:solidFill>
                <a:latin typeface="Arial" charset="0"/>
              </a:rPr>
              <a:t>(low / moderate)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6" grpId="0" autoUpdateAnimBg="0"/>
      <p:bldP spid="17417" grpId="0" animBg="1"/>
      <p:bldP spid="17419" grpId="0" animBg="1"/>
      <p:bldP spid="17420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>
                <a:latin typeface="Arial" charset="0"/>
              </a:rPr>
              <a:t>Continentality…for real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84582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b="1">
                <a:solidFill>
                  <a:srgbClr val="FFFFFF"/>
                </a:solidFill>
                <a:latin typeface="Arial" charset="0"/>
              </a:rPr>
              <a:t>The plains region of Saskatchewan, </a:t>
            </a:r>
          </a:p>
          <a:p>
            <a:pPr lvl="1">
              <a:lnSpc>
                <a:spcPct val="90000"/>
              </a:lnSpc>
            </a:pPr>
            <a:r>
              <a:rPr lang="en-US" sz="2400" b="1" u="sng">
                <a:solidFill>
                  <a:srgbClr val="FFFF00"/>
                </a:solidFill>
                <a:latin typeface="Arial" charset="0"/>
              </a:rPr>
              <a:t>continental climate.</a:t>
            </a:r>
            <a:r>
              <a:rPr lang="en-US" sz="2400" b="1">
                <a:solidFill>
                  <a:srgbClr val="FF0000"/>
                </a:solidFill>
                <a:latin typeface="Arial" charset="0"/>
              </a:rPr>
              <a:t> </a:t>
            </a:r>
          </a:p>
          <a:p>
            <a:pPr lvl="1">
              <a:lnSpc>
                <a:spcPct val="90000"/>
              </a:lnSpc>
            </a:pPr>
            <a:r>
              <a:rPr lang="en-US" sz="2400" b="1">
                <a:solidFill>
                  <a:srgbClr val="0066FF"/>
                </a:solidFill>
                <a:latin typeface="Arial" charset="0"/>
              </a:rPr>
              <a:t>winter temperatures are very cold.</a:t>
            </a:r>
            <a:r>
              <a:rPr lang="en-US" sz="2400" b="1">
                <a:solidFill>
                  <a:srgbClr val="FF0000"/>
                </a:solidFill>
                <a:latin typeface="Arial" charset="0"/>
              </a:rPr>
              <a:t> </a:t>
            </a:r>
          </a:p>
          <a:p>
            <a:pPr lvl="1">
              <a:lnSpc>
                <a:spcPct val="90000"/>
              </a:lnSpc>
            </a:pPr>
            <a:r>
              <a:rPr lang="en-US" sz="2400" b="1">
                <a:solidFill>
                  <a:srgbClr val="FF0000"/>
                </a:solidFill>
                <a:latin typeface="Arial" charset="0"/>
              </a:rPr>
              <a:t>summer temperatures are fairly hot.</a:t>
            </a:r>
            <a:r>
              <a:rPr lang="en-US" sz="2400" b="1">
                <a:latin typeface="Arial" charset="0"/>
              </a:rPr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800" b="1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sz="2800" b="1">
                <a:latin typeface="Arial" charset="0"/>
              </a:rPr>
              <a:t>Coastal Newfoundland </a:t>
            </a:r>
          </a:p>
          <a:p>
            <a:pPr lvl="1">
              <a:lnSpc>
                <a:spcPct val="90000"/>
              </a:lnSpc>
            </a:pPr>
            <a:r>
              <a:rPr lang="en-US" sz="2400" b="1" u="sng">
                <a:solidFill>
                  <a:srgbClr val="FFFF00"/>
                </a:solidFill>
                <a:latin typeface="Arial" charset="0"/>
              </a:rPr>
              <a:t>Marine/maritime climate</a:t>
            </a:r>
            <a:r>
              <a:rPr lang="en-US" sz="2400" b="1">
                <a:solidFill>
                  <a:srgbClr val="FFFF00"/>
                </a:solidFill>
                <a:latin typeface="Arial" charset="0"/>
              </a:rPr>
              <a:t>.</a:t>
            </a:r>
            <a:r>
              <a:rPr lang="en-US" sz="2400" b="1">
                <a:latin typeface="Arial" charset="0"/>
              </a:rPr>
              <a:t> </a:t>
            </a:r>
          </a:p>
          <a:p>
            <a:pPr lvl="1">
              <a:lnSpc>
                <a:spcPct val="90000"/>
              </a:lnSpc>
            </a:pPr>
            <a:r>
              <a:rPr lang="en-US" sz="2400" b="1">
                <a:solidFill>
                  <a:srgbClr val="00FFFF"/>
                </a:solidFill>
                <a:latin typeface="Arial" charset="0"/>
              </a:rPr>
              <a:t>winter temperatures would be very mild</a:t>
            </a:r>
            <a:r>
              <a:rPr lang="en-US" sz="2400" b="1">
                <a:latin typeface="Arial" charset="0"/>
              </a:rPr>
              <a:t>. </a:t>
            </a:r>
          </a:p>
          <a:p>
            <a:pPr lvl="1">
              <a:lnSpc>
                <a:spcPct val="90000"/>
              </a:lnSpc>
            </a:pPr>
            <a:r>
              <a:rPr lang="en-US" sz="2400" b="1">
                <a:solidFill>
                  <a:srgbClr val="FF00FF"/>
                </a:solidFill>
                <a:latin typeface="Arial" charset="0"/>
              </a:rPr>
              <a:t>summer temperatures would be warm</a:t>
            </a:r>
            <a:r>
              <a:rPr lang="en-US" sz="2400" b="1">
                <a:latin typeface="Arial" charset="0"/>
              </a:rPr>
              <a:t> but NOT HOT!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600"/>
                            </p:stCondLst>
                            <p:childTnLst>
                              <p:par>
                                <p:cTn id="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840"/>
                            </p:stCondLst>
                            <p:childTnLst>
                              <p:par>
                                <p:cTn id="15" presetID="27" presetClass="entr" presetSubtype="0" fill="hold" grpId="0" nodeType="afterEffect">
                                  <p:stCondLst>
                                    <p:cond delay="15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140"/>
                            </p:stCondLst>
                            <p:childTnLst>
                              <p:par>
                                <p:cTn id="21" presetID="27" presetClass="entr" presetSubtype="0" fill="hold" grpId="0" nodeType="afterEffect">
                                  <p:stCondLst>
                                    <p:cond delay="15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8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8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8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6880"/>
                            </p:stCondLst>
                            <p:childTnLst>
                              <p:par>
                                <p:cTn id="27" presetID="27" presetClass="entr" presetSubtype="0" fill="hold" grpId="0" nodeType="afterEffect">
                                  <p:stCondLst>
                                    <p:cond delay="15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" dur="80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" dur="80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80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800"/>
                            </p:stCondLst>
                            <p:childTnLst>
                              <p:par>
                                <p:cTn id="40" presetID="27" presetClass="entr" presetSubtype="0" fill="hold" grpId="0" nodeType="afterEffect">
                                  <p:stCondLst>
                                    <p:cond delay="15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260"/>
                            </p:stCondLst>
                            <p:childTnLst>
                              <p:par>
                                <p:cTn id="46" presetID="27" presetClass="entr" presetSubtype="0" fill="hold" grpId="0" nodeType="afterEffect">
                                  <p:stCondLst>
                                    <p:cond delay="15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8" dur="80"/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9" dur="80"/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80"/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6160"/>
                            </p:stCondLst>
                            <p:childTnLst>
                              <p:par>
                                <p:cTn id="52" presetID="27" presetClass="entr" presetSubtype="0" fill="hold" grpId="0" nodeType="afterEffect">
                                  <p:stCondLst>
                                    <p:cond delay="15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80"/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80"/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  <p:bldP spid="18435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6" name="Picture 12" descr="elevation-profile-at-canada-bord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038600"/>
            <a:ext cx="9144000" cy="1276350"/>
          </a:xfrm>
          <a:prstGeom prst="rect">
            <a:avLst/>
          </a:prstGeom>
          <a:noFill/>
        </p:spPr>
      </p:pic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/>
          <a:lstStyle/>
          <a:p>
            <a:pPr algn="ctr"/>
            <a:r>
              <a:rPr lang="en-US" b="1" i="0"/>
              <a:t>2.6.1   Define Elevation p. 71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95400"/>
            <a:ext cx="8686800" cy="914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>
                <a:solidFill>
                  <a:srgbClr val="66FF33"/>
                </a:solidFill>
                <a:latin typeface="Arial" charset="0"/>
              </a:rPr>
              <a:t>Elevation = height of a region above sea level</a:t>
            </a:r>
          </a:p>
          <a:p>
            <a:pPr>
              <a:lnSpc>
                <a:spcPct val="90000"/>
              </a:lnSpc>
            </a:pPr>
            <a:endParaRPr lang="en-US" sz="2800" dirty="0">
              <a:solidFill>
                <a:srgbClr val="66FF33"/>
              </a:solidFill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chemeClr val="accent1"/>
                </a:solidFill>
                <a:latin typeface="Arial" charset="0"/>
              </a:rPr>
              <a:t>cross </a:t>
            </a:r>
            <a:r>
              <a:rPr lang="en-US" sz="2800" dirty="0">
                <a:solidFill>
                  <a:schemeClr val="accent1"/>
                </a:solidFill>
                <a:latin typeface="Arial" charset="0"/>
              </a:rPr>
              <a:t>section of Canada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457200" y="6400800"/>
            <a:ext cx="19812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FFFF"/>
                </a:solidFill>
                <a:latin typeface="Arial" charset="0"/>
              </a:rPr>
              <a:t>Sea Level</a:t>
            </a:r>
          </a:p>
        </p:txBody>
      </p:sp>
      <p:sp>
        <p:nvSpPr>
          <p:cNvPr id="6150" name="Line 6"/>
          <p:cNvSpPr>
            <a:spLocks noChangeShapeType="1"/>
          </p:cNvSpPr>
          <p:nvPr/>
        </p:nvSpPr>
        <p:spPr bwMode="auto">
          <a:xfrm flipV="1">
            <a:off x="914400" y="4648200"/>
            <a:ext cx="304800" cy="1600200"/>
          </a:xfrm>
          <a:prstGeom prst="line">
            <a:avLst/>
          </a:prstGeom>
          <a:noFill/>
          <a:ln w="44450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</p:spPr>
        <p:txBody>
          <a:bodyPr wrap="none"/>
          <a:lstStyle/>
          <a:p>
            <a:endParaRPr lang="en-CA"/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3962400" y="2743200"/>
            <a:ext cx="1447800" cy="8223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Winnipeg 239 m</a:t>
            </a:r>
          </a:p>
        </p:txBody>
      </p:sp>
      <p:sp>
        <p:nvSpPr>
          <p:cNvPr id="6152" name="Line 8"/>
          <p:cNvSpPr>
            <a:spLocks noChangeShapeType="1"/>
          </p:cNvSpPr>
          <p:nvPr/>
        </p:nvSpPr>
        <p:spPr bwMode="auto">
          <a:xfrm flipV="1">
            <a:off x="4038600" y="3505200"/>
            <a:ext cx="152400" cy="990600"/>
          </a:xfrm>
          <a:prstGeom prst="line">
            <a:avLst/>
          </a:prstGeom>
          <a:noFill/>
          <a:ln w="44450">
            <a:solidFill>
              <a:srgbClr val="FF0000"/>
            </a:solidFill>
            <a:round/>
            <a:headEnd type="triangle" w="med" len="med"/>
            <a:tailEnd/>
          </a:ln>
          <a:effectLst/>
        </p:spPr>
        <p:txBody>
          <a:bodyPr wrap="none"/>
          <a:lstStyle/>
          <a:p>
            <a:endParaRPr lang="en-CA"/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1219200" y="2819400"/>
            <a:ext cx="12192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4000 m</a:t>
            </a:r>
          </a:p>
        </p:txBody>
      </p:sp>
      <p:sp>
        <p:nvSpPr>
          <p:cNvPr id="6154" name="Line 10"/>
          <p:cNvSpPr>
            <a:spLocks noChangeShapeType="1"/>
          </p:cNvSpPr>
          <p:nvPr/>
        </p:nvSpPr>
        <p:spPr bwMode="auto">
          <a:xfrm flipH="1" flipV="1">
            <a:off x="1828800" y="3200400"/>
            <a:ext cx="609600" cy="990600"/>
          </a:xfrm>
          <a:prstGeom prst="line">
            <a:avLst/>
          </a:prstGeom>
          <a:noFill/>
          <a:ln w="44450">
            <a:solidFill>
              <a:srgbClr val="FF0000"/>
            </a:solidFill>
            <a:round/>
            <a:headEnd type="triangle" w="med" len="med"/>
            <a:tailEnd/>
          </a:ln>
          <a:effectLst/>
        </p:spPr>
        <p:txBody>
          <a:bodyPr wrap="none"/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utoUpdateAnimBg="0"/>
      <p:bldP spid="6149" grpId="0" autoUpdateAnimBg="0"/>
      <p:bldP spid="6150" grpId="0" animBg="1"/>
      <p:bldP spid="6151" grpId="0" autoUpdateAnimBg="0"/>
      <p:bldP spid="6152" grpId="0" animBg="1"/>
      <p:bldP spid="6153" grpId="0" autoUpdateAnimBg="0"/>
      <p:bldP spid="615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772400" cy="838200"/>
          </a:xfrm>
        </p:spPr>
        <p:txBody>
          <a:bodyPr/>
          <a:lstStyle/>
          <a:p>
            <a:pPr algn="l"/>
            <a:r>
              <a:rPr lang="en-US" b="1">
                <a:solidFill>
                  <a:schemeClr val="accent1"/>
                </a:solidFill>
                <a:latin typeface="Rockwell Extra Bold" pitchFamily="18" charset="0"/>
              </a:rPr>
              <a:t>DID YOU KNOW?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057400"/>
            <a:ext cx="9144000" cy="4800600"/>
          </a:xfrm>
        </p:spPr>
        <p:txBody>
          <a:bodyPr/>
          <a:lstStyle/>
          <a:p>
            <a:r>
              <a:rPr lang="en-US" b="1" dirty="0">
                <a:latin typeface="Arial" charset="0"/>
              </a:rPr>
              <a:t>Air </a:t>
            </a:r>
            <a:r>
              <a:rPr lang="en-US" b="1" dirty="0">
                <a:solidFill>
                  <a:srgbClr val="66FF33"/>
                </a:solidFill>
                <a:latin typeface="Arial" charset="0"/>
              </a:rPr>
              <a:t>temperature </a:t>
            </a:r>
            <a:r>
              <a:rPr lang="en-US" b="1" u="sng" dirty="0">
                <a:solidFill>
                  <a:srgbClr val="66FF33"/>
                </a:solidFill>
                <a:latin typeface="Arial" charset="0"/>
              </a:rPr>
              <a:t>decreases 2</a:t>
            </a:r>
            <a:r>
              <a:rPr lang="en-US" b="1" u="sng" baseline="30000" dirty="0">
                <a:solidFill>
                  <a:srgbClr val="66FF33"/>
                </a:solidFill>
                <a:latin typeface="Arial" charset="0"/>
              </a:rPr>
              <a:t>o</a:t>
            </a:r>
            <a:r>
              <a:rPr lang="en-US" b="1" u="sng" dirty="0">
                <a:solidFill>
                  <a:srgbClr val="66FF33"/>
                </a:solidFill>
                <a:latin typeface="Arial" charset="0"/>
              </a:rPr>
              <a:t>C</a:t>
            </a:r>
            <a:r>
              <a:rPr lang="en-US" b="1" dirty="0">
                <a:latin typeface="Arial" charset="0"/>
              </a:rPr>
              <a:t> for every </a:t>
            </a:r>
            <a:r>
              <a:rPr lang="en-US" b="1" u="sng" dirty="0">
                <a:solidFill>
                  <a:srgbClr val="66FF33"/>
                </a:solidFill>
                <a:latin typeface="Arial" charset="0"/>
              </a:rPr>
              <a:t>300m </a:t>
            </a:r>
            <a:r>
              <a:rPr lang="en-US" b="1" dirty="0">
                <a:solidFill>
                  <a:srgbClr val="66FF33"/>
                </a:solidFill>
                <a:latin typeface="Arial" charset="0"/>
              </a:rPr>
              <a:t>increase in </a:t>
            </a:r>
            <a:r>
              <a:rPr lang="en-US" b="1" u="sng" dirty="0">
                <a:solidFill>
                  <a:srgbClr val="66FF33"/>
                </a:solidFill>
                <a:latin typeface="Arial" charset="0"/>
              </a:rPr>
              <a:t>elevation</a:t>
            </a:r>
          </a:p>
          <a:p>
            <a:endParaRPr lang="en-US" b="1" dirty="0">
              <a:latin typeface="Arial" charset="0"/>
            </a:endParaRPr>
          </a:p>
          <a:p>
            <a:r>
              <a:rPr lang="en-US" b="1" dirty="0" smtClean="0">
                <a:latin typeface="Arial" charset="0"/>
              </a:rPr>
              <a:t>the </a:t>
            </a:r>
            <a:r>
              <a:rPr lang="en-US" b="1" dirty="0">
                <a:latin typeface="Arial" charset="0"/>
              </a:rPr>
              <a:t>higher up we go; the colder it gets; hence </a:t>
            </a:r>
            <a:r>
              <a:rPr lang="en-US" b="1" u="sng" dirty="0">
                <a:solidFill>
                  <a:srgbClr val="66FF33"/>
                </a:solidFill>
                <a:latin typeface="Arial" charset="0"/>
              </a:rPr>
              <a:t>snow on mountain tops</a:t>
            </a:r>
          </a:p>
          <a:p>
            <a:endParaRPr lang="en-US" b="1" dirty="0">
              <a:solidFill>
                <a:schemeClr val="accent1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676400"/>
          </a:xfrm>
          <a:solidFill>
            <a:schemeClr val="tx1"/>
          </a:solidFill>
        </p:spPr>
        <p:txBody>
          <a:bodyPr/>
          <a:lstStyle/>
          <a:p>
            <a:pPr algn="l"/>
            <a:r>
              <a:rPr lang="en-US" sz="3200" b="1" i="0">
                <a:solidFill>
                  <a:schemeClr val="accent2"/>
                </a:solidFill>
                <a:latin typeface="Arial" charset="0"/>
              </a:rPr>
              <a:t>2.6.2 Describe the relationship between the </a:t>
            </a:r>
            <a:r>
              <a:rPr lang="en-US" sz="3200" b="1" i="0">
                <a:solidFill>
                  <a:schemeClr val="accent1"/>
                </a:solidFill>
                <a:latin typeface="Arial" charset="0"/>
              </a:rPr>
              <a:t>elevation</a:t>
            </a:r>
            <a:r>
              <a:rPr lang="en-US" sz="3200" b="1" i="0">
                <a:solidFill>
                  <a:schemeClr val="accent2"/>
                </a:solidFill>
                <a:latin typeface="Arial" charset="0"/>
              </a:rPr>
              <a:t> of a point and its temperature and </a:t>
            </a:r>
            <a:r>
              <a:rPr lang="en-US" sz="3200" b="1" i="0">
                <a:solidFill>
                  <a:schemeClr val="accent1"/>
                </a:solidFill>
                <a:latin typeface="Arial" charset="0"/>
              </a:rPr>
              <a:t>precipitation</a:t>
            </a:r>
            <a:r>
              <a:rPr lang="en-US" sz="3200" b="1" i="0">
                <a:solidFill>
                  <a:schemeClr val="accent2"/>
                </a:solidFill>
                <a:latin typeface="Arial" charset="0"/>
              </a:rPr>
              <a:t>.</a:t>
            </a:r>
            <a:r>
              <a:rPr lang="en-US" sz="4000"/>
              <a:t> 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057400"/>
            <a:ext cx="9144000" cy="4495800"/>
          </a:xfrm>
        </p:spPr>
        <p:txBody>
          <a:bodyPr/>
          <a:lstStyle/>
          <a:p>
            <a:r>
              <a:rPr lang="en-US"/>
              <a:t>Relief Rainfall</a:t>
            </a:r>
          </a:p>
          <a:p>
            <a:r>
              <a:rPr lang="en-US"/>
              <a:t>Windward Side of mountain</a:t>
            </a:r>
          </a:p>
          <a:p>
            <a:r>
              <a:rPr lang="en-US"/>
              <a:t>Leeward Side of Mountain</a:t>
            </a:r>
          </a:p>
          <a:p>
            <a:r>
              <a:rPr lang="en-US"/>
              <a:t>Rain shadow – What side?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ireball">
  <a:themeElements>
    <a:clrScheme name="Fireball 1">
      <a:dk1>
        <a:srgbClr val="5F5F5F"/>
      </a:dk1>
      <a:lt1>
        <a:srgbClr val="FFFFCC"/>
      </a:lt1>
      <a:dk2>
        <a:srgbClr val="000000"/>
      </a:dk2>
      <a:lt2>
        <a:srgbClr val="FFCC66"/>
      </a:lt2>
      <a:accent1>
        <a:srgbClr val="FF9933"/>
      </a:accent1>
      <a:accent2>
        <a:srgbClr val="CC0066"/>
      </a:accent2>
      <a:accent3>
        <a:srgbClr val="AAAAAA"/>
      </a:accent3>
      <a:accent4>
        <a:srgbClr val="DADAAE"/>
      </a:accent4>
      <a:accent5>
        <a:srgbClr val="FFCAAD"/>
      </a:accent5>
      <a:accent6>
        <a:srgbClr val="B9005C"/>
      </a:accent6>
      <a:hlink>
        <a:srgbClr val="CC00CC"/>
      </a:hlink>
      <a:folHlink>
        <a:srgbClr val="990099"/>
      </a:folHlink>
    </a:clrScheme>
    <a:fontScheme name="Fireball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Fireball 1">
        <a:dk1>
          <a:srgbClr val="5F5F5F"/>
        </a:dk1>
        <a:lt1>
          <a:srgbClr val="FFFFCC"/>
        </a:lt1>
        <a:dk2>
          <a:srgbClr val="000000"/>
        </a:dk2>
        <a:lt2>
          <a:srgbClr val="FFCC66"/>
        </a:lt2>
        <a:accent1>
          <a:srgbClr val="FF9933"/>
        </a:accent1>
        <a:accent2>
          <a:srgbClr val="CC0066"/>
        </a:accent2>
        <a:accent3>
          <a:srgbClr val="AAAAAA"/>
        </a:accent3>
        <a:accent4>
          <a:srgbClr val="DADAAE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ball 2">
        <a:dk1>
          <a:srgbClr val="000000"/>
        </a:dk1>
        <a:lt1>
          <a:srgbClr val="FFFFFF"/>
        </a:lt1>
        <a:dk2>
          <a:srgbClr val="FF9900"/>
        </a:dk2>
        <a:lt2>
          <a:srgbClr val="5F5F5F"/>
        </a:lt2>
        <a:accent1>
          <a:srgbClr val="FF9933"/>
        </a:accent1>
        <a:accent2>
          <a:srgbClr val="CC0066"/>
        </a:accent2>
        <a:accent3>
          <a:srgbClr val="FFFFFF"/>
        </a:accent3>
        <a:accent4>
          <a:srgbClr val="000000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eball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Designs\Fireball.pot</Template>
  <TotalTime>559</TotalTime>
  <Words>456</Words>
  <Application>Microsoft Office PowerPoint</Application>
  <PresentationFormat>On-screen Show (4:3)</PresentationFormat>
  <Paragraphs>67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Rockwell Extra Bold</vt:lpstr>
      <vt:lpstr>Times New Roman</vt:lpstr>
      <vt:lpstr>Fireball</vt:lpstr>
      <vt:lpstr>Continental vs. Marine</vt:lpstr>
      <vt:lpstr>Define the term temperature Range</vt:lpstr>
      <vt:lpstr>Did You Know?</vt:lpstr>
      <vt:lpstr>Analyze the relationship between range of temperature and distance to the ocean. </vt:lpstr>
      <vt:lpstr>PowerPoint Presentation</vt:lpstr>
      <vt:lpstr>Continentality…for real</vt:lpstr>
      <vt:lpstr>2.6.1   Define Elevation p. 71</vt:lpstr>
      <vt:lpstr>DID YOU KNOW?</vt:lpstr>
      <vt:lpstr>2.6.2 Describe the relationship between the elevation of a point and its temperature and precipitation. </vt:lpstr>
      <vt:lpstr>Relief Rainfall – Recap!!!      Elevation and Precipitation</vt:lpstr>
      <vt:lpstr>2.6.3 Analyze the relationship between temperature and precipitation of a point and its location relative to a mountain system. </vt:lpstr>
    </vt:vector>
  </TitlesOfParts>
  <Company>EVH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2.6 Continentality &amp; climate</dc:title>
  <dc:creator>dantle</dc:creator>
  <cp:lastModifiedBy>Robert Tucker</cp:lastModifiedBy>
  <cp:revision>46</cp:revision>
  <dcterms:created xsi:type="dcterms:W3CDTF">2001-10-22T00:43:18Z</dcterms:created>
  <dcterms:modified xsi:type="dcterms:W3CDTF">2016-11-28T14:18:35Z</dcterms:modified>
</cp:coreProperties>
</file>