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79" r:id="rId3"/>
    <p:sldId id="257" r:id="rId4"/>
    <p:sldId id="269" r:id="rId5"/>
    <p:sldId id="273" r:id="rId6"/>
    <p:sldId id="258" r:id="rId7"/>
    <p:sldId id="268" r:id="rId8"/>
    <p:sldId id="259" r:id="rId9"/>
    <p:sldId id="264" r:id="rId10"/>
    <p:sldId id="265" r:id="rId11"/>
    <p:sldId id="262" r:id="rId12"/>
    <p:sldId id="263" r:id="rId13"/>
    <p:sldId id="266" r:id="rId14"/>
    <p:sldId id="261" r:id="rId15"/>
    <p:sldId id="260" r:id="rId16"/>
    <p:sldId id="267" r:id="rId17"/>
    <p:sldId id="274" r:id="rId18"/>
    <p:sldId id="275" r:id="rId19"/>
    <p:sldId id="278" r:id="rId20"/>
    <p:sldId id="277" r:id="rId21"/>
    <p:sldId id="276" r:id="rId22"/>
    <p:sldId id="281" r:id="rId23"/>
    <p:sldId id="280" r:id="rId24"/>
    <p:sldId id="282" r:id="rId25"/>
    <p:sldId id="283" r:id="rId26"/>
    <p:sldId id="284" r:id="rId27"/>
    <p:sldId id="287" r:id="rId28"/>
    <p:sldId id="290" r:id="rId29"/>
    <p:sldId id="289" r:id="rId30"/>
    <p:sldId id="288" r:id="rId31"/>
    <p:sldId id="291" r:id="rId32"/>
    <p:sldId id="304" r:id="rId33"/>
    <p:sldId id="285" r:id="rId34"/>
    <p:sldId id="292" r:id="rId35"/>
    <p:sldId id="293" r:id="rId36"/>
    <p:sldId id="294" r:id="rId37"/>
    <p:sldId id="303" r:id="rId38"/>
    <p:sldId id="305" r:id="rId39"/>
    <p:sldId id="309" r:id="rId40"/>
    <p:sldId id="310" r:id="rId41"/>
    <p:sldId id="311" r:id="rId42"/>
    <p:sldId id="301" r:id="rId43"/>
    <p:sldId id="300" r:id="rId44"/>
    <p:sldId id="295" r:id="rId45"/>
    <p:sldId id="312" r:id="rId46"/>
    <p:sldId id="296" r:id="rId47"/>
    <p:sldId id="298" r:id="rId48"/>
    <p:sldId id="302" r:id="rId49"/>
    <p:sldId id="299" r:id="rId50"/>
    <p:sldId id="270" r:id="rId51"/>
    <p:sldId id="271" r:id="rId52"/>
    <p:sldId id="272" r:id="rId53"/>
    <p:sldId id="3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A2BD0-CAA4-469E-8F0D-617FE02D04FD}" type="datetimeFigureOut">
              <a:rPr lang="en-CA" smtClean="0"/>
              <a:pPr/>
              <a:t>14/01/2013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0518D3-CD4D-43FF-A0C2-84E7914A6236}" type="slidenum">
              <a:rPr lang="en-CA" smtClean="0"/>
              <a:pPr/>
              <a:t>‹#›</a:t>
            </a:fld>
            <a:endParaRPr lang="en-CA"/>
          </a:p>
        </p:txBody>
      </p:sp>
    </p:spTree>
    <p:extLst>
      <p:ext uri="{BB962C8B-B14F-4D97-AF65-F5344CB8AC3E}">
        <p14:creationId xmlns:p14="http://schemas.microsoft.com/office/powerpoint/2010/main" val="389817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12.statcan.gc.ca/census-recensement/2011/dp-pd/hlt-fst/pd-pl/index-eng.cfm"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18D3-CD4D-43FF-A0C2-84E7914A6236}" type="slidenum">
              <a:rPr lang="en-CA" smtClean="0"/>
              <a:pPr/>
              <a:t>33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34</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35</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36</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FFFFFF"/>
                </a:solidFill>
                <a:effectLst/>
                <a:latin typeface="Arial" pitchFamily="34" charset="0"/>
                <a:cs typeface="Arial" pitchFamily="34" charset="0"/>
              </a:rPr>
              <a:t>Source: HRSDC calculation based on Statistics </a:t>
            </a:r>
            <a:r>
              <a:rPr kumimoji="0" lang="en-US" sz="1200" b="0" i="0" u="none" strike="noStrike" cap="none" normalizeH="0" baseline="0" dirty="0" err="1" smtClean="0">
                <a:ln>
                  <a:noFill/>
                </a:ln>
                <a:solidFill>
                  <a:srgbClr val="FFFFFF"/>
                </a:solidFill>
                <a:effectLst/>
                <a:latin typeface="Arial" pitchFamily="34" charset="0"/>
                <a:cs typeface="Arial" pitchFamily="34" charset="0"/>
              </a:rPr>
              <a:t>canada</a:t>
            </a:r>
            <a:r>
              <a:rPr kumimoji="0" lang="en-US" sz="1200" b="0" i="0" u="none" strike="noStrike" cap="none" normalizeH="0" baseline="0" dirty="0" smtClean="0">
                <a:ln>
                  <a:noFill/>
                </a:ln>
                <a:solidFill>
                  <a:srgbClr val="FFFFFF"/>
                </a:solidFill>
                <a:effectLst/>
                <a:latin typeface="Arial" pitchFamily="34" charset="0"/>
                <a:cs typeface="Arial" pitchFamily="34" charset="0"/>
              </a:rPr>
              <a:t>. </a:t>
            </a:r>
            <a:r>
              <a:rPr kumimoji="0" lang="en-US" sz="1200" b="0" i="1" u="none" strike="noStrike" cap="none" normalizeH="0" baseline="0" dirty="0" smtClean="0">
                <a:ln>
                  <a:noFill/>
                </a:ln>
                <a:solidFill>
                  <a:srgbClr val="FFFFFF"/>
                </a:solidFill>
                <a:effectLst/>
                <a:latin typeface="Arial" pitchFamily="34" charset="0"/>
                <a:cs typeface="Arial" pitchFamily="34" charset="0"/>
              </a:rPr>
              <a:t>Population and Dwelling Count Highlight Tables, 2011 Census</a:t>
            </a:r>
            <a:r>
              <a:rPr kumimoji="0" lang="en-US" sz="1200" b="0" i="0" u="none" strike="noStrike" cap="none" normalizeH="0" baseline="0" dirty="0" smtClean="0">
                <a:ln>
                  <a:noFill/>
                </a:ln>
                <a:solidFill>
                  <a:srgbClr val="FFFFFF"/>
                </a:solidFill>
                <a:effectLst/>
                <a:latin typeface="Arial" pitchFamily="34" charset="0"/>
                <a:cs typeface="Arial" pitchFamily="34" charset="0"/>
              </a:rPr>
              <a:t>. Available from: </a:t>
            </a:r>
            <a:r>
              <a:rPr kumimoji="0" lang="en-US" sz="1200" b="0" i="0" u="none" strike="noStrike" cap="none" normalizeH="0" baseline="0" dirty="0" smtClean="0">
                <a:ln>
                  <a:noFill/>
                </a:ln>
                <a:solidFill>
                  <a:srgbClr val="FFFFFF"/>
                </a:solidFill>
                <a:effectLst/>
                <a:latin typeface="Arial" pitchFamily="34" charset="0"/>
                <a:cs typeface="Arial" pitchFamily="34" charset="0"/>
                <a:hlinkClick r:id="rId3"/>
              </a:rPr>
              <a:t>2011 Census</a:t>
            </a:r>
            <a:r>
              <a:rPr kumimoji="0" lang="en-US" sz="1200" b="0" i="0" u="none" strike="noStrike" cap="none" normalizeH="0" baseline="0" dirty="0" smtClean="0">
                <a:ln>
                  <a:noFill/>
                </a:ln>
                <a:solidFill>
                  <a:srgbClr val="FFFFFF"/>
                </a:solidFill>
                <a:effectLst/>
                <a:latin typeface="Arial" pitchFamily="34" charset="0"/>
                <a:cs typeface="Arial" pitchFamily="34" charset="0"/>
              </a:rPr>
              <a:t> (accessed March 12, 2012).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1C0518D3-CD4D-43FF-A0C2-84E7914A6236}" type="slidenum">
              <a:rPr lang="en-CA" smtClean="0"/>
              <a:pPr/>
              <a:t>47</a:t>
            </a:fld>
            <a:endParaRPr lang="en-CA"/>
          </a:p>
        </p:txBody>
      </p:sp>
    </p:spTree>
    <p:extLst>
      <p:ext uri="{BB962C8B-B14F-4D97-AF65-F5344CB8AC3E}">
        <p14:creationId xmlns:p14="http://schemas.microsoft.com/office/powerpoint/2010/main" val="3116368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50</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51</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52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18D3-CD4D-43FF-A0C2-84E7914A6236}"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CFF40-D99C-4587-90F7-8B114894940E}" type="datetimeFigureOut">
              <a:rPr lang="en-CA" smtClean="0"/>
              <a:pPr/>
              <a:t>14/01/2013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7AD85E1-8FFB-4C30-86A5-654D35581B52}"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CFF40-D99C-4587-90F7-8B114894940E}" type="datetimeFigureOut">
              <a:rPr lang="en-CA" smtClean="0"/>
              <a:pPr/>
              <a:t>14/01/2013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D85E1-8FFB-4C30-86A5-654D35581B5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www12.statcan.ca/english/census01/products/analytic/companion/age/cda01pymd.cf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4.hrsdc.gc.ca/gl.4ss.1ry@-eng.jsp?wrd=Median&amp;iid=33"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gif"/><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uzzer.translink.ca/wp-content/uploads/2010/02/01-waterfront-stai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171400"/>
            <a:ext cx="6444208" cy="1008112"/>
          </a:xfrm>
        </p:spPr>
        <p:style>
          <a:lnRef idx="0">
            <a:schemeClr val="dk1"/>
          </a:lnRef>
          <a:fillRef idx="3">
            <a:schemeClr val="dk1"/>
          </a:fillRef>
          <a:effectRef idx="3">
            <a:schemeClr val="dk1"/>
          </a:effectRef>
          <a:fontRef idx="minor">
            <a:schemeClr val="lt1"/>
          </a:fontRef>
        </p:style>
        <p:txBody>
          <a:bodyPr>
            <a:normAutofit/>
          </a:bodyPr>
          <a:lstStyle/>
          <a:p>
            <a:r>
              <a:rPr lang="en-CA" dirty="0" smtClean="0"/>
              <a:t>Canadian Geography 1202</a:t>
            </a:r>
            <a:endParaRPr lang="en-CA" dirty="0"/>
          </a:p>
        </p:txBody>
      </p:sp>
      <p:sp>
        <p:nvSpPr>
          <p:cNvPr id="3" name="Subtitle 2"/>
          <p:cNvSpPr>
            <a:spLocks noGrp="1"/>
          </p:cNvSpPr>
          <p:nvPr>
            <p:ph type="subTitle" idx="1"/>
          </p:nvPr>
        </p:nvSpPr>
        <p:spPr>
          <a:xfrm>
            <a:off x="0" y="836712"/>
            <a:ext cx="6444208" cy="1126976"/>
          </a:xfrm>
        </p:spPr>
        <p:style>
          <a:lnRef idx="2">
            <a:schemeClr val="dk1"/>
          </a:lnRef>
          <a:fillRef idx="1">
            <a:schemeClr val="lt1"/>
          </a:fillRef>
          <a:effectRef idx="0">
            <a:schemeClr val="dk1"/>
          </a:effectRef>
          <a:fontRef idx="minor">
            <a:schemeClr val="dk1"/>
          </a:fontRef>
        </p:style>
        <p:txBody>
          <a:bodyPr/>
          <a:lstStyle/>
          <a:p>
            <a:pPr algn="l"/>
            <a:r>
              <a:rPr lang="en-CA" dirty="0" smtClean="0">
                <a:solidFill>
                  <a:schemeClr val="tx1"/>
                </a:solidFill>
              </a:rPr>
              <a:t>Unit 2: Human Population Issues in Canadian Geography</a:t>
            </a:r>
            <a:endParaRPr lang="en-CA"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http://www.accessrx.com/blog/wp-content/uploads/2010/12/Life-Expectancy-Old-Man-Baby.jpg"/>
          <p:cNvPicPr>
            <a:picLocks noChangeAspect="1" noChangeArrowheads="1"/>
          </p:cNvPicPr>
          <p:nvPr/>
        </p:nvPicPr>
        <p:blipFill>
          <a:blip r:embed="rId3" cstate="print"/>
          <a:srcRect/>
          <a:stretch>
            <a:fillRect/>
          </a:stretch>
        </p:blipFill>
        <p:spPr bwMode="auto">
          <a:xfrm>
            <a:off x="1111539" y="0"/>
            <a:ext cx="6827116" cy="6827117"/>
          </a:xfrm>
          <a:prstGeom prst="rect">
            <a:avLst/>
          </a:prstGeom>
          <a:noFill/>
        </p:spPr>
      </p:pic>
      <p:sp>
        <p:nvSpPr>
          <p:cNvPr id="2" name="Title 1"/>
          <p:cNvSpPr>
            <a:spLocks noGrp="1"/>
          </p:cNvSpPr>
          <p:nvPr>
            <p:ph type="title"/>
          </p:nvPr>
        </p:nvSpPr>
        <p:spPr>
          <a:xfrm>
            <a:off x="457200" y="290944"/>
            <a:ext cx="3782291" cy="1126693"/>
          </a:xfrm>
        </p:spPr>
        <p:style>
          <a:lnRef idx="0">
            <a:schemeClr val="accent1"/>
          </a:lnRef>
          <a:fillRef idx="3">
            <a:schemeClr val="accent1"/>
          </a:fillRef>
          <a:effectRef idx="3">
            <a:schemeClr val="accent1"/>
          </a:effectRef>
          <a:fontRef idx="minor">
            <a:schemeClr val="lt1"/>
          </a:fontRef>
        </p:style>
        <p:txBody>
          <a:bodyPr/>
          <a:lstStyle/>
          <a:p>
            <a:r>
              <a:rPr lang="en-CA" dirty="0" smtClean="0"/>
              <a:t>Natural Change</a:t>
            </a:r>
            <a:endParaRPr lang="en-CA" dirty="0"/>
          </a:p>
        </p:txBody>
      </p:sp>
      <p:sp>
        <p:nvSpPr>
          <p:cNvPr id="4" name="TextBox 3"/>
          <p:cNvSpPr txBox="1"/>
          <p:nvPr/>
        </p:nvSpPr>
        <p:spPr>
          <a:xfrm>
            <a:off x="277481" y="1667424"/>
            <a:ext cx="826072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u="sng" dirty="0" smtClean="0"/>
              <a:t>Natural Change</a:t>
            </a:r>
            <a:r>
              <a:rPr lang="en-CA" sz="2400" dirty="0" smtClean="0"/>
              <a:t>: The change of population due to natural causes.</a:t>
            </a:r>
            <a:endParaRPr lang="en-CA" sz="2400" dirty="0"/>
          </a:p>
        </p:txBody>
      </p:sp>
      <p:sp>
        <p:nvSpPr>
          <p:cNvPr id="6" name="TextBox 5"/>
          <p:cNvSpPr txBox="1"/>
          <p:nvPr/>
        </p:nvSpPr>
        <p:spPr>
          <a:xfrm>
            <a:off x="272905" y="2402299"/>
            <a:ext cx="4236865"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dirty="0" smtClean="0"/>
              <a:t>Formula:</a:t>
            </a:r>
          </a:p>
          <a:p>
            <a:r>
              <a:rPr lang="en-CA" sz="2400" dirty="0" smtClean="0"/>
              <a:t> Natural Change= Births - Deaths</a:t>
            </a:r>
          </a:p>
          <a:p>
            <a:r>
              <a:rPr lang="en-CA" sz="2400" dirty="0" smtClean="0"/>
              <a:t> </a:t>
            </a:r>
            <a:endParaRPr lang="en-CA" sz="2400" dirty="0"/>
          </a:p>
        </p:txBody>
      </p:sp>
      <p:sp>
        <p:nvSpPr>
          <p:cNvPr id="7" name="TextBox 6"/>
          <p:cNvSpPr txBox="1"/>
          <p:nvPr/>
        </p:nvSpPr>
        <p:spPr>
          <a:xfrm>
            <a:off x="1667032" y="3704823"/>
            <a:ext cx="1686680"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dirty="0" smtClean="0"/>
              <a:t>Births: 3000</a:t>
            </a:r>
            <a:endParaRPr lang="en-CA" sz="2400" dirty="0"/>
          </a:p>
        </p:txBody>
      </p:sp>
      <p:sp>
        <p:nvSpPr>
          <p:cNvPr id="8" name="TextBox 7"/>
          <p:cNvSpPr txBox="1"/>
          <p:nvPr/>
        </p:nvSpPr>
        <p:spPr>
          <a:xfrm>
            <a:off x="3449391" y="3714189"/>
            <a:ext cx="182966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dirty="0" smtClean="0"/>
              <a:t>Deaths: 2000</a:t>
            </a:r>
            <a:endParaRPr lang="en-CA" sz="2400" dirty="0"/>
          </a:p>
        </p:txBody>
      </p:sp>
      <p:sp>
        <p:nvSpPr>
          <p:cNvPr id="9" name="TextBox 8"/>
          <p:cNvSpPr txBox="1"/>
          <p:nvPr/>
        </p:nvSpPr>
        <p:spPr>
          <a:xfrm>
            <a:off x="177378" y="3697409"/>
            <a:ext cx="132363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dirty="0" smtClean="0"/>
              <a:t>Example:</a:t>
            </a:r>
            <a:endParaRPr lang="en-CA" sz="2400" dirty="0"/>
          </a:p>
        </p:txBody>
      </p:sp>
      <p:sp>
        <p:nvSpPr>
          <p:cNvPr id="10" name="TextBox 9"/>
          <p:cNvSpPr txBox="1"/>
          <p:nvPr/>
        </p:nvSpPr>
        <p:spPr>
          <a:xfrm>
            <a:off x="270847" y="4383499"/>
            <a:ext cx="4296176"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dirty="0" smtClean="0"/>
              <a:t>Natural Change = Births – Deaths</a:t>
            </a:r>
          </a:p>
          <a:p>
            <a:r>
              <a:rPr lang="en-CA" sz="2400" dirty="0" smtClean="0"/>
              <a:t>Natural Change = 3000 – 2000</a:t>
            </a:r>
          </a:p>
          <a:p>
            <a:r>
              <a:rPr lang="en-CA" sz="2400" dirty="0" smtClean="0"/>
              <a:t>Natural Change = 1000</a:t>
            </a:r>
            <a:endParaRPr lang="en-CA" sz="2400" dirty="0"/>
          </a:p>
        </p:txBody>
      </p:sp>
      <p:sp>
        <p:nvSpPr>
          <p:cNvPr id="11" name="TextBox 10"/>
          <p:cNvSpPr txBox="1"/>
          <p:nvPr/>
        </p:nvSpPr>
        <p:spPr>
          <a:xfrm>
            <a:off x="254456" y="5846618"/>
            <a:ext cx="476098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dirty="0" smtClean="0"/>
              <a:t>The population grew by 1000 people</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ontai.com/wp/wp-content/uploads/2011/04/torontochinatown.jpg"/>
          <p:cNvPicPr>
            <a:picLocks noChangeAspect="1" noChangeArrowheads="1"/>
          </p:cNvPicPr>
          <p:nvPr/>
        </p:nvPicPr>
        <p:blipFill>
          <a:blip r:embed="rId3" cstate="print"/>
          <a:srcRect/>
          <a:stretch>
            <a:fillRect/>
          </a:stretch>
        </p:blipFill>
        <p:spPr bwMode="auto">
          <a:xfrm>
            <a:off x="-1" y="0"/>
            <a:ext cx="9151741" cy="6858000"/>
          </a:xfrm>
          <a:prstGeom prst="rect">
            <a:avLst/>
          </a:prstGeom>
          <a:noFill/>
        </p:spPr>
      </p:pic>
      <p:sp>
        <p:nvSpPr>
          <p:cNvPr id="2" name="Title 1"/>
          <p:cNvSpPr>
            <a:spLocks noGrp="1"/>
          </p:cNvSpPr>
          <p:nvPr>
            <p:ph type="title"/>
          </p:nvPr>
        </p:nvSpPr>
        <p:spPr>
          <a:xfrm rot="21027373">
            <a:off x="63784" y="609490"/>
            <a:ext cx="4475408" cy="1143000"/>
          </a:xfrm>
        </p:spPr>
        <p:style>
          <a:lnRef idx="0">
            <a:schemeClr val="accent3"/>
          </a:lnRef>
          <a:fillRef idx="3">
            <a:schemeClr val="accent3"/>
          </a:fillRef>
          <a:effectRef idx="3">
            <a:schemeClr val="accent3"/>
          </a:effectRef>
          <a:fontRef idx="minor">
            <a:schemeClr val="lt1"/>
          </a:fontRef>
        </p:style>
        <p:txBody>
          <a:bodyPr/>
          <a:lstStyle/>
          <a:p>
            <a:r>
              <a:rPr lang="en-CA" dirty="0" smtClean="0"/>
              <a:t>Immigration</a:t>
            </a:r>
            <a:endParaRPr lang="en-CA" dirty="0"/>
          </a:p>
        </p:txBody>
      </p:sp>
      <p:sp>
        <p:nvSpPr>
          <p:cNvPr id="5" name="TextBox 4"/>
          <p:cNvSpPr txBox="1"/>
          <p:nvPr/>
        </p:nvSpPr>
        <p:spPr>
          <a:xfrm>
            <a:off x="1061884" y="2035278"/>
            <a:ext cx="7109190"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t>Immigration: Moving into a country to live permanently</a:t>
            </a:r>
            <a:endParaRPr lang="en-US" sz="2400" dirty="0"/>
          </a:p>
        </p:txBody>
      </p:sp>
      <p:sp>
        <p:nvSpPr>
          <p:cNvPr id="6" name="TextBox 5"/>
          <p:cNvSpPr txBox="1"/>
          <p:nvPr/>
        </p:nvSpPr>
        <p:spPr>
          <a:xfrm>
            <a:off x="1047135" y="2669458"/>
            <a:ext cx="7535974" cy="83099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t>China town in Toronto is a good example of site where you </a:t>
            </a:r>
          </a:p>
          <a:p>
            <a:r>
              <a:rPr lang="en-US" sz="2400" dirty="0" smtClean="0"/>
              <a:t>would find a lot of immigrants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behance.vo.llnwd.net/profiles6/1108119/projects/4008661/d4e585911ad6458033b69503f99352b4.jpg"/>
          <p:cNvPicPr>
            <a:picLocks noChangeAspect="1" noChangeArrowheads="1"/>
          </p:cNvPicPr>
          <p:nvPr/>
        </p:nvPicPr>
        <p:blipFill>
          <a:blip r:embed="rId3" cstate="print"/>
          <a:srcRect/>
          <a:stretch>
            <a:fillRect/>
          </a:stretch>
        </p:blipFill>
        <p:spPr bwMode="auto">
          <a:xfrm>
            <a:off x="-1" y="-1"/>
            <a:ext cx="9137561" cy="6858001"/>
          </a:xfrm>
          <a:prstGeom prst="rect">
            <a:avLst/>
          </a:prstGeom>
          <a:noFill/>
        </p:spPr>
      </p:pic>
      <p:sp>
        <p:nvSpPr>
          <p:cNvPr id="2" name="Title 1"/>
          <p:cNvSpPr>
            <a:spLocks noGrp="1"/>
          </p:cNvSpPr>
          <p:nvPr>
            <p:ph type="title"/>
          </p:nvPr>
        </p:nvSpPr>
        <p:spPr>
          <a:xfrm>
            <a:off x="457200" y="261759"/>
            <a:ext cx="5119352" cy="1143000"/>
          </a:xfrm>
        </p:spPr>
        <p:style>
          <a:lnRef idx="0">
            <a:schemeClr val="accent4"/>
          </a:lnRef>
          <a:fillRef idx="3">
            <a:schemeClr val="accent4"/>
          </a:fillRef>
          <a:effectRef idx="3">
            <a:schemeClr val="accent4"/>
          </a:effectRef>
          <a:fontRef idx="minor">
            <a:schemeClr val="lt1"/>
          </a:fontRef>
        </p:style>
        <p:txBody>
          <a:bodyPr/>
          <a:lstStyle/>
          <a:p>
            <a:r>
              <a:rPr lang="en-CA" dirty="0" smtClean="0"/>
              <a:t>Emigration</a:t>
            </a:r>
            <a:endParaRPr lang="en-CA" dirty="0"/>
          </a:p>
        </p:txBody>
      </p:sp>
      <p:sp>
        <p:nvSpPr>
          <p:cNvPr id="3" name="Content Placeholder 2"/>
          <p:cNvSpPr>
            <a:spLocks noGrp="1"/>
          </p:cNvSpPr>
          <p:nvPr>
            <p:ph idx="1"/>
          </p:nvPr>
        </p:nvSpPr>
        <p:spPr/>
        <p:txBody>
          <a:bodyPr/>
          <a:lstStyle/>
          <a:p>
            <a:endParaRPr lang="en-CA"/>
          </a:p>
        </p:txBody>
      </p:sp>
      <p:sp>
        <p:nvSpPr>
          <p:cNvPr id="5" name="TextBox 4"/>
          <p:cNvSpPr txBox="1"/>
          <p:nvPr/>
        </p:nvSpPr>
        <p:spPr>
          <a:xfrm>
            <a:off x="0" y="4689988"/>
            <a:ext cx="7269682"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b="1" dirty="0" smtClean="0"/>
              <a:t>Emigration: Leaving a country to live in another country</a:t>
            </a:r>
            <a:endParaRPr lang="en-US" sz="2400" b="1" dirty="0"/>
          </a:p>
        </p:txBody>
      </p:sp>
      <p:sp>
        <p:nvSpPr>
          <p:cNvPr id="6" name="TextBox 5"/>
          <p:cNvSpPr txBox="1"/>
          <p:nvPr/>
        </p:nvSpPr>
        <p:spPr>
          <a:xfrm>
            <a:off x="0" y="6164826"/>
            <a:ext cx="7930312"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b="1" dirty="0" smtClean="0"/>
              <a:t>These are some popular destinations for Canadian emigrants</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http://beta.images.theglobeandmail.com/ee4/migration_catalog/article926272.ece/ALTERNATES/w620/web-pearson-airport.jpg"/>
          <p:cNvPicPr>
            <a:picLocks noChangeAspect="1" noChangeArrowheads="1"/>
          </p:cNvPicPr>
          <p:nvPr/>
        </p:nvPicPr>
        <p:blipFill>
          <a:blip r:embed="rId3" cstate="print"/>
          <a:srcRect/>
          <a:stretch>
            <a:fillRect/>
          </a:stretch>
        </p:blipFill>
        <p:spPr bwMode="auto">
          <a:xfrm>
            <a:off x="0" y="811160"/>
            <a:ext cx="9143997" cy="5147187"/>
          </a:xfrm>
          <a:prstGeom prst="rect">
            <a:avLst/>
          </a:prstGeom>
          <a:noFill/>
        </p:spPr>
      </p:pic>
      <p:sp>
        <p:nvSpPr>
          <p:cNvPr id="2" name="Title 1"/>
          <p:cNvSpPr>
            <a:spLocks noGrp="1"/>
          </p:cNvSpPr>
          <p:nvPr>
            <p:ph type="title"/>
          </p:nvPr>
        </p:nvSpPr>
        <p:spPr>
          <a:xfrm>
            <a:off x="457200" y="274638"/>
            <a:ext cx="5633884" cy="1143000"/>
          </a:xfrm>
        </p:spPr>
        <p:style>
          <a:lnRef idx="0">
            <a:schemeClr val="accent2"/>
          </a:lnRef>
          <a:fillRef idx="3">
            <a:schemeClr val="accent2"/>
          </a:fillRef>
          <a:effectRef idx="3">
            <a:schemeClr val="accent2"/>
          </a:effectRef>
          <a:fontRef idx="minor">
            <a:schemeClr val="lt1"/>
          </a:fontRef>
        </p:style>
        <p:txBody>
          <a:bodyPr/>
          <a:lstStyle/>
          <a:p>
            <a:r>
              <a:rPr lang="en-CA" dirty="0" smtClean="0"/>
              <a:t>Actual Change</a:t>
            </a:r>
            <a:endParaRPr lang="en-CA" dirty="0"/>
          </a:p>
        </p:txBody>
      </p:sp>
      <p:sp>
        <p:nvSpPr>
          <p:cNvPr id="4" name="TextBox 3"/>
          <p:cNvSpPr txBox="1"/>
          <p:nvPr/>
        </p:nvSpPr>
        <p:spPr>
          <a:xfrm>
            <a:off x="0" y="1428931"/>
            <a:ext cx="7787388"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400" b="1" u="sng" dirty="0" smtClean="0"/>
              <a:t>Actual Change</a:t>
            </a:r>
            <a:r>
              <a:rPr lang="en-CA" sz="2400" dirty="0" smtClean="0"/>
              <a:t>: The population change due to natural change</a:t>
            </a:r>
          </a:p>
          <a:p>
            <a:r>
              <a:rPr lang="en-CA" sz="2400" dirty="0" smtClean="0"/>
              <a:t> and migration</a:t>
            </a:r>
            <a:endParaRPr lang="en-CA" sz="2400" dirty="0"/>
          </a:p>
        </p:txBody>
      </p:sp>
      <p:sp>
        <p:nvSpPr>
          <p:cNvPr id="5" name="TextBox 4"/>
          <p:cNvSpPr txBox="1"/>
          <p:nvPr/>
        </p:nvSpPr>
        <p:spPr>
          <a:xfrm>
            <a:off x="0" y="2302409"/>
            <a:ext cx="1323824"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400" b="1" u="sng" dirty="0" smtClean="0"/>
              <a:t>Formula:</a:t>
            </a:r>
            <a:endParaRPr lang="en-CA" sz="2400" b="1" u="sng" dirty="0"/>
          </a:p>
        </p:txBody>
      </p:sp>
      <p:sp>
        <p:nvSpPr>
          <p:cNvPr id="6" name="TextBox 5"/>
          <p:cNvSpPr txBox="1"/>
          <p:nvPr/>
        </p:nvSpPr>
        <p:spPr>
          <a:xfrm>
            <a:off x="0" y="2875624"/>
            <a:ext cx="7916206"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400" b="1" u="sng" dirty="0" smtClean="0"/>
              <a:t>Actual Change </a:t>
            </a:r>
            <a:r>
              <a:rPr lang="en-CA" sz="2400" dirty="0" smtClean="0"/>
              <a:t>= (Births - deaths) </a:t>
            </a:r>
            <a:r>
              <a:rPr lang="en-CA" sz="2400" dirty="0"/>
              <a:t>+</a:t>
            </a:r>
            <a:r>
              <a:rPr lang="en-CA" sz="2400" dirty="0" smtClean="0"/>
              <a:t> ( Immigration - Emigration)</a:t>
            </a:r>
            <a:endParaRPr lang="en-CA" sz="2400" dirty="0"/>
          </a:p>
        </p:txBody>
      </p:sp>
      <p:sp>
        <p:nvSpPr>
          <p:cNvPr id="7" name="TextBox 6"/>
          <p:cNvSpPr txBox="1"/>
          <p:nvPr/>
        </p:nvSpPr>
        <p:spPr>
          <a:xfrm>
            <a:off x="467794" y="3445098"/>
            <a:ext cx="867620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CA" sz="2400" dirty="0" smtClean="0"/>
              <a:t>Births = 2000  Deaths = 500  Immigration=1000  Emigration = 1500</a:t>
            </a:r>
            <a:endParaRPr lang="en-CA" sz="2400" dirty="0"/>
          </a:p>
        </p:txBody>
      </p:sp>
      <p:sp>
        <p:nvSpPr>
          <p:cNvPr id="8" name="TextBox 7"/>
          <p:cNvSpPr txBox="1"/>
          <p:nvPr/>
        </p:nvSpPr>
        <p:spPr>
          <a:xfrm>
            <a:off x="619432" y="4006577"/>
            <a:ext cx="825702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CA" sz="2400" dirty="0" smtClean="0"/>
              <a:t>Actual Change = </a:t>
            </a:r>
            <a:r>
              <a:rPr lang="en-CA" sz="2400" dirty="0"/>
              <a:t>(Births - deaths) + ( Immigration - Emigration)</a:t>
            </a:r>
          </a:p>
        </p:txBody>
      </p:sp>
      <p:sp>
        <p:nvSpPr>
          <p:cNvPr id="9" name="TextBox 8"/>
          <p:cNvSpPr txBox="1"/>
          <p:nvPr/>
        </p:nvSpPr>
        <p:spPr>
          <a:xfrm>
            <a:off x="604685" y="4599211"/>
            <a:ext cx="579581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400" dirty="0" smtClean="0"/>
              <a:t>Actual Change = ( 2000 - 500) </a:t>
            </a:r>
            <a:r>
              <a:rPr lang="en-CA" sz="2400" dirty="0"/>
              <a:t>+</a:t>
            </a:r>
            <a:r>
              <a:rPr lang="en-CA" sz="2400" dirty="0" smtClean="0"/>
              <a:t> (1000 - 1500)</a:t>
            </a:r>
            <a:endParaRPr lang="en-CA" sz="2400" dirty="0"/>
          </a:p>
        </p:txBody>
      </p:sp>
      <p:sp>
        <p:nvSpPr>
          <p:cNvPr id="10" name="TextBox 9"/>
          <p:cNvSpPr txBox="1"/>
          <p:nvPr/>
        </p:nvSpPr>
        <p:spPr>
          <a:xfrm>
            <a:off x="589936" y="5138256"/>
            <a:ext cx="4112664"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400" dirty="0" smtClean="0"/>
              <a:t>Actual Change = (1500) </a:t>
            </a:r>
            <a:r>
              <a:rPr lang="en-CA" sz="2400" dirty="0"/>
              <a:t>+</a:t>
            </a:r>
            <a:r>
              <a:rPr lang="en-CA" sz="2400" dirty="0" smtClean="0"/>
              <a:t> (-500)</a:t>
            </a:r>
            <a:endParaRPr lang="en-CA" sz="2400" dirty="0"/>
          </a:p>
        </p:txBody>
      </p:sp>
      <p:sp>
        <p:nvSpPr>
          <p:cNvPr id="11" name="TextBox 10"/>
          <p:cNvSpPr txBox="1"/>
          <p:nvPr/>
        </p:nvSpPr>
        <p:spPr>
          <a:xfrm>
            <a:off x="530942" y="5692047"/>
            <a:ext cx="288797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400" dirty="0" smtClean="0"/>
              <a:t>Actual Change = 1000</a:t>
            </a:r>
            <a:endParaRPr lang="en-CA" sz="2400" dirty="0"/>
          </a:p>
        </p:txBody>
      </p:sp>
      <p:sp>
        <p:nvSpPr>
          <p:cNvPr id="12" name="TextBox 11"/>
          <p:cNvSpPr txBox="1"/>
          <p:nvPr/>
        </p:nvSpPr>
        <p:spPr>
          <a:xfrm>
            <a:off x="2675274" y="6178952"/>
            <a:ext cx="476098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400" dirty="0" smtClean="0"/>
              <a:t>The population grew by 1000 people</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photohome.com/pictures/baby-pictures/new-born-baby-1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rot="21150996">
            <a:off x="53727" y="467821"/>
            <a:ext cx="4861775" cy="1143000"/>
          </a:xfrm>
        </p:spPr>
        <p:style>
          <a:lnRef idx="0">
            <a:schemeClr val="accent1"/>
          </a:lnRef>
          <a:fillRef idx="3">
            <a:schemeClr val="accent1"/>
          </a:fillRef>
          <a:effectRef idx="3">
            <a:schemeClr val="accent1"/>
          </a:effectRef>
          <a:fontRef idx="minor">
            <a:schemeClr val="lt1"/>
          </a:fontRef>
        </p:style>
        <p:txBody>
          <a:bodyPr/>
          <a:lstStyle/>
          <a:p>
            <a:r>
              <a:rPr lang="en-CA" dirty="0" smtClean="0"/>
              <a:t>Birth Rate</a:t>
            </a:r>
            <a:endParaRPr lang="en-CA" dirty="0"/>
          </a:p>
        </p:txBody>
      </p:sp>
      <p:sp>
        <p:nvSpPr>
          <p:cNvPr id="3" name="TextBox 2"/>
          <p:cNvSpPr txBox="1"/>
          <p:nvPr/>
        </p:nvSpPr>
        <p:spPr>
          <a:xfrm>
            <a:off x="56116" y="2242457"/>
            <a:ext cx="8305735"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Birth Rate: the number of children born in an area for every 1000</a:t>
            </a:r>
          </a:p>
          <a:p>
            <a:r>
              <a:rPr lang="en-US" sz="2400" dirty="0" smtClean="0"/>
              <a:t> inhabitants</a:t>
            </a:r>
            <a:endParaRPr lang="en-US" sz="2400" dirty="0"/>
          </a:p>
        </p:txBody>
      </p:sp>
      <p:sp>
        <p:nvSpPr>
          <p:cNvPr id="4" name="TextBox 3"/>
          <p:cNvSpPr txBox="1"/>
          <p:nvPr/>
        </p:nvSpPr>
        <p:spPr>
          <a:xfrm>
            <a:off x="56116" y="3283411"/>
            <a:ext cx="8909555"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Canada has a birth rate of 11.3 children born for ever 1000 Canadians </a:t>
            </a:r>
            <a:endParaRPr lang="en-US" sz="2400" dirty="0"/>
          </a:p>
        </p:txBody>
      </p:sp>
      <p:sp>
        <p:nvSpPr>
          <p:cNvPr id="5" name="TextBox 4"/>
          <p:cNvSpPr txBox="1"/>
          <p:nvPr/>
        </p:nvSpPr>
        <p:spPr>
          <a:xfrm>
            <a:off x="1000606" y="5533329"/>
            <a:ext cx="102149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Formula:</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2256629" y="5519447"/>
                <a:ext cx="4068550" cy="76642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14:m>
                  <m:oMath xmlns:m="http://schemas.openxmlformats.org/officeDocument/2006/math">
                    <m:f>
                      <m:fPr>
                        <m:ctrlPr>
                          <a:rPr lang="en-US" sz="2800" i="1" smtClean="0">
                            <a:latin typeface="Cambria Math"/>
                          </a:rPr>
                        </m:ctrlPr>
                      </m:fPr>
                      <m:num>
                        <m:r>
                          <a:rPr lang="en-US" sz="2800" b="0" i="1" smtClean="0">
                            <a:latin typeface="Cambria Math"/>
                          </a:rPr>
                          <m:t>𝑁𝑢𝑚𝑏𝑒𝑟</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𝑙𝑖𝑣𝑒</m:t>
                        </m:r>
                        <m:r>
                          <a:rPr lang="en-US" sz="2800" b="0" i="1" smtClean="0">
                            <a:latin typeface="Cambria Math"/>
                          </a:rPr>
                          <m:t> </m:t>
                        </m:r>
                        <m:r>
                          <a:rPr lang="en-US" sz="2800" b="0" i="1" smtClean="0">
                            <a:latin typeface="Cambria Math"/>
                          </a:rPr>
                          <m:t>𝑏𝑖𝑟𝑡h𝑠</m:t>
                        </m:r>
                      </m:num>
                      <m:den>
                        <m:r>
                          <a:rPr lang="en-US" sz="2800" b="0" i="1" smtClean="0">
                            <a:latin typeface="Cambria Math"/>
                          </a:rPr>
                          <m:t>𝑇𝑜𝑡𝑎𝑙</m:t>
                        </m:r>
                        <m:r>
                          <a:rPr lang="en-US" sz="2800" b="0" i="1" smtClean="0">
                            <a:latin typeface="Cambria Math"/>
                          </a:rPr>
                          <m:t> </m:t>
                        </m:r>
                        <m:r>
                          <a:rPr lang="en-US" sz="2800" b="0" i="1" smtClean="0">
                            <a:latin typeface="Cambria Math"/>
                          </a:rPr>
                          <m:t>𝑃𝑜𝑝𝑢𝑙𝑎𝑖𝑜𝑛</m:t>
                        </m:r>
                      </m:den>
                    </m:f>
                  </m:oMath>
                </a14:m>
                <a:r>
                  <a:rPr lang="en-US" sz="2800" dirty="0" smtClean="0"/>
                  <a:t> x 1000</a:t>
                </a:r>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256629" y="5519447"/>
                <a:ext cx="4068550" cy="766428"/>
              </a:xfrm>
              <a:prstGeom prst="rect">
                <a:avLst/>
              </a:prstGeom>
              <a:blipFill rotWithShape="1">
                <a:blip r:embed="rId4" cstate="print"/>
                <a:stretch>
                  <a:fillRect/>
                </a:stretch>
              </a:blipFill>
            </p:spPr>
            <p:txBody>
              <a:bodyPr/>
              <a:lstStyle/>
              <a:p>
                <a:r>
                  <a:rPr lang="en-US">
                    <a:noFill/>
                  </a:rPr>
                  <a:t> </a:t>
                </a:r>
              </a:p>
            </p:txBody>
          </p:sp>
        </mc:Fallback>
      </mc:AlternateContent>
      <p:sp>
        <p:nvSpPr>
          <p:cNvPr id="7" name="TextBox 6"/>
          <p:cNvSpPr txBox="1"/>
          <p:nvPr/>
        </p:nvSpPr>
        <p:spPr>
          <a:xfrm>
            <a:off x="56116" y="3907971"/>
            <a:ext cx="8205388"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The Canadian birth rate is the same as most other industrialized </a:t>
            </a:r>
          </a:p>
          <a:p>
            <a:r>
              <a:rPr lang="en-US" sz="2400" dirty="0" smtClean="0"/>
              <a:t>countries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t1.gstatic.com/images?q=tbn:ANd9GcQH224e2v9ARtuhdS8kK-2LvXt7nqAepvY4GnUe4xYu8nVu7yQzDg7bQj5gJA"/>
          <p:cNvPicPr>
            <a:picLocks noChangeAspect="1" noChangeArrowheads="1"/>
          </p:cNvPicPr>
          <p:nvPr/>
        </p:nvPicPr>
        <p:blipFill>
          <a:blip r:embed="rId3" cstate="print"/>
          <a:srcRect/>
          <a:stretch>
            <a:fillRect/>
          </a:stretch>
        </p:blipFill>
        <p:spPr bwMode="auto">
          <a:xfrm>
            <a:off x="0" y="0"/>
            <a:ext cx="9144000" cy="7083380"/>
          </a:xfrm>
          <a:prstGeom prst="rect">
            <a:avLst/>
          </a:prstGeom>
        </p:spPr>
        <p:style>
          <a:lnRef idx="1">
            <a:schemeClr val="accent6"/>
          </a:lnRef>
          <a:fillRef idx="2">
            <a:schemeClr val="accent6"/>
          </a:fillRef>
          <a:effectRef idx="1">
            <a:schemeClr val="accent6"/>
          </a:effectRef>
          <a:fontRef idx="minor">
            <a:schemeClr val="dk1"/>
          </a:fontRef>
        </p:style>
      </p:pic>
      <p:sp>
        <p:nvSpPr>
          <p:cNvPr id="2" name="Title 1"/>
          <p:cNvSpPr>
            <a:spLocks noGrp="1"/>
          </p:cNvSpPr>
          <p:nvPr>
            <p:ph type="title"/>
          </p:nvPr>
        </p:nvSpPr>
        <p:spPr>
          <a:xfrm rot="21140532">
            <a:off x="354169" y="467821"/>
            <a:ext cx="4488287" cy="1143000"/>
          </a:xfrm>
        </p:spPr>
        <p:style>
          <a:lnRef idx="0">
            <a:schemeClr val="accent6"/>
          </a:lnRef>
          <a:fillRef idx="3">
            <a:schemeClr val="accent6"/>
          </a:fillRef>
          <a:effectRef idx="3">
            <a:schemeClr val="accent6"/>
          </a:effectRef>
          <a:fontRef idx="minor">
            <a:schemeClr val="lt1"/>
          </a:fontRef>
        </p:style>
        <p:txBody>
          <a:bodyPr/>
          <a:lstStyle/>
          <a:p>
            <a:r>
              <a:rPr lang="en-CA" dirty="0" smtClean="0"/>
              <a:t>Death Rate</a:t>
            </a:r>
            <a:endParaRPr lang="en-CA" dirty="0"/>
          </a:p>
        </p:txBody>
      </p:sp>
      <p:sp>
        <p:nvSpPr>
          <p:cNvPr id="4" name="TextBox 3"/>
          <p:cNvSpPr txBox="1"/>
          <p:nvPr/>
        </p:nvSpPr>
        <p:spPr>
          <a:xfrm>
            <a:off x="312772" y="2225147"/>
            <a:ext cx="8744381"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CA" sz="2400" dirty="0" smtClean="0"/>
              <a:t>Death Rate: The number of people in a population that die for every </a:t>
            </a:r>
          </a:p>
          <a:p>
            <a:r>
              <a:rPr lang="en-CA" sz="2400" dirty="0" smtClean="0"/>
              <a:t>1000 inhabitants</a:t>
            </a:r>
            <a:endParaRPr lang="en-CA" sz="2400" dirty="0"/>
          </a:p>
        </p:txBody>
      </p:sp>
      <p:sp>
        <p:nvSpPr>
          <p:cNvPr id="3" name="TextBox 2"/>
          <p:cNvSpPr txBox="1"/>
          <p:nvPr/>
        </p:nvSpPr>
        <p:spPr>
          <a:xfrm>
            <a:off x="312772" y="3509664"/>
            <a:ext cx="7095147"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t>Canada’s death rate is 7.3 deaths for every 1000 people</a:t>
            </a:r>
            <a:endParaRPr lang="en-US" sz="2400" dirty="0"/>
          </a:p>
        </p:txBody>
      </p:sp>
      <p:sp>
        <p:nvSpPr>
          <p:cNvPr id="7" name="TextBox 6"/>
          <p:cNvSpPr txBox="1"/>
          <p:nvPr/>
        </p:nvSpPr>
        <p:spPr>
          <a:xfrm>
            <a:off x="696686" y="4539343"/>
            <a:ext cx="1278492"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t>Formula</a:t>
            </a:r>
            <a:r>
              <a:rPr lang="en-US" dirty="0" smtClean="0"/>
              <a:t>:</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2126001" y="4550619"/>
                <a:ext cx="3634200" cy="76444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14:m>
                  <m:oMath xmlns:m="http://schemas.openxmlformats.org/officeDocument/2006/math">
                    <m:f>
                      <m:fPr>
                        <m:ctrlPr>
                          <a:rPr lang="en-US" sz="2800" i="1" smtClean="0">
                            <a:latin typeface="Cambria Math"/>
                          </a:rPr>
                        </m:ctrlPr>
                      </m:fPr>
                      <m:num>
                        <m:r>
                          <a:rPr lang="en-US" sz="2800" b="0" i="1" smtClean="0">
                            <a:latin typeface="Cambria Math"/>
                          </a:rPr>
                          <m:t>𝑁𝑢𝑚𝑏𝑒𝑟</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𝐷𝑒𝑎𝑡h𝑠</m:t>
                        </m:r>
                      </m:num>
                      <m:den>
                        <m:r>
                          <a:rPr lang="en-US" sz="2800" b="0" i="1" smtClean="0">
                            <a:latin typeface="Cambria Math"/>
                          </a:rPr>
                          <m:t>𝑇𝑜𝑡𝑎𝑙</m:t>
                        </m:r>
                        <m:r>
                          <a:rPr lang="en-US" sz="2800" b="0" i="1" smtClean="0">
                            <a:latin typeface="Cambria Math"/>
                          </a:rPr>
                          <m:t> </m:t>
                        </m:r>
                        <m:r>
                          <a:rPr lang="en-US" sz="2800" b="0" i="1" smtClean="0">
                            <a:latin typeface="Cambria Math"/>
                          </a:rPr>
                          <m:t>𝑃𝑜𝑝𝑢𝑙𝑎𝑖𝑜𝑛</m:t>
                        </m:r>
                      </m:den>
                    </m:f>
                  </m:oMath>
                </a14:m>
                <a:r>
                  <a:rPr lang="en-US" sz="2800" dirty="0" smtClean="0"/>
                  <a:t> x 1000</a:t>
                </a:r>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126001" y="4550619"/>
                <a:ext cx="3634200" cy="764440"/>
              </a:xfrm>
              <a:prstGeom prst="rect">
                <a:avLst/>
              </a:prstGeom>
              <a:blipFill rotWithShape="1">
                <a:blip r:embed="rId4"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http://www.hrexaminer.com/wp-content/uploads/2011/01/HRExaminer-population-dynamics-v203-issue-cover.jpg"/>
          <p:cNvPicPr>
            <a:picLocks noChangeAspect="1" noChangeArrowheads="1"/>
          </p:cNvPicPr>
          <p:nvPr/>
        </p:nvPicPr>
        <p:blipFill>
          <a:blip r:embed="rId3" cstate="print"/>
          <a:srcRect/>
          <a:stretch>
            <a:fillRect/>
          </a:stretch>
        </p:blipFill>
        <p:spPr bwMode="auto">
          <a:xfrm>
            <a:off x="0" y="1055175"/>
            <a:ext cx="9144000" cy="5249734"/>
          </a:xfrm>
          <a:prstGeom prst="rect">
            <a:avLst/>
          </a:prstGeom>
          <a:noFill/>
        </p:spPr>
      </p:pic>
      <p:sp>
        <p:nvSpPr>
          <p:cNvPr id="2" name="Title 1"/>
          <p:cNvSpPr>
            <a:spLocks noGrp="1"/>
          </p:cNvSpPr>
          <p:nvPr>
            <p:ph type="title"/>
          </p:nvPr>
        </p:nvSpPr>
        <p:spPr>
          <a:xfrm rot="20852792">
            <a:off x="67200" y="500195"/>
            <a:ext cx="4763729"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CA" dirty="0" smtClean="0"/>
              <a:t>Population Dynamics</a:t>
            </a:r>
            <a:endParaRPr lang="en-CA" dirty="0"/>
          </a:p>
        </p:txBody>
      </p:sp>
      <p:sp>
        <p:nvSpPr>
          <p:cNvPr id="4" name="TextBox 3"/>
          <p:cNvSpPr txBox="1"/>
          <p:nvPr/>
        </p:nvSpPr>
        <p:spPr>
          <a:xfrm>
            <a:off x="3672349" y="2551471"/>
            <a:ext cx="112242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Density</a:t>
            </a:r>
            <a:endParaRPr lang="en-US" sz="2400" dirty="0"/>
          </a:p>
        </p:txBody>
      </p:sp>
      <p:sp>
        <p:nvSpPr>
          <p:cNvPr id="5" name="TextBox 4"/>
          <p:cNvSpPr txBox="1"/>
          <p:nvPr/>
        </p:nvSpPr>
        <p:spPr>
          <a:xfrm>
            <a:off x="3436375" y="3406877"/>
            <a:ext cx="166237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Distribution</a:t>
            </a:r>
            <a:endParaRPr lang="en-US" sz="2400" dirty="0"/>
          </a:p>
        </p:txBody>
      </p:sp>
      <p:sp>
        <p:nvSpPr>
          <p:cNvPr id="6" name="Rectangle 5"/>
          <p:cNvSpPr/>
          <p:nvPr/>
        </p:nvSpPr>
        <p:spPr>
          <a:xfrm>
            <a:off x="2790869" y="4940399"/>
            <a:ext cx="2900987"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dirty="0" smtClean="0"/>
              <a:t>Population pyramids; </a:t>
            </a:r>
            <a:endParaRPr lang="en-US" sz="2400" dirty="0"/>
          </a:p>
        </p:txBody>
      </p:sp>
      <p:sp>
        <p:nvSpPr>
          <p:cNvPr id="7" name="Rectangle 6"/>
          <p:cNvSpPr/>
          <p:nvPr/>
        </p:nvSpPr>
        <p:spPr>
          <a:xfrm>
            <a:off x="3470454" y="4158735"/>
            <a:ext cx="1473930"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dirty="0" smtClean="0"/>
              <a:t>Migration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vancouvertour.net/images/BC-Place-Vancou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6" y="0"/>
            <a:ext cx="9134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US" dirty="0" smtClean="0"/>
              <a:t>Population Density</a:t>
            </a:r>
            <a:endParaRPr lang="en-US" dirty="0"/>
          </a:p>
        </p:txBody>
      </p:sp>
      <p:sp>
        <p:nvSpPr>
          <p:cNvPr id="4" name="TextBox 3"/>
          <p:cNvSpPr txBox="1"/>
          <p:nvPr/>
        </p:nvSpPr>
        <p:spPr>
          <a:xfrm flipH="1">
            <a:off x="459374" y="1701526"/>
            <a:ext cx="7552511"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dirty="0" smtClean="0"/>
              <a:t>Population density: A measure of how crowded a place is.  </a:t>
            </a:r>
            <a:endParaRPr lang="en-US" sz="2400" dirty="0"/>
          </a:p>
        </p:txBody>
      </p:sp>
      <p:sp>
        <p:nvSpPr>
          <p:cNvPr id="5" name="TextBox 4"/>
          <p:cNvSpPr txBox="1"/>
          <p:nvPr/>
        </p:nvSpPr>
        <p:spPr>
          <a:xfrm>
            <a:off x="1502229" y="2442370"/>
            <a:ext cx="111034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Formula:</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3128734" y="2298292"/>
                <a:ext cx="4506362" cy="65748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m:t>
                      </m:r>
                      <m:f>
                        <m:fPr>
                          <m:ctrlPr>
                            <a:rPr lang="en-US" i="1" smtClean="0">
                              <a:latin typeface="Cambria Math"/>
                            </a:rPr>
                          </m:ctrlPr>
                        </m:fPr>
                        <m:num>
                          <m:r>
                            <a:rPr lang="en-US" b="0" i="1" smtClean="0">
                              <a:latin typeface="Cambria Math"/>
                            </a:rPr>
                            <m:t>𝑃𝑜𝑝𝑢𝑙𝑎𝑡𝑖𝑜𝑛</m:t>
                          </m:r>
                        </m:num>
                        <m:den>
                          <m:r>
                            <a:rPr lang="en-US" b="0" i="1" smtClean="0">
                              <a:latin typeface="Cambria Math"/>
                            </a:rPr>
                            <m:t>𝑇𝑜𝑡𝑎𝑙</m:t>
                          </m:r>
                          <m:r>
                            <a:rPr lang="en-US" b="0" i="1" smtClean="0">
                              <a:latin typeface="Cambria Math"/>
                            </a:rPr>
                            <m:t> </m:t>
                          </m:r>
                          <m:r>
                            <a:rPr lang="en-US" b="0" i="1" smtClean="0">
                              <a:latin typeface="Cambria Math"/>
                            </a:rPr>
                            <m:t>𝐴𝑟𝑒𝑎</m:t>
                          </m:r>
                          <m:r>
                            <a:rPr lang="en-US" b="0" i="1" smtClean="0">
                              <a:latin typeface="Cambria Math"/>
                            </a:rPr>
                            <m:t> </m:t>
                          </m:r>
                          <m:d>
                            <m:dPr>
                              <m:ctrlPr>
                                <a:rPr lang="en-US" b="0" i="1" smtClean="0">
                                  <a:latin typeface="Cambria Math"/>
                                </a:rPr>
                              </m:ctrlPr>
                            </m:dPr>
                            <m:e>
                              <m:sSup>
                                <m:sSupPr>
                                  <m:ctrlPr>
                                    <a:rPr lang="en-US" b="0" i="1" smtClean="0">
                                      <a:latin typeface="Cambria Math"/>
                                    </a:rPr>
                                  </m:ctrlPr>
                                </m:sSupPr>
                                <m:e>
                                  <m:r>
                                    <a:rPr lang="en-US" b="0" i="1" smtClean="0">
                                      <a:latin typeface="Cambria Math"/>
                                    </a:rPr>
                                    <m:t>𝑘𝑚</m:t>
                                  </m:r>
                                </m:e>
                                <m:sup>
                                  <m:r>
                                    <a:rPr lang="en-US" b="0" i="1" smtClean="0">
                                      <a:latin typeface="Cambria Math"/>
                                    </a:rPr>
                                    <m:t>2</m:t>
                                  </m:r>
                                </m:sup>
                              </m:sSup>
                            </m:e>
                          </m:d>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128734" y="2298292"/>
                <a:ext cx="4506362" cy="65748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9374" y="3244335"/>
                <a:ext cx="8066054"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t>Overall Canada has a low population density of about 3 people </a:t>
                </a:r>
              </a:p>
              <a:p>
                <a:r>
                  <a:rPr lang="en-US" sz="2400" dirty="0" smtClean="0"/>
                  <a:t>per </a:t>
                </a:r>
                <a14:m>
                  <m:oMath xmlns:m="http://schemas.openxmlformats.org/officeDocument/2006/math">
                    <m:sSup>
                      <m:sSupPr>
                        <m:ctrlPr>
                          <a:rPr lang="en-US" sz="2400" i="1">
                            <a:latin typeface="Cambria Math"/>
                          </a:rPr>
                        </m:ctrlPr>
                      </m:sSupPr>
                      <m:e>
                        <m:r>
                          <a:rPr lang="en-US" sz="2400" i="1">
                            <a:latin typeface="Cambria Math"/>
                          </a:rPr>
                          <m:t>𝑘𝑚</m:t>
                        </m:r>
                      </m:e>
                      <m:sup>
                        <m:r>
                          <a:rPr lang="en-US" sz="2400" i="1">
                            <a:latin typeface="Cambria Math"/>
                          </a:rPr>
                          <m:t>2</m:t>
                        </m:r>
                      </m:sup>
                    </m:sSup>
                  </m:oMath>
                </a14:m>
                <a:r>
                  <a:rPr lang="en-US" sz="2400" dirty="0" smtClean="0"/>
                  <a:t>  </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59374" y="3244335"/>
                <a:ext cx="8066054" cy="830997"/>
              </a:xfrm>
              <a:prstGeom prst="rect">
                <a:avLst/>
              </a:prstGeom>
              <a:blipFill rotWithShape="1">
                <a:blip r:embed="rId5" cstate="print"/>
                <a:stretch>
                  <a:fillRect/>
                </a:stretch>
              </a:blipFill>
            </p:spPr>
            <p:txBody>
              <a:bodyPr/>
              <a:lstStyle/>
              <a:p>
                <a:r>
                  <a:rPr lang="en-US">
                    <a:noFill/>
                  </a:rPr>
                  <a:t> </a:t>
                </a:r>
              </a:p>
            </p:txBody>
          </p:sp>
        </mc:Fallback>
      </mc:AlternateContent>
      <p:sp>
        <p:nvSpPr>
          <p:cNvPr id="8" name="TextBox 7"/>
          <p:cNvSpPr txBox="1"/>
          <p:nvPr/>
        </p:nvSpPr>
        <p:spPr>
          <a:xfrm>
            <a:off x="379352" y="4412399"/>
            <a:ext cx="8226098"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t>However this is misleading because most of Canada’s population</a:t>
            </a:r>
          </a:p>
          <a:p>
            <a:r>
              <a:rPr lang="en-US" sz="2400" dirty="0" smtClean="0"/>
              <a:t> is located in Cities along the boarder</a:t>
            </a:r>
            <a:endParaRPr lang="en-US" sz="2400" dirty="0"/>
          </a:p>
        </p:txBody>
      </p:sp>
    </p:spTree>
    <p:extLst>
      <p:ext uri="{BB962C8B-B14F-4D97-AF65-F5344CB8AC3E}">
        <p14:creationId xmlns:p14="http://schemas.microsoft.com/office/powerpoint/2010/main" val="28229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8" name="Picture 8" descr="http://www.touristmaker.com/images/top-10-largest-countries-in-the-world/forest-can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2718"/>
            <a:ext cx="9144000" cy="5853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n-US" dirty="0" smtClean="0"/>
              <a:t>Talking about Density</a:t>
            </a:r>
            <a:endParaRPr lang="en-US" dirty="0"/>
          </a:p>
        </p:txBody>
      </p:sp>
      <p:sp>
        <p:nvSpPr>
          <p:cNvPr id="4" name="TextBox 3"/>
          <p:cNvSpPr txBox="1"/>
          <p:nvPr/>
        </p:nvSpPr>
        <p:spPr>
          <a:xfrm>
            <a:off x="315686" y="1872342"/>
            <a:ext cx="6829177" cy="120032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t>Densely Populated: </a:t>
            </a:r>
            <a:r>
              <a:rPr lang="en-US" sz="2400" dirty="0"/>
              <a:t>Large number of people per land </a:t>
            </a:r>
          </a:p>
          <a:p>
            <a:r>
              <a:rPr lang="en-US" sz="2400" dirty="0" smtClean="0"/>
              <a:t>mass </a:t>
            </a:r>
            <a:r>
              <a:rPr lang="en-US" sz="2400" dirty="0"/>
              <a:t>(&gt;100)</a:t>
            </a:r>
          </a:p>
          <a:p>
            <a:endParaRPr lang="en-US" sz="2400" dirty="0"/>
          </a:p>
        </p:txBody>
      </p:sp>
      <p:sp>
        <p:nvSpPr>
          <p:cNvPr id="5" name="TextBox 4"/>
          <p:cNvSpPr txBox="1"/>
          <p:nvPr/>
        </p:nvSpPr>
        <p:spPr>
          <a:xfrm>
            <a:off x="315685" y="3446697"/>
            <a:ext cx="7669857"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t>Moderately Populated: </a:t>
            </a:r>
            <a:r>
              <a:rPr lang="en-US" sz="2400" dirty="0"/>
              <a:t>Medium number of people per land </a:t>
            </a:r>
            <a:endParaRPr lang="en-US" sz="2400" dirty="0" smtClean="0"/>
          </a:p>
          <a:p>
            <a:r>
              <a:rPr lang="en-US" sz="2400" dirty="0" smtClean="0"/>
              <a:t>mass </a:t>
            </a:r>
            <a:r>
              <a:rPr lang="en-US" sz="2400" dirty="0"/>
              <a:t>(10-100</a:t>
            </a:r>
            <a:r>
              <a:rPr lang="en-US" sz="2400" dirty="0" smtClean="0"/>
              <a:t>)</a:t>
            </a:r>
            <a:endParaRPr lang="en-US" sz="2400" dirty="0"/>
          </a:p>
        </p:txBody>
      </p:sp>
      <p:sp>
        <p:nvSpPr>
          <p:cNvPr id="6" name="TextBox 5"/>
          <p:cNvSpPr txBox="1"/>
          <p:nvPr/>
        </p:nvSpPr>
        <p:spPr>
          <a:xfrm>
            <a:off x="315685" y="4882321"/>
            <a:ext cx="5971891"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t>Sparsely Populated</a:t>
            </a:r>
            <a:r>
              <a:rPr lang="en-US" sz="2400" smtClean="0"/>
              <a:t>: low number </a:t>
            </a:r>
            <a:r>
              <a:rPr lang="en-US" sz="2400" dirty="0"/>
              <a:t>of people </a:t>
            </a:r>
            <a:r>
              <a:rPr lang="en-US" sz="2400" dirty="0" smtClean="0"/>
              <a:t>per</a:t>
            </a:r>
          </a:p>
          <a:p>
            <a:r>
              <a:rPr lang="en-US" sz="2400" dirty="0" smtClean="0"/>
              <a:t> </a:t>
            </a:r>
            <a:r>
              <a:rPr lang="en-US" sz="2400" dirty="0"/>
              <a:t>land mass </a:t>
            </a:r>
            <a:r>
              <a:rPr lang="en-US" sz="2400" dirty="0" smtClean="0"/>
              <a:t>(0-10)</a:t>
            </a:r>
            <a:endParaRPr lang="en-US" sz="2400" dirty="0"/>
          </a:p>
        </p:txBody>
      </p:sp>
    </p:spTree>
    <p:extLst>
      <p:ext uri="{BB962C8B-B14F-4D97-AF65-F5344CB8AC3E}">
        <p14:creationId xmlns:p14="http://schemas.microsoft.com/office/powerpoint/2010/main" val="27804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Population density 2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1107"/>
            <a:ext cx="5323114" cy="685689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637638" y="24285"/>
                <a:ext cx="4506362" cy="65748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m:t>
                      </m:r>
                      <m:f>
                        <m:fPr>
                          <m:ctrlPr>
                            <a:rPr lang="en-US" i="1" smtClean="0">
                              <a:latin typeface="Cambria Math"/>
                            </a:rPr>
                          </m:ctrlPr>
                        </m:fPr>
                        <m:num>
                          <m:r>
                            <a:rPr lang="en-US" b="0" i="1" smtClean="0">
                              <a:latin typeface="Cambria Math"/>
                            </a:rPr>
                            <m:t>𝑃𝑜𝑝𝑢𝑙𝑎𝑡𝑖𝑜𝑛</m:t>
                          </m:r>
                        </m:num>
                        <m:den>
                          <m:r>
                            <a:rPr lang="en-US" b="0" i="1" smtClean="0">
                              <a:latin typeface="Cambria Math"/>
                            </a:rPr>
                            <m:t>𝑇𝑜𝑡𝑎𝑙</m:t>
                          </m:r>
                          <m:r>
                            <a:rPr lang="en-US" b="0" i="1" smtClean="0">
                              <a:latin typeface="Cambria Math"/>
                            </a:rPr>
                            <m:t> </m:t>
                          </m:r>
                          <m:r>
                            <a:rPr lang="en-US" b="0" i="1" smtClean="0">
                              <a:latin typeface="Cambria Math"/>
                            </a:rPr>
                            <m:t>𝐴𝑟𝑒𝑎</m:t>
                          </m:r>
                          <m:r>
                            <a:rPr lang="en-US" b="0" i="1" smtClean="0">
                              <a:latin typeface="Cambria Math"/>
                            </a:rPr>
                            <m:t> </m:t>
                          </m:r>
                          <m:d>
                            <m:dPr>
                              <m:ctrlPr>
                                <a:rPr lang="en-US" b="0" i="1" smtClean="0">
                                  <a:latin typeface="Cambria Math"/>
                                </a:rPr>
                              </m:ctrlPr>
                            </m:dPr>
                            <m:e>
                              <m:sSup>
                                <m:sSupPr>
                                  <m:ctrlPr>
                                    <a:rPr lang="en-US" b="0" i="1" smtClean="0">
                                      <a:latin typeface="Cambria Math"/>
                                    </a:rPr>
                                  </m:ctrlPr>
                                </m:sSupPr>
                                <m:e>
                                  <m:r>
                                    <a:rPr lang="en-US" b="0" i="1" smtClean="0">
                                      <a:latin typeface="Cambria Math"/>
                                    </a:rPr>
                                    <m:t>𝑘𝑚</m:t>
                                  </m:r>
                                </m:e>
                                <m:sup>
                                  <m:r>
                                    <a:rPr lang="en-US" b="0" i="1" smtClean="0">
                                      <a:latin typeface="Cambria Math"/>
                                    </a:rPr>
                                    <m:t>2</m:t>
                                  </m:r>
                                </m:sup>
                              </m:sSup>
                            </m:e>
                          </m:d>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637638" y="24285"/>
                <a:ext cx="4506362" cy="65748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41289" y="840523"/>
                <a:ext cx="3549561" cy="61824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m:t>
                      </m:r>
                      <m:f>
                        <m:fPr>
                          <m:ctrlPr>
                            <a:rPr lang="en-US" i="1" smtClean="0">
                              <a:latin typeface="Cambria Math"/>
                            </a:rPr>
                          </m:ctrlPr>
                        </m:fPr>
                        <m:num>
                          <m:r>
                            <a:rPr lang="en-US" b="0" i="1" smtClean="0">
                              <a:latin typeface="Cambria Math"/>
                            </a:rPr>
                            <m:t>11 </m:t>
                          </m:r>
                          <m:r>
                            <a:rPr lang="en-US" b="0" i="1" smtClean="0">
                              <a:latin typeface="Cambria Math"/>
                            </a:rPr>
                            <m:t>𝑝𝑒𝑜𝑝𝑙𝑒</m:t>
                          </m:r>
                        </m:num>
                        <m:den>
                          <m:r>
                            <a:rPr lang="en-US" b="0" i="1" smtClean="0">
                              <a:latin typeface="Cambria Math"/>
                            </a:rPr>
                            <m:t>1</m:t>
                          </m:r>
                          <m:sSup>
                            <m:sSupPr>
                              <m:ctrlPr>
                                <a:rPr lang="en-US" i="1">
                                  <a:latin typeface="Cambria Math"/>
                                </a:rPr>
                              </m:ctrlPr>
                            </m:sSupPr>
                            <m:e>
                              <m:r>
                                <a:rPr lang="en-US" i="1">
                                  <a:latin typeface="Cambria Math"/>
                                </a:rPr>
                                <m:t>𝑘𝑚</m:t>
                              </m:r>
                            </m:e>
                            <m:sup>
                              <m:r>
                                <a:rPr lang="en-US" i="1">
                                  <a:latin typeface="Cambria Math"/>
                                </a:rPr>
                                <m:t>2</m:t>
                              </m:r>
                            </m:sup>
                          </m:sSup>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641289" y="840523"/>
                <a:ext cx="3549561" cy="618246"/>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37638" y="1578512"/>
                <a:ext cx="447436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=1</m:t>
                      </m:r>
                      <m:r>
                        <a:rPr lang="en-US" b="0" i="1" smtClean="0">
                          <a:latin typeface="Cambria Math"/>
                        </a:rPr>
                        <m:t>1 </m:t>
                      </m:r>
                      <m:r>
                        <a:rPr lang="en-US" b="0" i="1" smtClean="0">
                          <a:latin typeface="Cambria Math"/>
                        </a:rPr>
                        <m:t>𝑝𝑒𝑟𝑠𝑜𝑛</m:t>
                      </m:r>
                      <m:r>
                        <a:rPr lang="en-US" b="0" i="1" smtClean="0">
                          <a:latin typeface="Cambria Math"/>
                        </a:rPr>
                        <m:t> </m:t>
                      </m:r>
                      <m:r>
                        <a:rPr lang="en-US" b="0" i="1" smtClean="0">
                          <a:latin typeface="Cambria Math"/>
                        </a:rPr>
                        <m:t>𝑝𝑒𝑟</m:t>
                      </m:r>
                      <m:sSup>
                        <m:sSupPr>
                          <m:ctrlPr>
                            <a:rPr lang="en-US" i="1">
                              <a:latin typeface="Cambria Math"/>
                            </a:rPr>
                          </m:ctrlPr>
                        </m:sSupPr>
                        <m:e>
                          <m:r>
                            <a:rPr lang="en-US" b="0" i="1" smtClean="0">
                              <a:latin typeface="Cambria Math"/>
                            </a:rPr>
                            <m:t> </m:t>
                          </m:r>
                          <m:r>
                            <a:rPr lang="en-US" i="1">
                              <a:latin typeface="Cambria Math"/>
                            </a:rPr>
                            <m:t>𝑘𝑚</m:t>
                          </m:r>
                        </m:e>
                        <m:sup>
                          <m:r>
                            <a:rPr lang="en-US" i="1">
                              <a:latin typeface="Cambria Math"/>
                            </a:rPr>
                            <m:t>2</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637638" y="1578512"/>
                <a:ext cx="4474366" cy="369332"/>
              </a:xfrm>
              <a:prstGeom prst="rect">
                <a:avLst/>
              </a:prstGeom>
              <a:blipFill rotWithShape="1">
                <a:blip r:embed="rId6" cstate="print"/>
                <a:stretch>
                  <a:fillRect/>
                </a:stretch>
              </a:blipFill>
            </p:spPr>
            <p:txBody>
              <a:bodyPr/>
              <a:lstStyle/>
              <a:p>
                <a:r>
                  <a:rPr lang="en-US">
                    <a:noFill/>
                  </a:rPr>
                  <a:t> </a:t>
                </a:r>
              </a:p>
            </p:txBody>
          </p:sp>
        </mc:Fallback>
      </mc:AlternateContent>
      <p:sp>
        <p:nvSpPr>
          <p:cNvPr id="8" name="Frame 7"/>
          <p:cNvSpPr/>
          <p:nvPr/>
        </p:nvSpPr>
        <p:spPr>
          <a:xfrm>
            <a:off x="2188029" y="1578429"/>
            <a:ext cx="2318657" cy="3233057"/>
          </a:xfrm>
          <a:prstGeom prst="frame">
            <a:avLst>
              <a:gd name="adj1" fmla="val 318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9" name="TextBox 8"/>
              <p:cNvSpPr txBox="1"/>
              <p:nvPr/>
            </p:nvSpPr>
            <p:spPr>
              <a:xfrm>
                <a:off x="4557519" y="2410429"/>
                <a:ext cx="4506362" cy="65748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m:t>
                      </m:r>
                      <m:f>
                        <m:fPr>
                          <m:ctrlPr>
                            <a:rPr lang="en-US" i="1" smtClean="0">
                              <a:latin typeface="Cambria Math"/>
                            </a:rPr>
                          </m:ctrlPr>
                        </m:fPr>
                        <m:num>
                          <m:r>
                            <a:rPr lang="en-US" b="0" i="1" smtClean="0">
                              <a:latin typeface="Cambria Math"/>
                            </a:rPr>
                            <m:t>𝑃𝑜𝑝𝑢𝑙𝑎𝑡𝑖𝑜𝑛</m:t>
                          </m:r>
                        </m:num>
                        <m:den>
                          <m:r>
                            <a:rPr lang="en-US" b="0" i="1" smtClean="0">
                              <a:latin typeface="Cambria Math"/>
                            </a:rPr>
                            <m:t>𝑇𝑜𝑡𝑎𝑙</m:t>
                          </m:r>
                          <m:r>
                            <a:rPr lang="en-US" b="0" i="1" smtClean="0">
                              <a:latin typeface="Cambria Math"/>
                            </a:rPr>
                            <m:t> </m:t>
                          </m:r>
                          <m:r>
                            <a:rPr lang="en-US" b="0" i="1" smtClean="0">
                              <a:latin typeface="Cambria Math"/>
                            </a:rPr>
                            <m:t>𝐴𝑟𝑒𝑎</m:t>
                          </m:r>
                          <m:r>
                            <a:rPr lang="en-US" b="0" i="1" smtClean="0">
                              <a:latin typeface="Cambria Math"/>
                            </a:rPr>
                            <m:t> </m:t>
                          </m:r>
                          <m:d>
                            <m:dPr>
                              <m:ctrlPr>
                                <a:rPr lang="en-US" b="0" i="1" smtClean="0">
                                  <a:latin typeface="Cambria Math"/>
                                </a:rPr>
                              </m:ctrlPr>
                            </m:dPr>
                            <m:e>
                              <m:sSup>
                                <m:sSupPr>
                                  <m:ctrlPr>
                                    <a:rPr lang="en-US" b="0" i="1" smtClean="0">
                                      <a:latin typeface="Cambria Math"/>
                                    </a:rPr>
                                  </m:ctrlPr>
                                </m:sSupPr>
                                <m:e>
                                  <m:r>
                                    <a:rPr lang="en-US" b="0" i="1" smtClean="0">
                                      <a:latin typeface="Cambria Math"/>
                                    </a:rPr>
                                    <m:t>𝑘𝑚</m:t>
                                  </m:r>
                                </m:e>
                                <m:sup>
                                  <m:r>
                                    <a:rPr lang="en-US" b="0" i="1" smtClean="0">
                                      <a:latin typeface="Cambria Math"/>
                                    </a:rPr>
                                    <m:t>2</m:t>
                                  </m:r>
                                </m:sup>
                              </m:sSup>
                            </m:e>
                          </m:d>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557519" y="2410429"/>
                <a:ext cx="4506362" cy="657488"/>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57518" y="3120397"/>
                <a:ext cx="3563989" cy="61831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m:t>
                      </m:r>
                      <m:f>
                        <m:fPr>
                          <m:ctrlPr>
                            <a:rPr lang="en-US" i="1" smtClean="0">
                              <a:latin typeface="Cambria Math"/>
                            </a:rPr>
                          </m:ctrlPr>
                        </m:fPr>
                        <m:num>
                          <m:r>
                            <a:rPr lang="en-US" b="0" i="1" smtClean="0">
                              <a:latin typeface="Cambria Math"/>
                            </a:rPr>
                            <m:t>50 </m:t>
                          </m:r>
                          <m:r>
                            <a:rPr lang="en-US" b="0" i="1" smtClean="0">
                              <a:latin typeface="Cambria Math"/>
                            </a:rPr>
                            <m:t>𝑃𝑒𝑜𝑝𝑙𝑒</m:t>
                          </m:r>
                        </m:num>
                        <m:den>
                          <m:r>
                            <a:rPr lang="en-US" b="0" i="1" smtClean="0">
                              <a:latin typeface="Cambria Math"/>
                            </a:rPr>
                            <m:t>4</m:t>
                          </m:r>
                          <m:sSup>
                            <m:sSupPr>
                              <m:ctrlPr>
                                <a:rPr lang="en-US" i="1">
                                  <a:latin typeface="Cambria Math"/>
                                </a:rPr>
                              </m:ctrlPr>
                            </m:sSupPr>
                            <m:e>
                              <m:r>
                                <a:rPr lang="en-US" i="1">
                                  <a:latin typeface="Cambria Math"/>
                                </a:rPr>
                                <m:t>𝑘𝑚</m:t>
                              </m:r>
                            </m:e>
                            <m:sup>
                              <m:r>
                                <a:rPr lang="en-US" i="1">
                                  <a:latin typeface="Cambria Math"/>
                                </a:rPr>
                                <m:t>2</m:t>
                              </m:r>
                            </m:sup>
                          </m:sSup>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557518" y="3120397"/>
                <a:ext cx="3563989" cy="618311"/>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65470" y="3884618"/>
                <a:ext cx="465069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=1</m:t>
                      </m:r>
                      <m:r>
                        <a:rPr lang="en-US" b="0" i="1" smtClean="0">
                          <a:latin typeface="Cambria Math"/>
                        </a:rPr>
                        <m:t>2.5 </m:t>
                      </m:r>
                      <m:r>
                        <a:rPr lang="en-US" b="0" i="1" smtClean="0">
                          <a:latin typeface="Cambria Math"/>
                        </a:rPr>
                        <m:t>𝑝𝑒𝑟𝑠𝑜𝑛</m:t>
                      </m:r>
                      <m:r>
                        <a:rPr lang="en-US" b="0" i="1" smtClean="0">
                          <a:latin typeface="Cambria Math"/>
                        </a:rPr>
                        <m:t> </m:t>
                      </m:r>
                      <m:r>
                        <a:rPr lang="en-US" b="0" i="1" smtClean="0">
                          <a:latin typeface="Cambria Math"/>
                        </a:rPr>
                        <m:t>𝑝𝑒𝑟</m:t>
                      </m:r>
                      <m:sSup>
                        <m:sSupPr>
                          <m:ctrlPr>
                            <a:rPr lang="en-US" i="1">
                              <a:latin typeface="Cambria Math"/>
                            </a:rPr>
                          </m:ctrlPr>
                        </m:sSupPr>
                        <m:e>
                          <m:r>
                            <a:rPr lang="en-US" b="0" i="1" smtClean="0">
                              <a:latin typeface="Cambria Math"/>
                            </a:rPr>
                            <m:t> </m:t>
                          </m:r>
                          <m:r>
                            <a:rPr lang="en-US" i="1">
                              <a:latin typeface="Cambria Math"/>
                            </a:rPr>
                            <m:t>𝑘𝑚</m:t>
                          </m:r>
                        </m:e>
                        <m:sup>
                          <m:r>
                            <a:rPr lang="en-US" i="1">
                              <a:latin typeface="Cambria Math"/>
                            </a:rPr>
                            <m:t>2</m:t>
                          </m:r>
                        </m:sup>
                      </m:sSup>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565470" y="3884618"/>
                <a:ext cx="4650697" cy="369332"/>
              </a:xfrm>
              <a:prstGeom prst="rect">
                <a:avLst/>
              </a:prstGeom>
              <a:blipFill rotWithShape="1">
                <a:blip r:embed="rId9" cstate="print"/>
                <a:stretch>
                  <a:fillRect/>
                </a:stretch>
              </a:blipFill>
            </p:spPr>
            <p:txBody>
              <a:bodyPr/>
              <a:lstStyle/>
              <a:p>
                <a:r>
                  <a:rPr lang="en-US">
                    <a:noFill/>
                  </a:rPr>
                  <a:t> </a:t>
                </a:r>
              </a:p>
            </p:txBody>
          </p:sp>
        </mc:Fallback>
      </mc:AlternateContent>
      <p:sp>
        <p:nvSpPr>
          <p:cNvPr id="12" name="Frame 11"/>
          <p:cNvSpPr/>
          <p:nvPr/>
        </p:nvSpPr>
        <p:spPr>
          <a:xfrm>
            <a:off x="1143000" y="24285"/>
            <a:ext cx="1132114" cy="1645066"/>
          </a:xfrm>
          <a:prstGeom prst="frame">
            <a:avLst>
              <a:gd name="adj1" fmla="val 446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0" y="4713515"/>
            <a:ext cx="1284514" cy="1621971"/>
          </a:xfrm>
          <a:prstGeom prst="frame">
            <a:avLst>
              <a:gd name="adj1" fmla="val 402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4" name="TextBox 13"/>
              <p:cNvSpPr txBox="1"/>
              <p:nvPr/>
            </p:nvSpPr>
            <p:spPr>
              <a:xfrm>
                <a:off x="4706979" y="4953000"/>
                <a:ext cx="4506362" cy="657488"/>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m:t>
                      </m:r>
                      <m:f>
                        <m:fPr>
                          <m:ctrlPr>
                            <a:rPr lang="en-US" i="1" smtClean="0">
                              <a:latin typeface="Cambria Math"/>
                            </a:rPr>
                          </m:ctrlPr>
                        </m:fPr>
                        <m:num>
                          <m:r>
                            <a:rPr lang="en-US" b="0" i="1" smtClean="0">
                              <a:latin typeface="Cambria Math"/>
                            </a:rPr>
                            <m:t>𝑃𝑜𝑝𝑢𝑙𝑎𝑡𝑖𝑜𝑛</m:t>
                          </m:r>
                        </m:num>
                        <m:den>
                          <m:r>
                            <a:rPr lang="en-US" b="0" i="1" smtClean="0">
                              <a:latin typeface="Cambria Math"/>
                            </a:rPr>
                            <m:t>𝑇𝑜𝑡𝑎𝑙</m:t>
                          </m:r>
                          <m:r>
                            <a:rPr lang="en-US" b="0" i="1" smtClean="0">
                              <a:latin typeface="Cambria Math"/>
                            </a:rPr>
                            <m:t> </m:t>
                          </m:r>
                          <m:r>
                            <a:rPr lang="en-US" b="0" i="1" smtClean="0">
                              <a:latin typeface="Cambria Math"/>
                            </a:rPr>
                            <m:t>𝐴𝑟𝑒𝑎</m:t>
                          </m:r>
                          <m:r>
                            <a:rPr lang="en-US" b="0" i="1" smtClean="0">
                              <a:latin typeface="Cambria Math"/>
                            </a:rPr>
                            <m:t> </m:t>
                          </m:r>
                          <m:d>
                            <m:dPr>
                              <m:ctrlPr>
                                <a:rPr lang="en-US" b="0" i="1" smtClean="0">
                                  <a:latin typeface="Cambria Math"/>
                                </a:rPr>
                              </m:ctrlPr>
                            </m:dPr>
                            <m:e>
                              <m:sSup>
                                <m:sSupPr>
                                  <m:ctrlPr>
                                    <a:rPr lang="en-US" b="0" i="1" smtClean="0">
                                      <a:latin typeface="Cambria Math"/>
                                    </a:rPr>
                                  </m:ctrlPr>
                                </m:sSupPr>
                                <m:e>
                                  <m:r>
                                    <a:rPr lang="en-US" b="0" i="1" smtClean="0">
                                      <a:latin typeface="Cambria Math"/>
                                    </a:rPr>
                                    <m:t>𝑘𝑚</m:t>
                                  </m:r>
                                </m:e>
                                <m:sup>
                                  <m:r>
                                    <a:rPr lang="en-US" b="0" i="1" smtClean="0">
                                      <a:latin typeface="Cambria Math"/>
                                    </a:rPr>
                                    <m:t>2</m:t>
                                  </m:r>
                                </m:sup>
                              </m:sSup>
                            </m:e>
                          </m:d>
                        </m:den>
                      </m:f>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706979" y="4953000"/>
                <a:ext cx="4506362" cy="657488"/>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06979" y="5717174"/>
                <a:ext cx="3563989" cy="61831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m:t>
                      </m:r>
                      <m:f>
                        <m:fPr>
                          <m:ctrlPr>
                            <a:rPr lang="en-US" i="1" smtClean="0">
                              <a:latin typeface="Cambria Math"/>
                            </a:rPr>
                          </m:ctrlPr>
                        </m:fPr>
                        <m:num>
                          <m:r>
                            <a:rPr lang="en-US" b="0" i="1" smtClean="0">
                              <a:latin typeface="Cambria Math"/>
                            </a:rPr>
                            <m:t>2 </m:t>
                          </m:r>
                          <m:r>
                            <a:rPr lang="en-US" b="0" i="1" smtClean="0">
                              <a:latin typeface="Cambria Math"/>
                            </a:rPr>
                            <m:t>𝑃𝑒𝑜𝑝𝑙𝑒</m:t>
                          </m:r>
                        </m:num>
                        <m:den>
                          <m:r>
                            <a:rPr lang="en-US" b="0" i="1" smtClean="0">
                              <a:latin typeface="Cambria Math"/>
                            </a:rPr>
                            <m:t>1</m:t>
                          </m:r>
                          <m:sSup>
                            <m:sSupPr>
                              <m:ctrlPr>
                                <a:rPr lang="en-US" i="1">
                                  <a:latin typeface="Cambria Math"/>
                                </a:rPr>
                              </m:ctrlPr>
                            </m:sSupPr>
                            <m:e>
                              <m:r>
                                <a:rPr lang="en-US" i="1">
                                  <a:latin typeface="Cambria Math"/>
                                </a:rPr>
                                <m:t>𝑘𝑚</m:t>
                              </m:r>
                            </m:e>
                            <m:sup>
                              <m:r>
                                <a:rPr lang="en-US" i="1">
                                  <a:latin typeface="Cambria Math"/>
                                </a:rPr>
                                <m:t>2</m:t>
                              </m:r>
                            </m:sup>
                          </m:sSup>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706979" y="5717174"/>
                <a:ext cx="3563989" cy="618311"/>
              </a:xfrm>
              <a:prstGeom prst="rect">
                <a:avLst/>
              </a:prstGeom>
              <a:blipFill rotWithShape="1">
                <a:blip r:embed="rId11"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706979" y="6439465"/>
                <a:ext cx="434612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𝑃𝑜𝑝𝑢𝑙𝑎𝑡𝑖𝑜𝑛</m:t>
                      </m:r>
                      <m:r>
                        <a:rPr lang="en-US" b="0" i="1" smtClean="0">
                          <a:latin typeface="Cambria Math"/>
                        </a:rPr>
                        <m:t> </m:t>
                      </m:r>
                      <m:r>
                        <a:rPr lang="en-US" b="0" i="1" smtClean="0">
                          <a:latin typeface="Cambria Math"/>
                        </a:rPr>
                        <m:t>𝐷𝑒𝑛𝑠𝑖𝑡𝑦</m:t>
                      </m:r>
                      <m:r>
                        <a:rPr lang="en-US" i="1" smtClean="0">
                          <a:latin typeface="Cambria Math"/>
                        </a:rPr>
                        <m:t>=2</m:t>
                      </m:r>
                      <m:r>
                        <a:rPr lang="en-US" b="0" i="1" smtClean="0">
                          <a:latin typeface="Cambria Math"/>
                        </a:rPr>
                        <m:t> </m:t>
                      </m:r>
                      <m:r>
                        <a:rPr lang="en-US" b="0" i="1" smtClean="0">
                          <a:latin typeface="Cambria Math"/>
                        </a:rPr>
                        <m:t>𝑝𝑒𝑟𝑠𝑜𝑛</m:t>
                      </m:r>
                      <m:r>
                        <a:rPr lang="en-US" b="0" i="1" smtClean="0">
                          <a:latin typeface="Cambria Math"/>
                        </a:rPr>
                        <m:t> </m:t>
                      </m:r>
                      <m:r>
                        <a:rPr lang="en-US" b="0" i="1" smtClean="0">
                          <a:latin typeface="Cambria Math"/>
                        </a:rPr>
                        <m:t>𝑝𝑒𝑟</m:t>
                      </m:r>
                      <m:sSup>
                        <m:sSupPr>
                          <m:ctrlPr>
                            <a:rPr lang="en-US" i="1">
                              <a:latin typeface="Cambria Math"/>
                            </a:rPr>
                          </m:ctrlPr>
                        </m:sSupPr>
                        <m:e>
                          <m:r>
                            <a:rPr lang="en-US" b="0" i="1" smtClean="0">
                              <a:latin typeface="Cambria Math"/>
                            </a:rPr>
                            <m:t> </m:t>
                          </m:r>
                          <m:r>
                            <a:rPr lang="en-US" i="1">
                              <a:latin typeface="Cambria Math"/>
                            </a:rPr>
                            <m:t>𝑘𝑚</m:t>
                          </m:r>
                        </m:e>
                        <m:sup>
                          <m:r>
                            <a:rPr lang="en-US" i="1">
                              <a:latin typeface="Cambria Math"/>
                            </a:rPr>
                            <m:t>2</m:t>
                          </m:r>
                        </m:sup>
                      </m:sSup>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706979" y="6439465"/>
                <a:ext cx="4346125" cy="369332"/>
              </a:xfrm>
              <a:prstGeom prst="rect">
                <a:avLst/>
              </a:prstGeom>
              <a:blipFill rotWithShape="1">
                <a:blip r:embed="rId1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46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randombar(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cdn.omg-facts.com/2012/6/15/792b2f9422c59b7d1cf6ddf854212c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856" y="0"/>
            <a:ext cx="7500257" cy="70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331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67543"/>
            <a:ext cx="8229600" cy="4525963"/>
          </a:xfrm>
        </p:spPr>
        <p:txBody>
          <a:bodyPr/>
          <a:lstStyle/>
          <a:p>
            <a:endParaRPr lang="en-US"/>
          </a:p>
        </p:txBody>
      </p:sp>
      <p:sp>
        <p:nvSpPr>
          <p:cNvPr id="4" name="AutoShape 2" descr="data:image/jpeg;base64,/9j/4AAQSkZJRgABAQAAAQABAAD/2wCEAAkGBhQSERMUExMWFRUWFxgYGBYXFxwZGhoXGB0cFhgfGBwZGyYeHxskGRgXHy8hIygpLCwsFx4xNTAqNSYrLCkBCQoKDgwOGg8PGjUlHyQ2MjIyNTMwNDQvMjU2LCw1LiwsLjIsNDQ0KTIsNTAwLCwxLDA0NCosLDI1LCwsKik0Lv/AABEIAJkBAAMBIgACEQEDEQH/xAAbAAEAAgMBAQAAAAAAAAAAAAAABQYCAwQHAf/EADsQAAEDAgQEBQIDBgYDAQAAAAEAAhEDIQQSMUEFBlFhEyJxgZEyQgehwRQjYrHR8DNDUoLh8SRyohb/xAAbAQABBQEBAAAAAAAAAAAAAAAAAwQFBgcBAv/EADcRAAEDAgMFBgUDAwUAAAAAAAEAAgMEEQUhMRJBUWFxE4GRobHwBhQiMuHB0fEVI0IkUmJykv/aAAwDAQACEQMRAD8AjERFpaztEREIRERCEWdKk57g1oLnHQAST6AKU5b5ddi6haDlY0S58THQDuf0K9L4Ny5Rww/dt8x1e67o6TsOwUTW4nHTEsGbveqlKPDX1A2zk33ovOMdypVo06Tn2dUJGWCcgEXdE3vpFoWvjnL5wzWZqjHOfJAaZhoNj6GxHurfj+fjQqPp1KF2ugltS0fFzEe8qpcy8wuxTxaGNLsggAgOixixiNe6a0k1bNIwuybmTp3JzUxUkLHBv3aDVQyIisCgkREQhFhXrhjS5xgD/pZrk4qX+E7w4D7ZZiJkdUnK/YYXcAlI2bbw0bzZfDxil/q2nQ6RPTpdZv4lTBjNeY0Otrevmb8rhFVwpMzupB5aC7MBBOaDpaIJHqsQ+o0S80IcPLaAdO3QpmKlxF+/T8p0YGg27tfwuwcZpQCHyCYkA62HT+IfK+t4xSOjp9Ad7dOq5qTnvaC3wCQbwDAkCO8yD8Bd2HoQPMGz2Fh6JRj5X6en5Sb2Rt19fwttKqHAOFwbg9QskAjRE7F7ZpseSIiLq4iIiEIiIhCIiIQiIiEIiIhCIiIQiyp0y4hrRJNgOpWKleC8v1MS5oYHC/mdl8rB1mbnWw6JGaVsTdpxsloYnSu2Wi6vfInB/Bw+d31VYdERAExred1ZlhRp5WgSTAiSZJ9T1WOKByOynKYMEAGN9DYrPpZHSvL3alXqKMRMDG6BRnHTSoUa9UtBLmgO7n6Wx3vtqvJX0XANcQQHTlJ3ixj3srHzZzP47adJjiWBjS8/6nxuew/MlQlbDfuWPNVpJJa2mDLgASTm/wBIk2G8lWjC4DTxhz8i889LZe+CreJTCd5azMNHnfP3xXGiIp9QaIiIQixqMkRe5Gmvsslsw5Ae2XFgkeYDMR3A3TSuyppP+p9DyPoeidUZtURn/kPXqPUKKxrILGljCJjzmCPMJsT6e6+vE1Awsp5NgT5tOk9o9Ft4o2aoIDagzHzu8pjNrE+8LA0/3wORun1T5hY7T/cppTAmJnRu7l098k5qHAyOPN3r19811UcO1n0tAnotiIpUADIKNJJzKIiLq4iIiEIvq+Kzct8omu17quemAQ0QAJic0gjaAPX0UbiWJ0+GwGepdZuXU57hvTmmppKh+xGLlVoKSwnL1apTL2NJi+UgguGsskQ72/Veg0uW6NMHI3LIg6EkRlNzcSNSPXcqO4hzTTwuHaP83KMlNwg5ZytLgNBAlZ/UfHT6mzcPjz2mj6jxvrwGWZvlqrBDgJBIlN8ichf34Lz1zSDBEHuvhK18T4xUrVHPe6Sd4iw0jsuHOepU/J8VxsAbsXdvscr8jvHA2GSdwfCU0g2nvAG4Wz7+B8VJItdB8tC2K2wTNmjbI3Qi6qU8LoJXRO1aSERESyQRERCF9awkgASSYA6k2Xr3LnBnYek1he4/c5pAs913wReM0/1XnvJOC8TGU5EhkvP+3T/6IXq1SoGglxgDUn4uqrjk13tiG7NWbBobMdKd+SzUTzNxb9nw73zDjZmn1HSx1HVSy8s574gKmJLWzFOxvIL/ALiLkCwaLdFGUFN8xMGHTU9FI11R8vCXDXQKv1qxe5znGXOJJPUm5WC+gL7UZBIkGNxofRXsWH0hUo3P1FYoiL0vKIiIQi6uF1ctam7xRRh3+IW5g2xuW79Pdcq3YPFupVG1GRmaZEiROlwdU3qY+1hfHa9wR4hLQuDJGuO4hc3HKYfWLy7x/wB5/iDygiZzxsLCy5BS/etPhn/3LtPL/wAka63XbxFnjve+pdz82aPKPMZMAWF19hJQU+wxrbWsBw3Dp75JSWYFxIzvfjv70RET1NUREQhEREIXVgOG1K7stJpcQJ6QO5NgvTuX+Huo0Wsc7Mbm4gibkG5kzN15pwzjNXDkmk6M2oIBBjSxV25e4ji6xD6jclENkvyxnPY9L7dO6zH45pcQqYjmwQN+rU7ZIHTuAHfysuCPgY7IOLzly99VYq2KY2czmtgSZIEA2EztK8x5rxLcRiHuF2jytOtm7jsTJVm5gZRrPg03h5aYrRbygmNb72IVLeACQDImxiJ9jos1oKUw2kN7kXHTj5fhaVhrI3bTgcxkeSiMRhy3qR1ha8qmHgEGdFH4jEAiArRRsjla8yOtsi45ncEtVvkicwRt2to2PIbyteGeQbXXco0OXbh7SOmnvdXb4YriB8ubkehzNgOYBN+O5Uj4qoAT8yLA9MyMhcnkSBa2m/htREV6VBREXRgME6tVZTbq9waPff2F15c4NBcdAvTWlxAGpV6/Drh+Sm6qWEmoYa4QYa2xB3Eu+YCtn15THlub72gW6XOvZcHDaDqLW0RNmwCbtAFpbqYPQ6EgbqUpU8oAE26mT7ncrPaiYzyukO9XyniEMbWDcoLmzFOoYVzmlznSGtkkBs2m0SRtO5Co/J/BRicR57sZ5nfxdB7nXsrlzpgqtZtKizLlfUA3mQHOk/wgCetlNcM4XToUwymIA33O9z6k/KfQ1Qp6Ytb97t/Ae72TKamM9QHO+1vmfdrqrca5FdWqVarSGl05GAACRAGY7SATbqO6rGM5WfRompWeymfspky9xmDYaWvPor/zHxypRY80aRcWjzPMZWExFtzfS36Ly/H4mrUcX1S5zjIk/wAhtAOwUhhctRKA3bAaLdegTDEo4IztbBLj4dSuZEXVgeHOrHKz6z9LTbPeIaTabz6AqxSSNjbtONgoFkbpDstGa5UUrw3hTHV8laoGNBcHGQILWk63Go99Fhx1tDxT+zZiyBqLSBcibwdbwkG1bHybDQdL3tkl3Ur2s2yRra29RqIidpqiIiFxEREIRdfCsI2pVDXuLWAFz3ASQ1oLj+Qj3XIpTgTcOX5a76jMxDczC0NDTY5ybxpskKhxbG4i/dr3JWEBzwD5q6cN/D6iaYFSS6ZD2OIlpnLMy2YjRcPMX4fsptY6gXmXgPzEOhp3sBobe6s3BeL02spUn1afiu0AfmLpuCY0MbadLKVfSd4gcHeXKQW9DqHD+Ud1ncuJV0Mrj2h32vodcwOHBW9lFSyRgbPDTVeXjlUsdma9ro+17f0mF6Dy7UmkWkCx+QQDp01C11eAxmcXk6x1nuVzcNwrgZIy3Lb7jqIOh7qkVuM1jpWuriHFoPAGx6ZHRTMVJTwtIgyv1/Va+JcPhxLWnLr6b237qv4/h9Oo3M5uUtnTr0MaiYuvQG0WCmALNAAHoLBR9bCMcIc0EdCFDVn+jlH1bQOYIyNummf6J7T1DgQdLLy7jvDS5oNMXGoG42+P1VYXqvMPDW0wXtiIks3/ANo1M9F5g1jXPMeUbA3jsp/DSa3ZbFqe7uUsatjITM/QLClSzGF20qcBKdIBZrWsFwZtC3bkzk9+7rM8bxt1e/Yjyj87/tyRERWJVtFbuU+VHvZ+05i0t81ECPM5uhdP2kiI1MnRVJrZML0LljmNnhU6YFQFmVky0sJO8Ez1MAf1UPi00jIbR9/T8qWwuKN8t393VWRlR8ZnthzNYu1zTc5ZuDprBkRddrHgiRcLX4B3e49rD+Qn81ta2BAVMVuXNiqIc5u7hMX+mYl3rAj3jcrqXO9rm5soFzMztvNtgvtOi0gGDJE319yhC48fw81c1MkU6NnEtjO505jBNmgGLxMk6KsYnkxz3BjiBTBOVzBsS55nYQJEgake918AbyY0BMj81oZJecsNiQYHf4mQfQdZsqyV8Zu02Sb4mvFnC684xuDpU6LmikTUNQ5XOF/DF7/xScug+2QLLPlui6oW0wTBc5zSIlpADSST9LYMkDXyq6uwXi13iqJFOPDsCCDleS+wBOZrYG2We6kaGGFOIYLCJbqdNZ1mBvsnLqsmPYdmTvumzaUB+03IDdZVHinJnjV3tY7IKdKnkkSCSXACdoa2TuSZ3XYPw7oGmAS4PygFwM+bcwdR2srI+uTGWxmDmBtaRIsb6e+6ycHQZcB6A6djP6LwK2cABriAF7NJCSS5oJK8q49yrUw7jH7xn+oRPU5mgkiFCK/88ceb4Ro0nsuQHBpdmEXjSI0mTN1QFbcMnlnh2pf5VWxGGKGXZjRERSajkREQhFuwzTmGUEunygAG/cFaVJcC4i2jUJdMGxiCI7jX4TKvllhp3yQs23AZDjyTmmYx8rWyO2Qd/Beg8u8v4RjaNQCKsNMl7g7MR5gWzbcRCnsJxEVH1AwgtpnI4/xwCQNiAD8hUzDcQa8MvBeJDZBMd4/v4W2njKtEvIeXMqFoLD9pJiWnpe6xv+qTTSvbWAh/+Nyc89Bu42NwFfxTRxsaYPt32HLU+W66s2N4vTiAcx7f8rXh64eJCgl28LqQ4jqPzCpFdK6pcZXaqU7EMbkpOnXDmggyNlD43iTif3doBgnQ7X79FrfR8J9QNcYc4uImwnUDYCZ+VqhcEcbXlzTtDdf9VyFh2QXDNRvEcS975fEgRYbaqrcawNClmrPqeGAC6Op7DXUiwG6l8fxItqPDm3BEQdR/0vP/AMTeNU3ilRDAX/XnNiwG0D1iT6BW3DGEyMDeRyUjU3ipyToRbxU3SqhzQ5pBBEgjQhZKP4DRLMPTaQBA2cHA7yCNjKkFvETi5gcdSFi8jQ15aNyIi6cXw59INNRpaXCQ02OXY+5/kh0jWkAnMobG5wJGgVh5E4U2o6q97XOaG5Laeec2hzfSNupV2wnDG0ZOHazKdaZJEP6gkOIkGCI2Cx5TwDaWEpBv3ND3Hq54B/Kw9lIuMOLiCRAuI0F7iZJn1sqNXVJmmcRp+yudFTiGFoOv7rcFhUrtbqY/p3jQdysg6RIuOq14V0gnqTMddI9ohMU9WLn55Dbg2Lto7dT+Q/JbwgC+oQi+Bq+ohCLGo8ASf77DuslorjMQ0bEOPtcfP6IQsK7Q77DmtePzzC1h13hR/FuIOyOZSBkHIaj25mWEusZLzbYRO6mVzcSwoqU3NIm0i8XFxra2twR2K6DYrhF15Bj3BwzF5c7M4ExFhuBExM/C4laOZqD3uORrHMFg6k0R5RIBdAkgOk7eYKcw/wCHlMVaLiSWBs1GOMkvjQQPpmZ9Fa6fEYoYQH655fpy5Ksz0Ek0xLNMv558152ik+ZXtOLrZG5RnIgaSLE2tcgn3UYpqJ/aMa+1ri6hpWbDy297FEREqk0REQhdWGxLmCWPLXSCRHSdD+incDh8TWYHOrlrXTYC8aSIjdVqnSLiA0STYBehUGZWtBiwAMWFht2WcfGVY2gDDE1pkeTmWtLgAN1x0sTw37rXgMBqS4PJDG7gSAT4r7RYQ0AmSBE9Vl4oBAmCZjrbVfZWtlLzFxMzYbQ3X5nf0WSDZeXOkPHvPh3nllwV1N2gNaP4WxERIJVUrjE+PUkyZ/QQoDiPLlCu7M9nm6gkE7CY/uyu3F8EypUBBiLOgamev6qDfh5dlZJ1kEREKx08jmtDm5GymGdnLGGvF+qjcPhG0mtYwQ0Cwme+p7rYs6wgwbELBbjgxkNDEZdbD8eVljGNCIV8oi+25/PnddXDMaKNQVMgeW3aHaZtiesG/sF347m7EVhDyw6/5TJh0SASDGg+FDK58qckOc4VcQ2GCCKbhd3dwmw0sdfRKVhpov7swBO78JGkFRL/AGojYb/ypXlLD40saatWKRgtBAc8tjy5SZyjQ3uraBA19yvhIAkwAPgBc9V7ny1ki13XBE9ARr/wqVNJ2ry6wHRXCKPs2Bt79VhjQNWuDSDfLqeuk+twV8YSyAxrnNkkkySZ1if6bQAt7MKBE3jSwAt2Av7rekkotJxTb3uNov7DU6r42lmu6ewkiB7bnX46LcAvqELQcMBdtnddZ6gzeCtjavlDjaQDc9VmtYw7R9o+P5dPZCFhUxQ2LSb7iBFyTfYLKjAFiCTcnr3WTqLTq0ddBqNFqdhBcixJmeh0+OyELoXJiMEHOJe4lmUDwyYZY5iXAfVNrGdD1Slhw5uY/Ub5uh2LZ26dlnVcQDmDS37gJ+nQ2O0TbpPuXsi11ztFFtPOC1wbL5BBNzO0b7dhuAqFzLzhUfWd4D3sZlyEaTrJjYm3QiFYeJF2HomozwppgwXtYSSbD6fM52l5Gg1uqby1wE4ysWZsoAzOdE2kC3cypnDo4WtfUTfa1Q+ISy3bBFk5yichIJgkTc7SdJPeCsVaOa6NPCNGFoudc56pP3T/AIY9AJPv1VXVmpKg1EfaAWadONuJ/Tkq5UwiF2xe5GvVERE8TZEWdOkXGGgk9AJ0uVYf/wALiAJGUuyzAI+qbNk7xedPVRtbitHQloqZQ0u0ufeXNOYaWWe5jaTZbuV8GXh3gBoIjNUqA3k/S3LoLXvuF85h4nUpufR8swJc0nQiYvoYV34a1wptDgQ4AAzlEkC58pIuVS+e8K1tZrgXZntvIt5bCD16j06rCajGPnMSdJsjXI/cbi2e1bMZZC1hoAtNwejYAIpLkW00HgPPPNQtPi1VrQ0VHADTtFo007KU4BWrPeC5zzTAMk6T79+igFI8Exxp1WguhhkEHS+npeLrzUgva51rk+/FWiSBrYi2NoHcrgii+I8caxk03Me4GCM38o12XDhOaTMVGiOrZn4JUQ2mkc3aAUa2nkc3aAUjxFkOB6hcOQCTAE6n06rLEcWZUuCQGgTIjX+4XFxKrNM5XN+dR2Vjw6ikmMcbwQHEC9jl7CSnqRTwudqWgm181B1HSSdZJWKIt8a0NaGjcsac4uJJV1/D7hlFxNV0vqNMBuQkMnRxMESbxMRBV8fXAMXJ6AHfSdhruvMOS+L0qFV/jOLWuaBIkixkzFxItIE+kq5P52wbIAqEzfyscR7zF1TsSgndUusCeGStmHzwtp23IHHNTTmOfY+UEEEakzbXbf52W5jwQCDIIseyonEfxHnOKTDBaQ1zrEG/mj0OnYd5jWfiBXaGNYxjWsAEXMx1JMpFmF1ThfZ8Us/EqZpttL09fJXn2F/EhzQwOpl2UHMc13G8bWH9F0N/ERjvM+m5haHZcsOl7hAmYgC/XVJuw6pbqwr22vp3aPV6RVPDc94cucSSDIDZBjLv7zczrbpCj6n4jxUB8PMGzBDi0GR0OtwCDr6LwyhqHnZDDfw9V7dWQNFy8evornUxzWlsmzgSD1gifyMz0B6LkwPEvFrPyOzU2+WQPLmibO0Jk7bATFpoTeM1sU5sUmuZTBDm5yxuV582d+YWOmsWVh4Xx1lNgHkbTaHnLTOWXBwAaDAL/MQJsDO8FdmpHwizxn3ZdbFchqmTH6NO9W/MJib9For14IaNTEnWATlHyTb0PRUznXij6GIY+lVhxbDmjKYyyL27nXr2tt4R+3Vy0uZ4THZS6o6zy0bM3Ey64A+rVc+Uf2QluLHn7v3XXfmm9oYrG49+7q6MZAA6AD4VR5q5p/Z6rW04du8ZpAI7TY/TOkx8WLG1hRpeW2zYj1JEmCQJN915njSS2piHgh1ao8Nt9gHmIPQEtZPqvdHA2V31i44cb+ye5eKuZ0bfpNjx4W9271L878SdVZRDW5mPb4zahHmDYOZhgRAJndTf4dYRrMIakeZznSYvDbATuLT7rXyjQZicB4L3ZiMw0PlBPlg/oD0VkwfB2U8OKFyzKW31IM694OqZVdU2OnNE0W2XZniM8/TwXIIC+YVJOrfD3mvI+L4qpiK9aq4TBv0a0HK0T00HdRVKpmAPz6qT5v4a/DVnNIgPLnNgz5Zj9VFYT6Pcx/f96KcpMTEtdFTwfYG58NB6W152Taowvs8PkqZvuLhbjqR5305XW1ERW5VJdGBxT6bwaZh+gIAm9rT1lXngvA6z2MfWxNUg3NMEjXZxN/UKgU3lpBBggyD3CslDnmsKZbALySc7rwDsG6CPhUf4upKuSESUgYP9ziBtW3WJBP8A5+q+gN1PYMWPk7N9ydwGnr43ytrovQaVINAAsAqbz9WYTTbm87ZluU6Oi+bTbRctfnV4AFKSSBmfUuS7fKBDQASYUBisU6o4ve4ucdSVkMeFz083aTeep52OdjuvYlaXhkO0e0uMuGfdfTrYrUiStbnqyYdhk9e8siHfuHC55p7iOJwYewPmPdvPGw329lZkrWXlfCV8WlYT8OQUTdqUB7zrcAgdMlmWL/Ek9a7ZiJYwaWJBPXNfcxXxEVmaxrRZosqw57nG7jdERF6XlERELqIiIXEREQhEREIRbHeWIcDabTbsZH9ytauvLvILatJtWu9wzAOaxsfSdCSQdRsEyq6iKBodJpw4p5SwSTuLY/4UPyjw51fFscW5mtdnqEiRub7XOyuXOvMfgU/DZd75BOzRaZ7kGI1vKmuH8Oo0GZKbQ1s3E3J3kkzMD8l5VzFxIVq3lDQ1gyNyiMwBMOPcqAjIxKqBLfoaP481OPH9PpiL/WVz1+KVHBzS9xDoB7gQBbYQBbsOi5hWdBbmMHUTaAZH53WCk+WcAK2Ko03fSXSfRvmPzEe6sLmxU0Tn7OQF/BQIfJPIGk5nLxXqXLHBxhsO1v3EBz7z5iBMdl24DibK2bIZyuIPsq/z3zF4FIUmOipU1iJaz7jfc6D36Ls5IP8A4lOGZG3y3km5knpdZnNTyOh+bk/yOXnc/t3q6RysEnYM/wAQuni3LeFrONSvSa4hoBc4mzRfY23XkHEHNNV+QBrMzg0DQNkx+S9xxB8rvQ6Lwio+ST1M/N1PfC0YMkj7aADx/hRmOyu7NjL5X9+qxREV5VURERctddusg9fTUWCKLOD0ReJHRgnXPPx49+m5SoxmtDDG2QgaZZeHDu133X0uXxEUjHEyJuzG0AcslHSSvldtSOJPPNEREokkREQhEREIRERCEREQhEREIRERCEUnhOZcTSZkZWeGjQWMekiQPRRiJOSJkgs8A9UoyR8Zuw26Le7HVC0tL3FrnZiCTBd1PfutCIvTWNb9osvLnOdqbotuGxTqbg9ji1w0IsQtSIc0OFiMkAlpuFtxOJdUcXvcXONyTqVdcHzq2hw+m1ji6uPLlP2gHf8Ahy2G/wAKiomNXh8NU1jHjJpvYenROqeskgc5zdT7v1V04pz/AOLg8gzNrOs4ts0Nm8GZuLfKpaIlKSihpGlsQtc398uC8VFVJUEGQ6ZIiInibIiIhCIiIQiIiEIiIhCIiIQiIiEL/9k="/>
          <p:cNvSpPr>
            <a:spLocks noChangeAspect="1" noChangeArrowheads="1"/>
          </p:cNvSpPr>
          <p:nvPr/>
        </p:nvSpPr>
        <p:spPr bwMode="auto">
          <a:xfrm>
            <a:off x="63500" y="-704850"/>
            <a:ext cx="2438400" cy="1457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MUExMWFRUWFxgYGBYXFxwZGhoXGB0cFhgfGBwZGyYeHxskGRgXHy8hIygpLCwsFx4xNTAqNSYrLCkBCQoKDgwOGg8PGjUlHyQ2MjIyNTMwNDQvMjU2LCw1LiwsLjIsNDQ0KTIsNTAwLCwxLDA0NCosLDI1LCwsKik0Lv/AABEIAJkBAAMBIgACEQEDEQH/xAAbAAEAAgMBAQAAAAAAAAAAAAAABQYCAwQHAf/EADsQAAEDAgQEBQIDBgYDAQAAAAEAAhEDIQQSMUEFBlFhEyJxgZEyQgehwRQjYrHR8DNDUoLh8SRyohb/xAAbAQABBQEBAAAAAAAAAAAAAAAAAwQFBgcBAv/EADcRAAEDAgMFBgUDAwUAAAAAAAEAAgMEEQUhMRJBUWFxE4GRobHwBhQiMuHB0fEVI0IkUmJykv/aAAwDAQACEQMRAD8AjERFpaztEREIRERCEWdKk57g1oLnHQAST6AKU5b5ddi6haDlY0S58THQDuf0K9L4Ny5Rww/dt8x1e67o6TsOwUTW4nHTEsGbveqlKPDX1A2zk33ovOMdypVo06Tn2dUJGWCcgEXdE3vpFoWvjnL5wzWZqjHOfJAaZhoNj6GxHurfj+fjQqPp1KF2ugltS0fFzEe8qpcy8wuxTxaGNLsggAgOixixiNe6a0k1bNIwuybmTp3JzUxUkLHBv3aDVQyIisCgkREQhFhXrhjS5xgD/pZrk4qX+E7w4D7ZZiJkdUnK/YYXcAlI2bbw0bzZfDxil/q2nQ6RPTpdZv4lTBjNeY0Otrevmb8rhFVwpMzupB5aC7MBBOaDpaIJHqsQ+o0S80IcPLaAdO3QpmKlxF+/T8p0YGg27tfwuwcZpQCHyCYkA62HT+IfK+t4xSOjp9Ad7dOq5qTnvaC3wCQbwDAkCO8yD8Bd2HoQPMGz2Fh6JRj5X6en5Sb2Rt19fwttKqHAOFwbg9QskAjRE7F7ZpseSIiLq4iIiEIiIhCIiIQiIiEIiIhCIiIQiyp0y4hrRJNgOpWKleC8v1MS5oYHC/mdl8rB1mbnWw6JGaVsTdpxsloYnSu2Wi6vfInB/Bw+d31VYdERAExred1ZlhRp5WgSTAiSZJ9T1WOKByOynKYMEAGN9DYrPpZHSvL3alXqKMRMDG6BRnHTSoUa9UtBLmgO7n6Wx3vtqvJX0XANcQQHTlJ3ixj3srHzZzP47adJjiWBjS8/6nxuew/MlQlbDfuWPNVpJJa2mDLgASTm/wBIk2G8lWjC4DTxhz8i889LZe+CreJTCd5azMNHnfP3xXGiIp9QaIiIQixqMkRe5Gmvsslsw5Ae2XFgkeYDMR3A3TSuyppP+p9DyPoeidUZtURn/kPXqPUKKxrILGljCJjzmCPMJsT6e6+vE1Awsp5NgT5tOk9o9Ft4o2aoIDagzHzu8pjNrE+8LA0/3wORun1T5hY7T/cppTAmJnRu7l098k5qHAyOPN3r19811UcO1n0tAnotiIpUADIKNJJzKIiLq4iIiEIvq+Kzct8omu17quemAQ0QAJic0gjaAPX0UbiWJ0+GwGepdZuXU57hvTmmppKh+xGLlVoKSwnL1apTL2NJi+UgguGsskQ72/Veg0uW6NMHI3LIg6EkRlNzcSNSPXcqO4hzTTwuHaP83KMlNwg5ZytLgNBAlZ/UfHT6mzcPjz2mj6jxvrwGWZvlqrBDgJBIlN8ichf34Lz1zSDBEHuvhK18T4xUrVHPe6Sd4iw0jsuHOepU/J8VxsAbsXdvscr8jvHA2GSdwfCU0g2nvAG4Wz7+B8VJItdB8tC2K2wTNmjbI3Qi6qU8LoJXRO1aSERESyQRERCF9awkgASSYA6k2Xr3LnBnYek1he4/c5pAs913wReM0/1XnvJOC8TGU5EhkvP+3T/6IXq1SoGglxgDUn4uqrjk13tiG7NWbBobMdKd+SzUTzNxb9nw73zDjZmn1HSx1HVSy8s574gKmJLWzFOxvIL/ALiLkCwaLdFGUFN8xMGHTU9FI11R8vCXDXQKv1qxe5znGXOJJPUm5WC+gL7UZBIkGNxofRXsWH0hUo3P1FYoiL0vKIiIQi6uF1ctam7xRRh3+IW5g2xuW79Pdcq3YPFupVG1GRmaZEiROlwdU3qY+1hfHa9wR4hLQuDJGuO4hc3HKYfWLy7x/wB5/iDygiZzxsLCy5BS/etPhn/3LtPL/wAka63XbxFnjve+pdz82aPKPMZMAWF19hJQU+wxrbWsBw3Dp75JSWYFxIzvfjv70RET1NUREQhEREIXVgOG1K7stJpcQJ6QO5NgvTuX+Huo0Wsc7Mbm4gibkG5kzN15pwzjNXDkmk6M2oIBBjSxV25e4ji6xD6jclENkvyxnPY9L7dO6zH45pcQqYjmwQN+rU7ZIHTuAHfysuCPgY7IOLzly99VYq2KY2czmtgSZIEA2EztK8x5rxLcRiHuF2jytOtm7jsTJVm5gZRrPg03h5aYrRbygmNb72IVLeACQDImxiJ9jos1oKUw2kN7kXHTj5fhaVhrI3bTgcxkeSiMRhy3qR1ha8qmHgEGdFH4jEAiArRRsjla8yOtsi45ncEtVvkicwRt2to2PIbyteGeQbXXco0OXbh7SOmnvdXb4YriB8ubkehzNgOYBN+O5Uj4qoAT8yLA9MyMhcnkSBa2m/htREV6VBREXRgME6tVZTbq9waPff2F15c4NBcdAvTWlxAGpV6/Drh+Sm6qWEmoYa4QYa2xB3Eu+YCtn15THlub72gW6XOvZcHDaDqLW0RNmwCbtAFpbqYPQ6EgbqUpU8oAE26mT7ncrPaiYzyukO9XyniEMbWDcoLmzFOoYVzmlznSGtkkBs2m0SRtO5Co/J/BRicR57sZ5nfxdB7nXsrlzpgqtZtKizLlfUA3mQHOk/wgCetlNcM4XToUwymIA33O9z6k/KfQ1Qp6Ytb97t/Ae72TKamM9QHO+1vmfdrqrca5FdWqVarSGl05GAACRAGY7SATbqO6rGM5WfRompWeymfspky9xmDYaWvPor/zHxypRY80aRcWjzPMZWExFtzfS36Ly/H4mrUcX1S5zjIk/wAhtAOwUhhctRKA3bAaLdegTDEo4IztbBLj4dSuZEXVgeHOrHKz6z9LTbPeIaTabz6AqxSSNjbtONgoFkbpDstGa5UUrw3hTHV8laoGNBcHGQILWk63Go99Fhx1tDxT+zZiyBqLSBcibwdbwkG1bHybDQdL3tkl3Ur2s2yRra29RqIidpqiIiFxEREIRdfCsI2pVDXuLWAFz3ASQ1oLj+Qj3XIpTgTcOX5a76jMxDczC0NDTY5ybxpskKhxbG4i/dr3JWEBzwD5q6cN/D6iaYFSS6ZD2OIlpnLMy2YjRcPMX4fsptY6gXmXgPzEOhp3sBobe6s3BeL02spUn1afiu0AfmLpuCY0MbadLKVfSd4gcHeXKQW9DqHD+Ud1ncuJV0Mrj2h32vodcwOHBW9lFSyRgbPDTVeXjlUsdma9ro+17f0mF6Dy7UmkWkCx+QQDp01C11eAxmcXk6x1nuVzcNwrgZIy3Lb7jqIOh7qkVuM1jpWuriHFoPAGx6ZHRTMVJTwtIgyv1/Va+JcPhxLWnLr6b237qv4/h9Oo3M5uUtnTr0MaiYuvQG0WCmALNAAHoLBR9bCMcIc0EdCFDVn+jlH1bQOYIyNummf6J7T1DgQdLLy7jvDS5oNMXGoG42+P1VYXqvMPDW0wXtiIks3/ANo1M9F5g1jXPMeUbA3jsp/DSa3ZbFqe7uUsatjITM/QLClSzGF20qcBKdIBZrWsFwZtC3bkzk9+7rM8bxt1e/Yjyj87/tyRERWJVtFbuU+VHvZ+05i0t81ECPM5uhdP2kiI1MnRVJrZML0LljmNnhU6YFQFmVky0sJO8Ez1MAf1UPi00jIbR9/T8qWwuKN8t393VWRlR8ZnthzNYu1zTc5ZuDprBkRddrHgiRcLX4B3e49rD+Qn81ta2BAVMVuXNiqIc5u7hMX+mYl3rAj3jcrqXO9rm5soFzMztvNtgvtOi0gGDJE319yhC48fw81c1MkU6NnEtjO505jBNmgGLxMk6KsYnkxz3BjiBTBOVzBsS55nYQJEgake918AbyY0BMj81oZJecsNiQYHf4mQfQdZsqyV8Zu02Sb4mvFnC684xuDpU6LmikTUNQ5XOF/DF7/xScug+2QLLPlui6oW0wTBc5zSIlpADSST9LYMkDXyq6uwXi13iqJFOPDsCCDleS+wBOZrYG2We6kaGGFOIYLCJbqdNZ1mBvsnLqsmPYdmTvumzaUB+03IDdZVHinJnjV3tY7IKdKnkkSCSXACdoa2TuSZ3XYPw7oGmAS4PygFwM+bcwdR2srI+uTGWxmDmBtaRIsb6e+6ycHQZcB6A6djP6LwK2cABriAF7NJCSS5oJK8q49yrUw7jH7xn+oRPU5mgkiFCK/88ceb4Ro0nsuQHBpdmEXjSI0mTN1QFbcMnlnh2pf5VWxGGKGXZjRERSajkREQhFuwzTmGUEunygAG/cFaVJcC4i2jUJdMGxiCI7jX4TKvllhp3yQs23AZDjyTmmYx8rWyO2Qd/Beg8u8v4RjaNQCKsNMl7g7MR5gWzbcRCnsJxEVH1AwgtpnI4/xwCQNiAD8hUzDcQa8MvBeJDZBMd4/v4W2njKtEvIeXMqFoLD9pJiWnpe6xv+qTTSvbWAh/+Nyc89Bu42NwFfxTRxsaYPt32HLU+W66s2N4vTiAcx7f8rXh64eJCgl28LqQ4jqPzCpFdK6pcZXaqU7EMbkpOnXDmggyNlD43iTif3doBgnQ7X79FrfR8J9QNcYc4uImwnUDYCZ+VqhcEcbXlzTtDdf9VyFh2QXDNRvEcS975fEgRYbaqrcawNClmrPqeGAC6Op7DXUiwG6l8fxItqPDm3BEQdR/0vP/AMTeNU3ilRDAX/XnNiwG0D1iT6BW3DGEyMDeRyUjU3ipyToRbxU3SqhzQ5pBBEgjQhZKP4DRLMPTaQBA2cHA7yCNjKkFvETi5gcdSFi8jQ15aNyIi6cXw59INNRpaXCQ02OXY+5/kh0jWkAnMobG5wJGgVh5E4U2o6q97XOaG5Laeec2hzfSNupV2wnDG0ZOHazKdaZJEP6gkOIkGCI2Cx5TwDaWEpBv3ND3Hq54B/Kw9lIuMOLiCRAuI0F7iZJn1sqNXVJmmcRp+yudFTiGFoOv7rcFhUrtbqY/p3jQdysg6RIuOq14V0gnqTMddI9ohMU9WLn55Dbg2Lto7dT+Q/JbwgC+oQi+Bq+ohCLGo8ASf77DuslorjMQ0bEOPtcfP6IQsK7Q77DmtePzzC1h13hR/FuIOyOZSBkHIaj25mWEusZLzbYRO6mVzcSwoqU3NIm0i8XFxra2twR2K6DYrhF15Bj3BwzF5c7M4ExFhuBExM/C4laOZqD3uORrHMFg6k0R5RIBdAkgOk7eYKcw/wCHlMVaLiSWBs1GOMkvjQQPpmZ9Fa6fEYoYQH655fpy5Ksz0Ek0xLNMv558152ik+ZXtOLrZG5RnIgaSLE2tcgn3UYpqJ/aMa+1ri6hpWbDy297FEREqk0REQhdWGxLmCWPLXSCRHSdD+incDh8TWYHOrlrXTYC8aSIjdVqnSLiA0STYBehUGZWtBiwAMWFht2WcfGVY2gDDE1pkeTmWtLgAN1x0sTw37rXgMBqS4PJDG7gSAT4r7RYQ0AmSBE9Vl4oBAmCZjrbVfZWtlLzFxMzYbQ3X5nf0WSDZeXOkPHvPh3nllwV1N2gNaP4WxERIJVUrjE+PUkyZ/QQoDiPLlCu7M9nm6gkE7CY/uyu3F8EypUBBiLOgamev6qDfh5dlZJ1kEREKx08jmtDm5GymGdnLGGvF+qjcPhG0mtYwQ0Cwme+p7rYs6wgwbELBbjgxkNDEZdbD8eVljGNCIV8oi+25/PnddXDMaKNQVMgeW3aHaZtiesG/sF347m7EVhDyw6/5TJh0SASDGg+FDK58qckOc4VcQ2GCCKbhd3dwmw0sdfRKVhpov7swBO78JGkFRL/AGojYb/ypXlLD40saatWKRgtBAc8tjy5SZyjQ3uraBA19yvhIAkwAPgBc9V7ny1ki13XBE9ARr/wqVNJ2ry6wHRXCKPs2Bt79VhjQNWuDSDfLqeuk+twV8YSyAxrnNkkkySZ1if6bQAt7MKBE3jSwAt2Av7rekkotJxTb3uNov7DU6r42lmu6ewkiB7bnX46LcAvqELQcMBdtnddZ6gzeCtjavlDjaQDc9VmtYw7R9o+P5dPZCFhUxQ2LSb7iBFyTfYLKjAFiCTcnr3WTqLTq0ddBqNFqdhBcixJmeh0+OyELoXJiMEHOJe4lmUDwyYZY5iXAfVNrGdD1Slhw5uY/Ub5uh2LZ26dlnVcQDmDS37gJ+nQ2O0TbpPuXsi11ztFFtPOC1wbL5BBNzO0b7dhuAqFzLzhUfWd4D3sZlyEaTrJjYm3QiFYeJF2HomozwppgwXtYSSbD6fM52l5Gg1uqby1wE4ysWZsoAzOdE2kC3cypnDo4WtfUTfa1Q+ISy3bBFk5yichIJgkTc7SdJPeCsVaOa6NPCNGFoudc56pP3T/AIY9AJPv1VXVmpKg1EfaAWadONuJ/Tkq5UwiF2xe5GvVERE8TZEWdOkXGGgk9AJ0uVYf/wALiAJGUuyzAI+qbNk7xedPVRtbitHQloqZQ0u0ufeXNOYaWWe5jaTZbuV8GXh3gBoIjNUqA3k/S3LoLXvuF85h4nUpufR8swJc0nQiYvoYV34a1wptDgQ4AAzlEkC58pIuVS+e8K1tZrgXZntvIt5bCD16j06rCajGPnMSdJsjXI/cbi2e1bMZZC1hoAtNwejYAIpLkW00HgPPPNQtPi1VrQ0VHADTtFo007KU4BWrPeC5zzTAMk6T79+igFI8Exxp1WguhhkEHS+npeLrzUgva51rk+/FWiSBrYi2NoHcrgii+I8caxk03Me4GCM38o12XDhOaTMVGiOrZn4JUQ2mkc3aAUa2nkc3aAUjxFkOB6hcOQCTAE6n06rLEcWZUuCQGgTIjX+4XFxKrNM5XN+dR2Vjw6ikmMcbwQHEC9jl7CSnqRTwudqWgm181B1HSSdZJWKIt8a0NaGjcsac4uJJV1/D7hlFxNV0vqNMBuQkMnRxMESbxMRBV8fXAMXJ6AHfSdhruvMOS+L0qFV/jOLWuaBIkixkzFxItIE+kq5P52wbIAqEzfyscR7zF1TsSgndUusCeGStmHzwtp23IHHNTTmOfY+UEEEakzbXbf52W5jwQCDIIseyonEfxHnOKTDBaQ1zrEG/mj0OnYd5jWfiBXaGNYxjWsAEXMx1JMpFmF1ThfZ8Us/EqZpttL09fJXn2F/EhzQwOpl2UHMc13G8bWH9F0N/ERjvM+m5haHZcsOl7hAmYgC/XVJuw6pbqwr22vp3aPV6RVPDc94cucSSDIDZBjLv7zczrbpCj6n4jxUB8PMGzBDi0GR0OtwCDr6LwyhqHnZDDfw9V7dWQNFy8evornUxzWlsmzgSD1gifyMz0B6LkwPEvFrPyOzU2+WQPLmibO0Jk7bATFpoTeM1sU5sUmuZTBDm5yxuV582d+YWOmsWVh4Xx1lNgHkbTaHnLTOWXBwAaDAL/MQJsDO8FdmpHwizxn3ZdbFchqmTH6NO9W/MJib9For14IaNTEnWATlHyTb0PRUznXij6GIY+lVhxbDmjKYyyL27nXr2tt4R+3Vy0uZ4THZS6o6zy0bM3Ey64A+rVc+Uf2QluLHn7v3XXfmm9oYrG49+7q6MZAA6AD4VR5q5p/Z6rW04du8ZpAI7TY/TOkx8WLG1hRpeW2zYj1JEmCQJN915njSS2piHgh1ao8Nt9gHmIPQEtZPqvdHA2V31i44cb+ye5eKuZ0bfpNjx4W9271L878SdVZRDW5mPb4zahHmDYOZhgRAJndTf4dYRrMIakeZznSYvDbATuLT7rXyjQZicB4L3ZiMw0PlBPlg/oD0VkwfB2U8OKFyzKW31IM694OqZVdU2OnNE0W2XZniM8/TwXIIC+YVJOrfD3mvI+L4qpiK9aq4TBv0a0HK0T00HdRVKpmAPz6qT5v4a/DVnNIgPLnNgz5Zj9VFYT6Pcx/f96KcpMTEtdFTwfYG58NB6W152Taowvs8PkqZvuLhbjqR5305XW1ERW5VJdGBxT6bwaZh+gIAm9rT1lXngvA6z2MfWxNUg3NMEjXZxN/UKgU3lpBBggyD3CslDnmsKZbALySc7rwDsG6CPhUf4upKuSESUgYP9ziBtW3WJBP8A5+q+gN1PYMWPk7N9ydwGnr43ytrovQaVINAAsAqbz9WYTTbm87ZluU6Oi+bTbRctfnV4AFKSSBmfUuS7fKBDQASYUBisU6o4ve4ucdSVkMeFz083aTeep52OdjuvYlaXhkO0e0uMuGfdfTrYrUiStbnqyYdhk9e8siHfuHC55p7iOJwYewPmPdvPGw329lZkrWXlfCV8WlYT8OQUTdqUB7zrcAgdMlmWL/Ek9a7ZiJYwaWJBPXNfcxXxEVmaxrRZosqw57nG7jdERF6XlERELqIiIXEREQhEREIRbHeWIcDabTbsZH9ytauvLvILatJtWu9wzAOaxsfSdCSQdRsEyq6iKBodJpw4p5SwSTuLY/4UPyjw51fFscW5mtdnqEiRub7XOyuXOvMfgU/DZd75BOzRaZ7kGI1vKmuH8Oo0GZKbQ1s3E3J3kkzMD8l5VzFxIVq3lDQ1gyNyiMwBMOPcqAjIxKqBLfoaP481OPH9PpiL/WVz1+KVHBzS9xDoB7gQBbYQBbsOi5hWdBbmMHUTaAZH53WCk+WcAK2Ko03fSXSfRvmPzEe6sLmxU0Tn7OQF/BQIfJPIGk5nLxXqXLHBxhsO1v3EBz7z5iBMdl24DibK2bIZyuIPsq/z3zF4FIUmOipU1iJaz7jfc6D36Ls5IP8A4lOGZG3y3km5knpdZnNTyOh+bk/yOXnc/t3q6RysEnYM/wAQuni3LeFrONSvSa4hoBc4mzRfY23XkHEHNNV+QBrMzg0DQNkx+S9xxB8rvQ6Lwio+ST1M/N1PfC0YMkj7aADx/hRmOyu7NjL5X9+qxREV5VURERctddusg9fTUWCKLOD0ReJHRgnXPPx49+m5SoxmtDDG2QgaZZeHDu133X0uXxEUjHEyJuzG0AcslHSSvldtSOJPPNEREokkREQhEREIRERCEREQhEREIRERCEUnhOZcTSZkZWeGjQWMekiQPRRiJOSJkgs8A9UoyR8Zuw26Le7HVC0tL3FrnZiCTBd1PfutCIvTWNb9osvLnOdqbotuGxTqbg9ji1w0IsQtSIc0OFiMkAlpuFtxOJdUcXvcXONyTqVdcHzq2hw+m1ji6uPLlP2gHf8Ahy2G/wAKiomNXh8NU1jHjJpvYenROqeskgc5zdT7v1V04pz/AOLg8gzNrOs4ts0Nm8GZuLfKpaIlKSihpGlsQtc398uC8VFVJUEGQ6ZIiInibIiIhCIiIQiIiEIiIhCIiIQiIiEL/9k="/>
          <p:cNvSpPr>
            <a:spLocks noChangeAspect="1" noChangeArrowheads="1"/>
          </p:cNvSpPr>
          <p:nvPr/>
        </p:nvSpPr>
        <p:spPr bwMode="auto">
          <a:xfrm>
            <a:off x="215900" y="-552450"/>
            <a:ext cx="2438400" cy="1457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MUExMWFRUWFxgYGBYXFxwZGhoXGB0cFhgfGBwZGyYeHxskGRgXHy8hIygpLCwsFx4xNTAqNSYrLCkBCQoKDgwOGg8PGjUlHyQ2MjIyNTMwNDQvMjU2LCw1LiwsLjIsNDQ0KTIsNTAwLCwxLDA0NCosLDI1LCwsKik0Lv/AABEIAJkBAAMBIgACEQEDEQH/xAAbAAEAAgMBAQAAAAAAAAAAAAAABQYCAwQHAf/EADsQAAEDAgQEBQIDBgYDAQAAAAEAAhEDIQQSMUEFBlFhEyJxgZEyQgehwRQjYrHR8DNDUoLh8SRyohb/xAAbAQABBQEBAAAAAAAAAAAAAAAAAwQFBgcBAv/EADcRAAEDAgMFBgUDAwUAAAAAAAEAAgMEEQUhMRJBUWFxE4GRobHwBhQiMuHB0fEVI0IkUmJykv/aAAwDAQACEQMRAD8AjERFpaztEREIRERCEWdKk57g1oLnHQAST6AKU5b5ddi6haDlY0S58THQDuf0K9L4Ny5Rww/dt8x1e67o6TsOwUTW4nHTEsGbveqlKPDX1A2zk33ovOMdypVo06Tn2dUJGWCcgEXdE3vpFoWvjnL5wzWZqjHOfJAaZhoNj6GxHurfj+fjQqPp1KF2ugltS0fFzEe8qpcy8wuxTxaGNLsggAgOixixiNe6a0k1bNIwuybmTp3JzUxUkLHBv3aDVQyIisCgkREQhFhXrhjS5xgD/pZrk4qX+E7w4D7ZZiJkdUnK/YYXcAlI2bbw0bzZfDxil/q2nQ6RPTpdZv4lTBjNeY0Otrevmb8rhFVwpMzupB5aC7MBBOaDpaIJHqsQ+o0S80IcPLaAdO3QpmKlxF+/T8p0YGg27tfwuwcZpQCHyCYkA62HT+IfK+t4xSOjp9Ad7dOq5qTnvaC3wCQbwDAkCO8yD8Bd2HoQPMGz2Fh6JRj5X6en5Sb2Rt19fwttKqHAOFwbg9QskAjRE7F7ZpseSIiLq4iIiEIiIhCIiIQiIiEIiIhCIiIQiyp0y4hrRJNgOpWKleC8v1MS5oYHC/mdl8rB1mbnWw6JGaVsTdpxsloYnSu2Wi6vfInB/Bw+d31VYdERAExred1ZlhRp5WgSTAiSZJ9T1WOKByOynKYMEAGN9DYrPpZHSvL3alXqKMRMDG6BRnHTSoUa9UtBLmgO7n6Wx3vtqvJX0XANcQQHTlJ3ixj3srHzZzP47adJjiWBjS8/6nxuew/MlQlbDfuWPNVpJJa2mDLgASTm/wBIk2G8lWjC4DTxhz8i889LZe+CreJTCd5azMNHnfP3xXGiIp9QaIiIQixqMkRe5Gmvsslsw5Ae2XFgkeYDMR3A3TSuyppP+p9DyPoeidUZtURn/kPXqPUKKxrILGljCJjzmCPMJsT6e6+vE1Awsp5NgT5tOk9o9Ft4o2aoIDagzHzu8pjNrE+8LA0/3wORun1T5hY7T/cppTAmJnRu7l098k5qHAyOPN3r19811UcO1n0tAnotiIpUADIKNJJzKIiLq4iIiEIvq+Kzct8omu17quemAQ0QAJic0gjaAPX0UbiWJ0+GwGepdZuXU57hvTmmppKh+xGLlVoKSwnL1apTL2NJi+UgguGsskQ72/Veg0uW6NMHI3LIg6EkRlNzcSNSPXcqO4hzTTwuHaP83KMlNwg5ZytLgNBAlZ/UfHT6mzcPjz2mj6jxvrwGWZvlqrBDgJBIlN8ichf34Lz1zSDBEHuvhK18T4xUrVHPe6Sd4iw0jsuHOepU/J8VxsAbsXdvscr8jvHA2GSdwfCU0g2nvAG4Wz7+B8VJItdB8tC2K2wTNmjbI3Qi6qU8LoJXRO1aSERESyQRERCF9awkgASSYA6k2Xr3LnBnYek1he4/c5pAs913wReM0/1XnvJOC8TGU5EhkvP+3T/6IXq1SoGglxgDUn4uqrjk13tiG7NWbBobMdKd+SzUTzNxb9nw73zDjZmn1HSx1HVSy8s574gKmJLWzFOxvIL/ALiLkCwaLdFGUFN8xMGHTU9FI11R8vCXDXQKv1qxe5znGXOJJPUm5WC+gL7UZBIkGNxofRXsWH0hUo3P1FYoiL0vKIiIQi6uF1ctam7xRRh3+IW5g2xuW79Pdcq3YPFupVG1GRmaZEiROlwdU3qY+1hfHa9wR4hLQuDJGuO4hc3HKYfWLy7x/wB5/iDygiZzxsLCy5BS/etPhn/3LtPL/wAka63XbxFnjve+pdz82aPKPMZMAWF19hJQU+wxrbWsBw3Dp75JSWYFxIzvfjv70RET1NUREQhEREIXVgOG1K7stJpcQJ6QO5NgvTuX+Huo0Wsc7Mbm4gibkG5kzN15pwzjNXDkmk6M2oIBBjSxV25e4ji6xD6jclENkvyxnPY9L7dO6zH45pcQqYjmwQN+rU7ZIHTuAHfysuCPgY7IOLzly99VYq2KY2czmtgSZIEA2EztK8x5rxLcRiHuF2jytOtm7jsTJVm5gZRrPg03h5aYrRbygmNb72IVLeACQDImxiJ9jos1oKUw2kN7kXHTj5fhaVhrI3bTgcxkeSiMRhy3qR1ha8qmHgEGdFH4jEAiArRRsjla8yOtsi45ncEtVvkicwRt2to2PIbyteGeQbXXco0OXbh7SOmnvdXb4YriB8ubkehzNgOYBN+O5Uj4qoAT8yLA9MyMhcnkSBa2m/htREV6VBREXRgME6tVZTbq9waPff2F15c4NBcdAvTWlxAGpV6/Drh+Sm6qWEmoYa4QYa2xB3Eu+YCtn15THlub72gW6XOvZcHDaDqLW0RNmwCbtAFpbqYPQ6EgbqUpU8oAE26mT7ncrPaiYzyukO9XyniEMbWDcoLmzFOoYVzmlznSGtkkBs2m0SRtO5Co/J/BRicR57sZ5nfxdB7nXsrlzpgqtZtKizLlfUA3mQHOk/wgCetlNcM4XToUwymIA33O9z6k/KfQ1Qp6Ytb97t/Ae72TKamM9QHO+1vmfdrqrca5FdWqVarSGl05GAACRAGY7SATbqO6rGM5WfRompWeymfspky9xmDYaWvPor/zHxypRY80aRcWjzPMZWExFtzfS36Ly/H4mrUcX1S5zjIk/wAhtAOwUhhctRKA3bAaLdegTDEo4IztbBLj4dSuZEXVgeHOrHKz6z9LTbPeIaTabz6AqxSSNjbtONgoFkbpDstGa5UUrw3hTHV8laoGNBcHGQILWk63Go99Fhx1tDxT+zZiyBqLSBcibwdbwkG1bHybDQdL3tkl3Ur2s2yRra29RqIidpqiIiFxEREIRdfCsI2pVDXuLWAFz3ASQ1oLj+Qj3XIpTgTcOX5a76jMxDczC0NDTY5ybxpskKhxbG4i/dr3JWEBzwD5q6cN/D6iaYFSS6ZD2OIlpnLMy2YjRcPMX4fsptY6gXmXgPzEOhp3sBobe6s3BeL02spUn1afiu0AfmLpuCY0MbadLKVfSd4gcHeXKQW9DqHD+Ud1ncuJV0Mrj2h32vodcwOHBW9lFSyRgbPDTVeXjlUsdma9ro+17f0mF6Dy7UmkWkCx+QQDp01C11eAxmcXk6x1nuVzcNwrgZIy3Lb7jqIOh7qkVuM1jpWuriHFoPAGx6ZHRTMVJTwtIgyv1/Va+JcPhxLWnLr6b237qv4/h9Oo3M5uUtnTr0MaiYuvQG0WCmALNAAHoLBR9bCMcIc0EdCFDVn+jlH1bQOYIyNummf6J7T1DgQdLLy7jvDS5oNMXGoG42+P1VYXqvMPDW0wXtiIks3/ANo1M9F5g1jXPMeUbA3jsp/DSa3ZbFqe7uUsatjITM/QLClSzGF20qcBKdIBZrWsFwZtC3bkzk9+7rM8bxt1e/Yjyj87/tyRERWJVtFbuU+VHvZ+05i0t81ECPM5uhdP2kiI1MnRVJrZML0LljmNnhU6YFQFmVky0sJO8Ez1MAf1UPi00jIbR9/T8qWwuKN8t393VWRlR8ZnthzNYu1zTc5ZuDprBkRddrHgiRcLX4B3e49rD+Qn81ta2BAVMVuXNiqIc5u7hMX+mYl3rAj3jcrqXO9rm5soFzMztvNtgvtOi0gGDJE319yhC48fw81c1MkU6NnEtjO505jBNmgGLxMk6KsYnkxz3BjiBTBOVzBsS55nYQJEgake918AbyY0BMj81oZJecsNiQYHf4mQfQdZsqyV8Zu02Sb4mvFnC684xuDpU6LmikTUNQ5XOF/DF7/xScug+2QLLPlui6oW0wTBc5zSIlpADSST9LYMkDXyq6uwXi13iqJFOPDsCCDleS+wBOZrYG2We6kaGGFOIYLCJbqdNZ1mBvsnLqsmPYdmTvumzaUB+03IDdZVHinJnjV3tY7IKdKnkkSCSXACdoa2TuSZ3XYPw7oGmAS4PygFwM+bcwdR2srI+uTGWxmDmBtaRIsb6e+6ycHQZcB6A6djP6LwK2cABriAF7NJCSS5oJK8q49yrUw7jH7xn+oRPU5mgkiFCK/88ceb4Ro0nsuQHBpdmEXjSI0mTN1QFbcMnlnh2pf5VWxGGKGXZjRERSajkREQhFuwzTmGUEunygAG/cFaVJcC4i2jUJdMGxiCI7jX4TKvllhp3yQs23AZDjyTmmYx8rWyO2Qd/Beg8u8v4RjaNQCKsNMl7g7MR5gWzbcRCnsJxEVH1AwgtpnI4/xwCQNiAD8hUzDcQa8MvBeJDZBMd4/v4W2njKtEvIeXMqFoLD9pJiWnpe6xv+qTTSvbWAh/+Nyc89Bu42NwFfxTRxsaYPt32HLU+W66s2N4vTiAcx7f8rXh64eJCgl28LqQ4jqPzCpFdK6pcZXaqU7EMbkpOnXDmggyNlD43iTif3doBgnQ7X79FrfR8J9QNcYc4uImwnUDYCZ+VqhcEcbXlzTtDdf9VyFh2QXDNRvEcS975fEgRYbaqrcawNClmrPqeGAC6Op7DXUiwG6l8fxItqPDm3BEQdR/0vP/AMTeNU3ilRDAX/XnNiwG0D1iT6BW3DGEyMDeRyUjU3ipyToRbxU3SqhzQ5pBBEgjQhZKP4DRLMPTaQBA2cHA7yCNjKkFvETi5gcdSFi8jQ15aNyIi6cXw59INNRpaXCQ02OXY+5/kh0jWkAnMobG5wJGgVh5E4U2o6q97XOaG5Laeec2hzfSNupV2wnDG0ZOHazKdaZJEP6gkOIkGCI2Cx5TwDaWEpBv3ND3Hq54B/Kw9lIuMOLiCRAuI0F7iZJn1sqNXVJmmcRp+yudFTiGFoOv7rcFhUrtbqY/p3jQdysg6RIuOq14V0gnqTMddI9ohMU9WLn55Dbg2Lto7dT+Q/JbwgC+oQi+Bq+ohCLGo8ASf77DuslorjMQ0bEOPtcfP6IQsK7Q77DmtePzzC1h13hR/FuIOyOZSBkHIaj25mWEusZLzbYRO6mVzcSwoqU3NIm0i8XFxra2twR2K6DYrhF15Bj3BwzF5c7M4ExFhuBExM/C4laOZqD3uORrHMFg6k0R5RIBdAkgOk7eYKcw/wCHlMVaLiSWBs1GOMkvjQQPpmZ9Fa6fEYoYQH655fpy5Ksz0Ek0xLNMv558152ik+ZXtOLrZG5RnIgaSLE2tcgn3UYpqJ/aMa+1ri6hpWbDy297FEREqk0REQhdWGxLmCWPLXSCRHSdD+incDh8TWYHOrlrXTYC8aSIjdVqnSLiA0STYBehUGZWtBiwAMWFht2WcfGVY2gDDE1pkeTmWtLgAN1x0sTw37rXgMBqS4PJDG7gSAT4r7RYQ0AmSBE9Vl4oBAmCZjrbVfZWtlLzFxMzYbQ3X5nf0WSDZeXOkPHvPh3nllwV1N2gNaP4WxERIJVUrjE+PUkyZ/QQoDiPLlCu7M9nm6gkE7CY/uyu3F8EypUBBiLOgamev6qDfh5dlZJ1kEREKx08jmtDm5GymGdnLGGvF+qjcPhG0mtYwQ0Cwme+p7rYs6wgwbELBbjgxkNDEZdbD8eVljGNCIV8oi+25/PnddXDMaKNQVMgeW3aHaZtiesG/sF347m7EVhDyw6/5TJh0SASDGg+FDK58qckOc4VcQ2GCCKbhd3dwmw0sdfRKVhpov7swBO78JGkFRL/AGojYb/ypXlLD40saatWKRgtBAc8tjy5SZyjQ3uraBA19yvhIAkwAPgBc9V7ny1ki13XBE9ARr/wqVNJ2ry6wHRXCKPs2Bt79VhjQNWuDSDfLqeuk+twV8YSyAxrnNkkkySZ1if6bQAt7MKBE3jSwAt2Av7rekkotJxTb3uNov7DU6r42lmu6ewkiB7bnX46LcAvqELQcMBdtnddZ6gzeCtjavlDjaQDc9VmtYw7R9o+P5dPZCFhUxQ2LSb7iBFyTfYLKjAFiCTcnr3WTqLTq0ddBqNFqdhBcixJmeh0+OyELoXJiMEHOJe4lmUDwyYZY5iXAfVNrGdD1Slhw5uY/Ub5uh2LZ26dlnVcQDmDS37gJ+nQ2O0TbpPuXsi11ztFFtPOC1wbL5BBNzO0b7dhuAqFzLzhUfWd4D3sZlyEaTrJjYm3QiFYeJF2HomozwppgwXtYSSbD6fM52l5Gg1uqby1wE4ysWZsoAzOdE2kC3cypnDo4WtfUTfa1Q+ISy3bBFk5yichIJgkTc7SdJPeCsVaOa6NPCNGFoudc56pP3T/AIY9AJPv1VXVmpKg1EfaAWadONuJ/Tkq5UwiF2xe5GvVERE8TZEWdOkXGGgk9AJ0uVYf/wALiAJGUuyzAI+qbNk7xedPVRtbitHQloqZQ0u0ufeXNOYaWWe5jaTZbuV8GXh3gBoIjNUqA3k/S3LoLXvuF85h4nUpufR8swJc0nQiYvoYV34a1wptDgQ4AAzlEkC58pIuVS+e8K1tZrgXZntvIt5bCD16j06rCajGPnMSdJsjXI/cbi2e1bMZZC1hoAtNwejYAIpLkW00HgPPPNQtPi1VrQ0VHADTtFo007KU4BWrPeC5zzTAMk6T79+igFI8Exxp1WguhhkEHS+npeLrzUgva51rk+/FWiSBrYi2NoHcrgii+I8caxk03Me4GCM38o12XDhOaTMVGiOrZn4JUQ2mkc3aAUa2nkc3aAUjxFkOB6hcOQCTAE6n06rLEcWZUuCQGgTIjX+4XFxKrNM5XN+dR2Vjw6ikmMcbwQHEC9jl7CSnqRTwudqWgm181B1HSSdZJWKIt8a0NaGjcsac4uJJV1/D7hlFxNV0vqNMBuQkMnRxMESbxMRBV8fXAMXJ6AHfSdhruvMOS+L0qFV/jOLWuaBIkixkzFxItIE+kq5P52wbIAqEzfyscR7zF1TsSgndUusCeGStmHzwtp23IHHNTTmOfY+UEEEakzbXbf52W5jwQCDIIseyonEfxHnOKTDBaQ1zrEG/mj0OnYd5jWfiBXaGNYxjWsAEXMx1JMpFmF1ThfZ8Us/EqZpttL09fJXn2F/EhzQwOpl2UHMc13G8bWH9F0N/ERjvM+m5haHZcsOl7hAmYgC/XVJuw6pbqwr22vp3aPV6RVPDc94cucSSDIDZBjLv7zczrbpCj6n4jxUB8PMGzBDi0GR0OtwCDr6LwyhqHnZDDfw9V7dWQNFy8evornUxzWlsmzgSD1gifyMz0B6LkwPEvFrPyOzU2+WQPLmibO0Jk7bATFpoTeM1sU5sUmuZTBDm5yxuV582d+YWOmsWVh4Xx1lNgHkbTaHnLTOWXBwAaDAL/MQJsDO8FdmpHwizxn3ZdbFchqmTH6NO9W/MJib9For14IaNTEnWATlHyTb0PRUznXij6GIY+lVhxbDmjKYyyL27nXr2tt4R+3Vy0uZ4THZS6o6zy0bM3Ey64A+rVc+Uf2QluLHn7v3XXfmm9oYrG49+7q6MZAA6AD4VR5q5p/Z6rW04du8ZpAI7TY/TOkx8WLG1hRpeW2zYj1JEmCQJN915njSS2piHgh1ao8Nt9gHmIPQEtZPqvdHA2V31i44cb+ye5eKuZ0bfpNjx4W9271L878SdVZRDW5mPb4zahHmDYOZhgRAJndTf4dYRrMIakeZznSYvDbATuLT7rXyjQZicB4L3ZiMw0PlBPlg/oD0VkwfB2U8OKFyzKW31IM694OqZVdU2OnNE0W2XZniM8/TwXIIC+YVJOrfD3mvI+L4qpiK9aq4TBv0a0HK0T00HdRVKpmAPz6qT5v4a/DVnNIgPLnNgz5Zj9VFYT6Pcx/f96KcpMTEtdFTwfYG58NB6W152Taowvs8PkqZvuLhbjqR5305XW1ERW5VJdGBxT6bwaZh+gIAm9rT1lXngvA6z2MfWxNUg3NMEjXZxN/UKgU3lpBBggyD3CslDnmsKZbALySc7rwDsG6CPhUf4upKuSESUgYP9ziBtW3WJBP8A5+q+gN1PYMWPk7N9ydwGnr43ytrovQaVINAAsAqbz9WYTTbm87ZluU6Oi+bTbRctfnV4AFKSSBmfUuS7fKBDQASYUBisU6o4ve4ucdSVkMeFz083aTeep52OdjuvYlaXhkO0e0uMuGfdfTrYrUiStbnqyYdhk9e8siHfuHC55p7iOJwYewPmPdvPGw329lZkrWXlfCV8WlYT8OQUTdqUB7zrcAgdMlmWL/Ek9a7ZiJYwaWJBPXNfcxXxEVmaxrRZosqw57nG7jdERF6XlERELqIiIXEREQhEREIRbHeWIcDabTbsZH9ytauvLvILatJtWu9wzAOaxsfSdCSQdRsEyq6iKBodJpw4p5SwSTuLY/4UPyjw51fFscW5mtdnqEiRub7XOyuXOvMfgU/DZd75BOzRaZ7kGI1vKmuH8Oo0GZKbQ1s3E3J3kkzMD8l5VzFxIVq3lDQ1gyNyiMwBMOPcqAjIxKqBLfoaP481OPH9PpiL/WVz1+KVHBzS9xDoB7gQBbYQBbsOi5hWdBbmMHUTaAZH53WCk+WcAK2Ko03fSXSfRvmPzEe6sLmxU0Tn7OQF/BQIfJPIGk5nLxXqXLHBxhsO1v3EBz7z5iBMdl24DibK2bIZyuIPsq/z3zF4FIUmOipU1iJaz7jfc6D36Ls5IP8A4lOGZG3y3km5knpdZnNTyOh+bk/yOXnc/t3q6RysEnYM/wAQuni3LeFrONSvSa4hoBc4mzRfY23XkHEHNNV+QBrMzg0DQNkx+S9xxB8rvQ6Lwio+ST1M/N1PfC0YMkj7aADx/hRmOyu7NjL5X9+qxREV5VURERctddusg9fTUWCKLOD0ReJHRgnXPPx49+m5SoxmtDDG2QgaZZeHDu133X0uXxEUjHEyJuzG0AcslHSSvldtSOJPPNEREokkREQhEREIRERCEREQhEREIRERCEUnhOZcTSZkZWeGjQWMekiQPRRiJOSJkgs8A9UoyR8Zuw26Le7HVC0tL3FrnZiCTBd1PfutCIvTWNb9osvLnOdqbotuGxTqbg9ji1w0IsQtSIc0OFiMkAlpuFtxOJdUcXvcXONyTqVdcHzq2hw+m1ji6uPLlP2gHf8Ahy2G/wAKiomNXh8NU1jHjJpvYenROqeskgc5zdT7v1V04pz/AOLg8gzNrOs4ts0Nm8GZuLfKpaIlKSihpGlsQtc398uC8VFVJUEGQ6ZIiInibIiIhCIiIQiIiEIiIhCIiIQiIiEL/9k="/>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worldpopulationreview.com/wp-content/uploads/2012/06/Canada-population-distribution-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784" y="149225"/>
            <a:ext cx="7883071" cy="659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12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13" descr="Population density.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9343"/>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005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178890">
            <a:off x="62906" y="216233"/>
            <a:ext cx="3616036" cy="1251383"/>
          </a:xfr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lstStyle/>
          <a:p>
            <a:r>
              <a:rPr lang="en-US" dirty="0" smtClean="0">
                <a:latin typeface="Cooper Black" pitchFamily="18" charset="0"/>
              </a:rPr>
              <a:t>Problem!!!</a:t>
            </a:r>
            <a:endParaRPr lang="en-US" dirty="0">
              <a:latin typeface="Cooper Black"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68037" y="3534209"/>
            <a:ext cx="8271164" cy="3123267"/>
          </a:xfrm>
          <a:prstGeom prst="rect">
            <a:avLst/>
          </a:prstGeom>
          <a:noFill/>
          <a:ln w="9525">
            <a:noFill/>
            <a:miter lim="800000"/>
            <a:headEnd/>
            <a:tailEnd/>
          </a:ln>
        </p:spPr>
      </p:pic>
      <p:sp>
        <p:nvSpPr>
          <p:cNvPr id="5" name="TextBox 4"/>
          <p:cNvSpPr txBox="1"/>
          <p:nvPr/>
        </p:nvSpPr>
        <p:spPr>
          <a:xfrm>
            <a:off x="3920836" y="401784"/>
            <a:ext cx="4744119" cy="1200329"/>
          </a:xfrm>
          <a:prstGeom prst="rect">
            <a:avLst/>
          </a:prstGeom>
          <a:ln>
            <a:prstDash val="lgDash"/>
          </a:ln>
          <a:effectLst>
            <a:glow rad="228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latin typeface="Cooper Black" pitchFamily="18" charset="0"/>
              </a:rPr>
              <a:t>Sometimes population density does</a:t>
            </a:r>
          </a:p>
          <a:p>
            <a:r>
              <a:rPr lang="en-US" dirty="0" smtClean="0">
                <a:latin typeface="Cooper Black" pitchFamily="18" charset="0"/>
              </a:rPr>
              <a:t> not allow you to describe a population</a:t>
            </a:r>
          </a:p>
          <a:p>
            <a:r>
              <a:rPr lang="en-US" dirty="0" smtClean="0">
                <a:latin typeface="Cooper Black" pitchFamily="18" charset="0"/>
              </a:rPr>
              <a:t>in useful ways</a:t>
            </a:r>
          </a:p>
          <a:p>
            <a:endParaRPr lang="en-US" dirty="0"/>
          </a:p>
        </p:txBody>
      </p:sp>
      <p:sp>
        <p:nvSpPr>
          <p:cNvPr id="6" name="TextBox 5"/>
          <p:cNvSpPr txBox="1"/>
          <p:nvPr/>
        </p:nvSpPr>
        <p:spPr>
          <a:xfrm>
            <a:off x="0" y="1801090"/>
            <a:ext cx="9044848" cy="830997"/>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Look at these moose populations. They all have a density of five moose</a:t>
            </a:r>
          </a:p>
          <a:p>
            <a:r>
              <a:rPr lang="en-US" sz="2400" dirty="0" smtClean="0"/>
              <a:t> per square kilometer but they are arranged in very different ways.</a:t>
            </a:r>
            <a:endParaRPr lang="en-US" sz="2400" dirty="0"/>
          </a:p>
        </p:txBody>
      </p:sp>
      <p:sp>
        <p:nvSpPr>
          <p:cNvPr id="7" name="TextBox 6"/>
          <p:cNvSpPr txBox="1"/>
          <p:nvPr/>
        </p:nvSpPr>
        <p:spPr>
          <a:xfrm>
            <a:off x="1925782" y="2978727"/>
            <a:ext cx="4630307" cy="523220"/>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dirty="0" smtClean="0"/>
              <a:t>How can we describe them???</a:t>
            </a:r>
            <a:endParaRPr lang="en-US" sz="2800" dirty="0"/>
          </a:p>
        </p:txBody>
      </p:sp>
      <p:sp>
        <p:nvSpPr>
          <p:cNvPr id="8" name="TextBox 7"/>
          <p:cNvSpPr txBox="1"/>
          <p:nvPr/>
        </p:nvSpPr>
        <p:spPr>
          <a:xfrm>
            <a:off x="634181" y="4211781"/>
            <a:ext cx="811876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u="sng" dirty="0" smtClean="0"/>
              <a:t>We will describe them by their distribution!</a:t>
            </a:r>
            <a:endParaRPr lang="en-US" sz="32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150023">
            <a:off x="55351" y="288666"/>
            <a:ext cx="4498258"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Population Distribution</a:t>
            </a:r>
            <a:endParaRPr lang="en-US" dirty="0"/>
          </a:p>
        </p:txBody>
      </p:sp>
      <p:sp>
        <p:nvSpPr>
          <p:cNvPr id="6" name="Rectangle 5"/>
          <p:cNvSpPr/>
          <p:nvPr/>
        </p:nvSpPr>
        <p:spPr>
          <a:xfrm>
            <a:off x="2297172" y="2875936"/>
            <a:ext cx="6345383"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400" u="sng" dirty="0" smtClean="0"/>
              <a:t>Concentrated</a:t>
            </a:r>
            <a:r>
              <a:rPr lang="en-US" sz="2400" dirty="0" smtClean="0"/>
              <a:t>: Population </a:t>
            </a:r>
            <a:r>
              <a:rPr lang="en-US" sz="2400" dirty="0"/>
              <a:t>is </a:t>
            </a:r>
            <a:r>
              <a:rPr lang="en-US" sz="2400" dirty="0" smtClean="0"/>
              <a:t>grouped into a small part of an area</a:t>
            </a:r>
            <a:endParaRPr lang="en-US" sz="2400" dirty="0"/>
          </a:p>
        </p:txBody>
      </p:sp>
      <p:pic>
        <p:nvPicPr>
          <p:cNvPr id="8" name="Picture 2"/>
          <p:cNvPicPr>
            <a:picLocks noChangeAspect="1" noChangeArrowheads="1"/>
          </p:cNvPicPr>
          <p:nvPr/>
        </p:nvPicPr>
        <p:blipFill>
          <a:blip r:embed="rId3" cstate="print"/>
          <a:srcRect/>
          <a:stretch>
            <a:fillRect/>
          </a:stretch>
        </p:blipFill>
        <p:spPr bwMode="auto">
          <a:xfrm>
            <a:off x="553289" y="3734733"/>
            <a:ext cx="8271164" cy="3123267"/>
          </a:xfrm>
          <a:prstGeom prst="rect">
            <a:avLst/>
          </a:prstGeom>
          <a:noFill/>
          <a:ln w="9525">
            <a:noFill/>
            <a:miter lim="800000"/>
            <a:headEnd/>
            <a:tailEnd/>
          </a:ln>
        </p:spPr>
      </p:pic>
      <p:sp>
        <p:nvSpPr>
          <p:cNvPr id="9" name="TextBox 8"/>
          <p:cNvSpPr txBox="1"/>
          <p:nvPr/>
        </p:nvSpPr>
        <p:spPr>
          <a:xfrm>
            <a:off x="3731342" y="1342104"/>
            <a:ext cx="4875502"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800" dirty="0" smtClean="0"/>
              <a:t>Lets look at this population first:</a:t>
            </a:r>
            <a:endParaRPr lang="en-US" sz="2800" dirty="0"/>
          </a:p>
        </p:txBody>
      </p:sp>
      <p:sp>
        <p:nvSpPr>
          <p:cNvPr id="12" name="Down Arrow 11"/>
          <p:cNvSpPr/>
          <p:nvPr/>
        </p:nvSpPr>
        <p:spPr>
          <a:xfrm>
            <a:off x="1356852" y="3185652"/>
            <a:ext cx="663677" cy="10471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353961" y="1961535"/>
            <a:ext cx="836233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It is all grouped in the lower corner of the area. We can say it is </a:t>
            </a:r>
            <a:r>
              <a:rPr lang="en-US" sz="2400" b="1" u="sng" dirty="0" smtClean="0"/>
              <a:t>concentrated</a:t>
            </a:r>
            <a:endParaRPr lang="en-US" sz="2400" b="1" u="sng" dirty="0"/>
          </a:p>
        </p:txBody>
      </p:sp>
    </p:spTree>
    <p:extLst>
      <p:ext uri="{BB962C8B-B14F-4D97-AF65-F5344CB8AC3E}">
        <p14:creationId xmlns:p14="http://schemas.microsoft.com/office/powerpoint/2010/main" val="13170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68037" y="3534209"/>
            <a:ext cx="8271164" cy="3123267"/>
          </a:xfrm>
          <a:prstGeom prst="rect">
            <a:avLst/>
          </a:prstGeom>
          <a:noFill/>
          <a:ln w="9525">
            <a:noFill/>
            <a:miter lim="800000"/>
            <a:headEnd/>
            <a:tailEnd/>
          </a:ln>
        </p:spPr>
      </p:pic>
      <p:sp>
        <p:nvSpPr>
          <p:cNvPr id="5" name="Rectangle 4"/>
          <p:cNvSpPr/>
          <p:nvPr/>
        </p:nvSpPr>
        <p:spPr>
          <a:xfrm>
            <a:off x="280221" y="2874462"/>
            <a:ext cx="688705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US" sz="2400" u="sng" dirty="0" smtClean="0"/>
              <a:t>Dispersed</a:t>
            </a:r>
            <a:r>
              <a:rPr lang="en-US" sz="2400" dirty="0" smtClean="0"/>
              <a:t>: Population is spread out over an area</a:t>
            </a:r>
            <a:endParaRPr lang="en-US" sz="2400" dirty="0"/>
          </a:p>
        </p:txBody>
      </p:sp>
      <p:sp>
        <p:nvSpPr>
          <p:cNvPr id="6" name="Title 1"/>
          <p:cNvSpPr txBox="1">
            <a:spLocks/>
          </p:cNvSpPr>
          <p:nvPr/>
        </p:nvSpPr>
        <p:spPr>
          <a:xfrm rot="21150023">
            <a:off x="55351" y="288666"/>
            <a:ext cx="4498258" cy="11430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mn-lt"/>
                <a:ea typeface="+mn-ea"/>
                <a:cs typeface="+mn-cs"/>
              </a:rPr>
              <a:t>Population Distribution</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Down Arrow 6"/>
          <p:cNvSpPr/>
          <p:nvPr/>
        </p:nvSpPr>
        <p:spPr>
          <a:xfrm>
            <a:off x="7020232" y="3406877"/>
            <a:ext cx="752168" cy="94389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4689987" y="870155"/>
            <a:ext cx="4149854"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dirty="0" smtClean="0"/>
              <a:t>Now lets look at this population</a:t>
            </a:r>
            <a:endParaRPr lang="en-US" sz="2400" dirty="0"/>
          </a:p>
        </p:txBody>
      </p:sp>
      <p:sp>
        <p:nvSpPr>
          <p:cNvPr id="9" name="TextBox 8"/>
          <p:cNvSpPr txBox="1"/>
          <p:nvPr/>
        </p:nvSpPr>
        <p:spPr>
          <a:xfrm>
            <a:off x="294966" y="1946786"/>
            <a:ext cx="8406582"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We can see that it is spread out evenly over the entire area.</a:t>
            </a:r>
          </a:p>
          <a:p>
            <a:r>
              <a:rPr lang="en-US" sz="2400" dirty="0" smtClean="0"/>
              <a:t> We can say that is dispersed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09044" y="3534209"/>
            <a:ext cx="8271164" cy="3123267"/>
          </a:xfrm>
          <a:prstGeom prst="rect">
            <a:avLst/>
          </a:prstGeom>
          <a:noFill/>
          <a:ln w="9525">
            <a:noFill/>
            <a:miter lim="800000"/>
            <a:headEnd/>
            <a:tailEnd/>
          </a:ln>
        </p:spPr>
      </p:pic>
      <p:sp>
        <p:nvSpPr>
          <p:cNvPr id="6" name="Title 1"/>
          <p:cNvSpPr txBox="1">
            <a:spLocks/>
          </p:cNvSpPr>
          <p:nvPr/>
        </p:nvSpPr>
        <p:spPr>
          <a:xfrm rot="21150023">
            <a:off x="55351" y="288666"/>
            <a:ext cx="4498258" cy="11430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mn-lt"/>
                <a:ea typeface="+mn-ea"/>
                <a:cs typeface="+mn-cs"/>
              </a:rPr>
              <a:t>Population Distribution</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TextBox 7"/>
          <p:cNvSpPr txBox="1"/>
          <p:nvPr/>
        </p:nvSpPr>
        <p:spPr>
          <a:xfrm>
            <a:off x="4630994" y="221226"/>
            <a:ext cx="4313681"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dirty="0" smtClean="0"/>
              <a:t>Lastly we will talk about this one:</a:t>
            </a:r>
            <a:endParaRPr lang="en-US" sz="2400" dirty="0"/>
          </a:p>
        </p:txBody>
      </p:sp>
      <p:sp>
        <p:nvSpPr>
          <p:cNvPr id="9" name="TextBox 8"/>
          <p:cNvSpPr txBox="1"/>
          <p:nvPr/>
        </p:nvSpPr>
        <p:spPr>
          <a:xfrm>
            <a:off x="678426" y="1578077"/>
            <a:ext cx="434339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Well it is not concentrated…</a:t>
            </a:r>
            <a:endParaRPr lang="en-US" sz="2400" dirty="0"/>
          </a:p>
        </p:txBody>
      </p:sp>
      <p:sp>
        <p:nvSpPr>
          <p:cNvPr id="10" name="Rectangle 9"/>
          <p:cNvSpPr/>
          <p:nvPr/>
        </p:nvSpPr>
        <p:spPr>
          <a:xfrm>
            <a:off x="1917290" y="2102946"/>
            <a:ext cx="539790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t>and its not completely dispersed……</a:t>
            </a:r>
            <a:endParaRPr lang="en-US" sz="2400" dirty="0"/>
          </a:p>
        </p:txBody>
      </p:sp>
      <p:sp>
        <p:nvSpPr>
          <p:cNvPr id="17" name="Down Arrow 16"/>
          <p:cNvSpPr/>
          <p:nvPr/>
        </p:nvSpPr>
        <p:spPr>
          <a:xfrm>
            <a:off x="4129549" y="3008671"/>
            <a:ext cx="1002890" cy="92914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4037957" y="2639650"/>
            <a:ext cx="437897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dirty="0" smtClean="0"/>
              <a:t>so how do we describe it???</a:t>
            </a:r>
            <a:endParaRPr lang="en-US" sz="2400" dirty="0"/>
          </a:p>
        </p:txBody>
      </p:sp>
      <p:sp>
        <p:nvSpPr>
          <p:cNvPr id="12" name="TextBox 11"/>
          <p:cNvSpPr txBox="1"/>
          <p:nvPr/>
        </p:nvSpPr>
        <p:spPr>
          <a:xfrm>
            <a:off x="781664" y="3200400"/>
            <a:ext cx="7664342"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b="1" u="sng" dirty="0" smtClean="0"/>
              <a:t>We will have to look at it to see which it better represents!</a:t>
            </a:r>
            <a:endParaRPr lang="en-US" sz="2400" b="1" u="sng" dirty="0"/>
          </a:p>
        </p:txBody>
      </p:sp>
      <p:sp>
        <p:nvSpPr>
          <p:cNvPr id="13" name="TextBox 12"/>
          <p:cNvSpPr txBox="1"/>
          <p:nvPr/>
        </p:nvSpPr>
        <p:spPr>
          <a:xfrm>
            <a:off x="781664" y="4026309"/>
            <a:ext cx="212376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Concentrated?</a:t>
            </a:r>
            <a:endParaRPr lang="en-US" sz="2400" dirty="0"/>
          </a:p>
        </p:txBody>
      </p:sp>
      <p:sp>
        <p:nvSpPr>
          <p:cNvPr id="14" name="TextBox 13"/>
          <p:cNvSpPr txBox="1"/>
          <p:nvPr/>
        </p:nvSpPr>
        <p:spPr>
          <a:xfrm>
            <a:off x="6533535" y="4070555"/>
            <a:ext cx="1561197"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dirty="0" smtClean="0"/>
              <a:t>Dispersed?</a:t>
            </a:r>
            <a:endParaRPr lang="en-US" sz="2400" dirty="0"/>
          </a:p>
        </p:txBody>
      </p:sp>
      <p:sp>
        <p:nvSpPr>
          <p:cNvPr id="15" name="TextBox 14"/>
          <p:cNvSpPr txBox="1"/>
          <p:nvPr/>
        </p:nvSpPr>
        <p:spPr>
          <a:xfrm>
            <a:off x="1179871" y="2826602"/>
            <a:ext cx="7020233"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We would say that this moose population is somewhat  concentrated</a:t>
            </a:r>
            <a:endParaRPr lang="en-US" sz="2400" dirty="0"/>
          </a:p>
        </p:txBody>
      </p:sp>
      <p:sp>
        <p:nvSpPr>
          <p:cNvPr id="16" name="Donut 15"/>
          <p:cNvSpPr/>
          <p:nvPr/>
        </p:nvSpPr>
        <p:spPr>
          <a:xfrm>
            <a:off x="2993922" y="4513006"/>
            <a:ext cx="2448233" cy="1976284"/>
          </a:xfrm>
          <a:prstGeom prst="donut">
            <a:avLst>
              <a:gd name="adj" fmla="val 41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5"/>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P spid="11" grpId="0" animBg="1"/>
      <p:bldP spid="12" grpId="0" animBg="1"/>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smtClean="0"/>
              <a:t>Now lets look at Canada</a:t>
            </a:r>
            <a:endParaRPr lang="en-US" dirty="0"/>
          </a:p>
        </p:txBody>
      </p:sp>
      <p:pic>
        <p:nvPicPr>
          <p:cNvPr id="4" name="Picture 13" descr="Population density.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438" y="1511832"/>
            <a:ext cx="8303342" cy="50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21382642">
            <a:off x="250721" y="1504336"/>
            <a:ext cx="6294352"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How would you describe the population density?</a:t>
            </a:r>
            <a:endParaRPr lang="en-US" sz="2400" dirty="0"/>
          </a:p>
        </p:txBody>
      </p:sp>
      <p:sp>
        <p:nvSpPr>
          <p:cNvPr id="6" name="Frame 5"/>
          <p:cNvSpPr/>
          <p:nvPr/>
        </p:nvSpPr>
        <p:spPr>
          <a:xfrm rot="764872">
            <a:off x="1797188" y="5046976"/>
            <a:ext cx="5973096" cy="971206"/>
          </a:xfrm>
          <a:prstGeom prst="frame">
            <a:avLst>
              <a:gd name="adj1" fmla="val 340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48930" y="2256504"/>
            <a:ext cx="3037435"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smtClean="0"/>
              <a:t>Lets look at it like this:</a:t>
            </a:r>
            <a:endParaRPr lang="en-US" sz="2400" b="1" dirty="0"/>
          </a:p>
        </p:txBody>
      </p:sp>
      <p:sp>
        <p:nvSpPr>
          <p:cNvPr id="8" name="TextBox 7"/>
          <p:cNvSpPr txBox="1"/>
          <p:nvPr/>
        </p:nvSpPr>
        <p:spPr>
          <a:xfrm>
            <a:off x="383458" y="2787446"/>
            <a:ext cx="8010976"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How many of major cities in Canada are within 250 km of the U.S. boarder?</a:t>
            </a:r>
            <a:endParaRPr lang="en-US" sz="2000" dirty="0"/>
          </a:p>
        </p:txBody>
      </p:sp>
      <p:sp>
        <p:nvSpPr>
          <p:cNvPr id="11" name="Rectangle 10"/>
          <p:cNvSpPr/>
          <p:nvPr/>
        </p:nvSpPr>
        <p:spPr>
          <a:xfrm>
            <a:off x="7300452" y="6341807"/>
            <a:ext cx="324464" cy="8849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Down Arrow 11"/>
          <p:cNvSpPr/>
          <p:nvPr/>
        </p:nvSpPr>
        <p:spPr>
          <a:xfrm>
            <a:off x="7256207" y="5648632"/>
            <a:ext cx="707923" cy="560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2990239" y="5150874"/>
            <a:ext cx="287592" cy="1327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Rectangle 13"/>
          <p:cNvSpPr/>
          <p:nvPr/>
        </p:nvSpPr>
        <p:spPr>
          <a:xfrm rot="16200000">
            <a:off x="4140614" y="5386848"/>
            <a:ext cx="287592" cy="1327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Rectangle 14"/>
          <p:cNvSpPr/>
          <p:nvPr/>
        </p:nvSpPr>
        <p:spPr>
          <a:xfrm rot="16200000">
            <a:off x="5836679" y="6080022"/>
            <a:ext cx="287592" cy="1327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Rectangle 15"/>
          <p:cNvSpPr/>
          <p:nvPr/>
        </p:nvSpPr>
        <p:spPr>
          <a:xfrm rot="16200000">
            <a:off x="6057905" y="5917790"/>
            <a:ext cx="287592" cy="1327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Rectangle 16"/>
          <p:cNvSpPr/>
          <p:nvPr/>
        </p:nvSpPr>
        <p:spPr>
          <a:xfrm rot="16200000">
            <a:off x="6677337" y="5696564"/>
            <a:ext cx="287592" cy="1327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Rectangle 17"/>
          <p:cNvSpPr/>
          <p:nvPr/>
        </p:nvSpPr>
        <p:spPr>
          <a:xfrm rot="16200000">
            <a:off x="2474046" y="4914899"/>
            <a:ext cx="287592" cy="1327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TextBox 18"/>
          <p:cNvSpPr txBox="1"/>
          <p:nvPr/>
        </p:nvSpPr>
        <p:spPr>
          <a:xfrm>
            <a:off x="1516893" y="3406877"/>
            <a:ext cx="6786449"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We could say that the Canadian population is mostly</a:t>
            </a:r>
          </a:p>
          <a:p>
            <a:r>
              <a:rPr lang="en-US" sz="2400" dirty="0" smtClean="0"/>
              <a:t> concentrated near the United States boarder.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g.ehowcdn.com/article-new/ehow/images/a07/m6/6v/describe-population-pyramid-800x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915093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Population Pyramids</a:t>
            </a:r>
            <a:endParaRPr lang="en-US" dirty="0"/>
          </a:p>
        </p:txBody>
      </p:sp>
      <p:sp>
        <p:nvSpPr>
          <p:cNvPr id="4" name="TextBox 3"/>
          <p:cNvSpPr txBox="1"/>
          <p:nvPr/>
        </p:nvSpPr>
        <p:spPr>
          <a:xfrm>
            <a:off x="309716" y="1666568"/>
            <a:ext cx="8284640"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b="1" u="sng" dirty="0" smtClean="0"/>
              <a:t>Population Pyramid</a:t>
            </a:r>
            <a:r>
              <a:rPr lang="en-US" sz="2400" dirty="0" smtClean="0"/>
              <a:t>: A graph that shows population by age group</a:t>
            </a:r>
            <a:endParaRPr lang="en-US" sz="2400" dirty="0"/>
          </a:p>
        </p:txBody>
      </p:sp>
      <p:sp>
        <p:nvSpPr>
          <p:cNvPr id="12" name="TextBox 11"/>
          <p:cNvSpPr txBox="1"/>
          <p:nvPr/>
        </p:nvSpPr>
        <p:spPr>
          <a:xfrm>
            <a:off x="309716" y="2328875"/>
            <a:ext cx="8207311"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Population pyramids are actually two bar graphs joined together</a:t>
            </a:r>
            <a:endParaRPr lang="en-US" sz="2400" dirty="0"/>
          </a:p>
        </p:txBody>
      </p:sp>
      <p:sp>
        <p:nvSpPr>
          <p:cNvPr id="13" name="TextBox 12"/>
          <p:cNvSpPr txBox="1"/>
          <p:nvPr/>
        </p:nvSpPr>
        <p:spPr>
          <a:xfrm flipH="1">
            <a:off x="309716" y="2969624"/>
            <a:ext cx="706477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They show males on one side and females on the other. </a:t>
            </a:r>
            <a:endParaRPr lang="en-US" sz="2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33362" y="4741409"/>
            <a:ext cx="18002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6664" y="3574595"/>
            <a:ext cx="17145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1879" y="3841296"/>
            <a:ext cx="18002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6187848" y="4576763"/>
            <a:ext cx="18192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86" y="3831771"/>
            <a:ext cx="18192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nodeType="clickEffect">
                                  <p:stCondLst>
                                    <p:cond delay="0"/>
                                  </p:stCondLst>
                                  <p:childTnLst>
                                    <p:animEffect transition="out" filter="fade">
                                      <p:cBhvr>
                                        <p:cTn id="26" dur="1000"/>
                                        <p:tgtEl>
                                          <p:spTgt spid="1026"/>
                                        </p:tgtEl>
                                      </p:cBhvr>
                                    </p:animEffect>
                                    <p:anim calcmode="lin" valueType="num">
                                      <p:cBhvr>
                                        <p:cTn id="27" dur="1000"/>
                                        <p:tgtEl>
                                          <p:spTgt spid="1026"/>
                                        </p:tgtEl>
                                        <p:attrNameLst>
                                          <p:attrName>ppt_x</p:attrName>
                                        </p:attrNameLst>
                                      </p:cBhvr>
                                      <p:tavLst>
                                        <p:tav tm="0">
                                          <p:val>
                                            <p:strVal val="ppt_x"/>
                                          </p:val>
                                        </p:tav>
                                        <p:tav tm="100000">
                                          <p:val>
                                            <p:strVal val="ppt_x"/>
                                          </p:val>
                                        </p:tav>
                                      </p:tavLst>
                                    </p:anim>
                                    <p:anim calcmode="lin" valueType="num">
                                      <p:cBhvr>
                                        <p:cTn id="28" dur="1000"/>
                                        <p:tgtEl>
                                          <p:spTgt spid="1026"/>
                                        </p:tgtEl>
                                        <p:attrNameLst>
                                          <p:attrName>ppt_y</p:attrName>
                                        </p:attrNameLst>
                                      </p:cBhvr>
                                      <p:tavLst>
                                        <p:tav tm="0">
                                          <p:val>
                                            <p:strVal val="ppt_y"/>
                                          </p:val>
                                        </p:tav>
                                        <p:tav tm="100000">
                                          <p:val>
                                            <p:strVal val="ppt_y+.1"/>
                                          </p:val>
                                        </p:tav>
                                      </p:tavLst>
                                    </p:anim>
                                    <p:set>
                                      <p:cBhvr>
                                        <p:cTn id="29" dur="1" fill="hold">
                                          <p:stCondLst>
                                            <p:cond delay="999"/>
                                          </p:stCondLst>
                                        </p:cTn>
                                        <p:tgtEl>
                                          <p:spTgt spid="1026"/>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1027"/>
                                        </p:tgtEl>
                                      </p:cBhvr>
                                    </p:animEffect>
                                    <p:anim calcmode="lin" valueType="num">
                                      <p:cBhvr>
                                        <p:cTn id="32" dur="1000"/>
                                        <p:tgtEl>
                                          <p:spTgt spid="1027"/>
                                        </p:tgtEl>
                                        <p:attrNameLst>
                                          <p:attrName>ppt_x</p:attrName>
                                        </p:attrNameLst>
                                      </p:cBhvr>
                                      <p:tavLst>
                                        <p:tav tm="0">
                                          <p:val>
                                            <p:strVal val="ppt_x"/>
                                          </p:val>
                                        </p:tav>
                                        <p:tav tm="100000">
                                          <p:val>
                                            <p:strVal val="ppt_x"/>
                                          </p:val>
                                        </p:tav>
                                      </p:tavLst>
                                    </p:anim>
                                    <p:anim calcmode="lin" valueType="num">
                                      <p:cBhvr>
                                        <p:cTn id="33" dur="1000"/>
                                        <p:tgtEl>
                                          <p:spTgt spid="1027"/>
                                        </p:tgtEl>
                                        <p:attrNameLst>
                                          <p:attrName>ppt_y</p:attrName>
                                        </p:attrNameLst>
                                      </p:cBhvr>
                                      <p:tavLst>
                                        <p:tav tm="0">
                                          <p:val>
                                            <p:strVal val="ppt_y"/>
                                          </p:val>
                                        </p:tav>
                                        <p:tav tm="100000">
                                          <p:val>
                                            <p:strVal val="ppt_y+.1"/>
                                          </p:val>
                                        </p:tav>
                                      </p:tavLst>
                                    </p:anim>
                                    <p:set>
                                      <p:cBhvr>
                                        <p:cTn id="34" dur="1" fill="hold">
                                          <p:stCondLst>
                                            <p:cond delay="999"/>
                                          </p:stCondLst>
                                        </p:cTn>
                                        <p:tgtEl>
                                          <p:spTgt spid="1027"/>
                                        </p:tgtEl>
                                        <p:attrNameLst>
                                          <p:attrName>style.visibility</p:attrName>
                                        </p:attrNameLst>
                                      </p:cBhvr>
                                      <p:to>
                                        <p:strVal val="hidden"/>
                                      </p:to>
                                    </p:set>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1000"/>
                                        <p:tgtEl>
                                          <p:spTgt spid="1028"/>
                                        </p:tgtEl>
                                      </p:cBhvr>
                                    </p:animEffect>
                                    <p:anim calcmode="lin" valueType="num">
                                      <p:cBhvr>
                                        <p:cTn id="49" dur="1000" fill="hold"/>
                                        <p:tgtEl>
                                          <p:spTgt spid="1028"/>
                                        </p:tgtEl>
                                        <p:attrNameLst>
                                          <p:attrName>ppt_x</p:attrName>
                                        </p:attrNameLst>
                                      </p:cBhvr>
                                      <p:tavLst>
                                        <p:tav tm="0">
                                          <p:val>
                                            <p:strVal val="#ppt_x"/>
                                          </p:val>
                                        </p:tav>
                                        <p:tav tm="100000">
                                          <p:val>
                                            <p:strVal val="#ppt_x"/>
                                          </p:val>
                                        </p:tav>
                                      </p:tavLst>
                                    </p:anim>
                                    <p:anim calcmode="lin" valueType="num">
                                      <p:cBhvr>
                                        <p:cTn id="5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cache.io9.com/assets/images/8/2011/12/6a50757a5b84b7df573e147aa93955b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0" y="1170213"/>
            <a:ext cx="9153770" cy="51489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Population Pyramids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309715" y="2159187"/>
            <a:ext cx="3954801"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There are three general types:</a:t>
            </a:r>
            <a:endParaRPr lang="en-US" sz="2400" dirty="0"/>
          </a:p>
        </p:txBody>
      </p:sp>
      <p:sp>
        <p:nvSpPr>
          <p:cNvPr id="5" name="TextBox 4"/>
          <p:cNvSpPr txBox="1"/>
          <p:nvPr/>
        </p:nvSpPr>
        <p:spPr>
          <a:xfrm>
            <a:off x="3806378" y="2993571"/>
            <a:ext cx="1478290"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Expanding</a:t>
            </a:r>
            <a:endParaRPr lang="en-US" sz="2400" dirty="0"/>
          </a:p>
        </p:txBody>
      </p:sp>
      <p:sp>
        <p:nvSpPr>
          <p:cNvPr id="6" name="TextBox 5"/>
          <p:cNvSpPr txBox="1"/>
          <p:nvPr/>
        </p:nvSpPr>
        <p:spPr>
          <a:xfrm>
            <a:off x="3998502" y="3679372"/>
            <a:ext cx="958339"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Stable</a:t>
            </a:r>
            <a:endParaRPr lang="en-US" sz="2400" dirty="0"/>
          </a:p>
        </p:txBody>
      </p:sp>
      <p:sp>
        <p:nvSpPr>
          <p:cNvPr id="7" name="TextBox 6"/>
          <p:cNvSpPr txBox="1"/>
          <p:nvPr/>
        </p:nvSpPr>
        <p:spPr>
          <a:xfrm>
            <a:off x="3806378" y="4397829"/>
            <a:ext cx="1629420"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Contracting</a:t>
            </a:r>
            <a:endParaRPr lang="en-US" sz="2400" dirty="0"/>
          </a:p>
        </p:txBody>
      </p:sp>
    </p:spTree>
    <p:extLst>
      <p:ext uri="{BB962C8B-B14F-4D97-AF65-F5344CB8AC3E}">
        <p14:creationId xmlns:p14="http://schemas.microsoft.com/office/powerpoint/2010/main" val="21570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298921">
            <a:off x="202404" y="263753"/>
            <a:ext cx="4248353"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Population Pyramids</a:t>
            </a:r>
            <a:endParaRPr lang="en-US" dirty="0"/>
          </a:p>
        </p:txBody>
      </p:sp>
      <p:sp>
        <p:nvSpPr>
          <p:cNvPr id="4" name="TextBox 3"/>
          <p:cNvSpPr txBox="1"/>
          <p:nvPr/>
        </p:nvSpPr>
        <p:spPr>
          <a:xfrm rot="21167905">
            <a:off x="130549" y="1531185"/>
            <a:ext cx="5310428"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Expanding: Showing growing populations</a:t>
            </a:r>
            <a:endParaRPr lang="en-US" sz="2400" dirty="0"/>
          </a:p>
        </p:txBody>
      </p:sp>
      <p:sp>
        <p:nvSpPr>
          <p:cNvPr id="5" name="TextBox 4"/>
          <p:cNvSpPr txBox="1"/>
          <p:nvPr/>
        </p:nvSpPr>
        <p:spPr>
          <a:xfrm rot="21177160">
            <a:off x="139717" y="1869741"/>
            <a:ext cx="895271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t>Expanding pyramids can be broken down to </a:t>
            </a:r>
            <a:r>
              <a:rPr lang="en-US" sz="2400" smtClean="0"/>
              <a:t>include rapidly, </a:t>
            </a:r>
            <a:r>
              <a:rPr lang="en-US" sz="2400" dirty="0" smtClean="0"/>
              <a:t>and steady expanding</a:t>
            </a:r>
          </a:p>
        </p:txBody>
      </p:sp>
      <p:sp>
        <p:nvSpPr>
          <p:cNvPr id="6" name="TextBox 5"/>
          <p:cNvSpPr txBox="1"/>
          <p:nvPr/>
        </p:nvSpPr>
        <p:spPr>
          <a:xfrm rot="21180235">
            <a:off x="259001" y="3015968"/>
            <a:ext cx="4804649"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Expanding pyramids have wide bases</a:t>
            </a:r>
            <a:endParaRPr lang="en-US" sz="2400" dirty="0"/>
          </a:p>
        </p:txBody>
      </p:sp>
      <p:sp>
        <p:nvSpPr>
          <p:cNvPr id="7" name="TextBox 6"/>
          <p:cNvSpPr txBox="1"/>
          <p:nvPr/>
        </p:nvSpPr>
        <p:spPr>
          <a:xfrm rot="21167656">
            <a:off x="250145" y="3537689"/>
            <a:ext cx="6984220"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They show lots of children, suggesting a high birth rate</a:t>
            </a:r>
            <a:endParaRPr lang="en-US"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3054" y="4227783"/>
            <a:ext cx="4574102" cy="245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21134435">
            <a:off x="258190" y="4546351"/>
            <a:ext cx="4750339"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They also show a low life expectancy</a:t>
            </a:r>
            <a:endParaRPr lang="en-US" sz="2400" dirty="0"/>
          </a:p>
        </p:txBody>
      </p:sp>
    </p:spTree>
    <p:extLst>
      <p:ext uri="{BB962C8B-B14F-4D97-AF65-F5344CB8AC3E}">
        <p14:creationId xmlns:p14="http://schemas.microsoft.com/office/powerpoint/2010/main" val="37735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arm4.staticflickr.com/3605/4564435436_334d9e57bf_z.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5" name="Title 4"/>
          <p:cNvSpPr>
            <a:spLocks noGrp="1"/>
          </p:cNvSpPr>
          <p:nvPr>
            <p:ph type="ctrTitle"/>
          </p:nvPr>
        </p:nvSpPr>
        <p:spPr>
          <a:xfrm>
            <a:off x="0" y="1"/>
            <a:ext cx="6732240" cy="1052736"/>
          </a:xfrm>
        </p:spPr>
        <p:style>
          <a:lnRef idx="0">
            <a:schemeClr val="accent4"/>
          </a:lnRef>
          <a:fillRef idx="3">
            <a:schemeClr val="accent4"/>
          </a:fillRef>
          <a:effectRef idx="3">
            <a:schemeClr val="accent4"/>
          </a:effectRef>
          <a:fontRef idx="minor">
            <a:schemeClr val="lt1"/>
          </a:fontRef>
        </p:style>
        <p:txBody>
          <a:bodyPr/>
          <a:lstStyle/>
          <a:p>
            <a:r>
              <a:rPr lang="en-CA" dirty="0" smtClean="0"/>
              <a:t>Canadian Geography 1202</a:t>
            </a:r>
            <a:endParaRPr lang="en-CA" dirty="0"/>
          </a:p>
        </p:txBody>
      </p:sp>
      <p:sp>
        <p:nvSpPr>
          <p:cNvPr id="6" name="Subtitle 5"/>
          <p:cNvSpPr>
            <a:spLocks noGrp="1"/>
          </p:cNvSpPr>
          <p:nvPr>
            <p:ph type="subTitle" idx="1"/>
          </p:nvPr>
        </p:nvSpPr>
        <p:spPr>
          <a:xfrm>
            <a:off x="0" y="1052736"/>
            <a:ext cx="6732240" cy="100811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l"/>
            <a:r>
              <a:rPr lang="en-CA" dirty="0" smtClean="0">
                <a:solidFill>
                  <a:schemeClr val="tx1"/>
                </a:solidFill>
              </a:rPr>
              <a:t>3.0 Demographic Patterns and Trends in Canada</a:t>
            </a:r>
            <a:endParaRPr lang="en-CA"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186312">
            <a:off x="457200" y="274638"/>
            <a:ext cx="5054958" cy="1143000"/>
          </a:xfrm>
        </p:spPr>
        <p:style>
          <a:lnRef idx="0">
            <a:schemeClr val="accent5"/>
          </a:lnRef>
          <a:fillRef idx="3">
            <a:schemeClr val="accent5"/>
          </a:fillRef>
          <a:effectRef idx="3">
            <a:schemeClr val="accent5"/>
          </a:effectRef>
          <a:fontRef idx="minor">
            <a:schemeClr val="lt1"/>
          </a:fontRef>
        </p:style>
        <p:txBody>
          <a:bodyPr/>
          <a:lstStyle/>
          <a:p>
            <a:r>
              <a:rPr lang="en-US" dirty="0" smtClean="0"/>
              <a:t>Population Pyramids</a:t>
            </a:r>
            <a:endParaRPr lang="en-US" dirty="0"/>
          </a:p>
        </p:txBody>
      </p:sp>
      <p:sp>
        <p:nvSpPr>
          <p:cNvPr id="4" name="TextBox 3"/>
          <p:cNvSpPr txBox="1"/>
          <p:nvPr/>
        </p:nvSpPr>
        <p:spPr>
          <a:xfrm rot="21167626">
            <a:off x="234091" y="1913077"/>
            <a:ext cx="8520859" cy="83099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Stationary: These pyramids show a stable population, there is very </a:t>
            </a:r>
          </a:p>
          <a:p>
            <a:r>
              <a:rPr lang="en-US" sz="2400" dirty="0" smtClean="0"/>
              <a:t>little growth.</a:t>
            </a:r>
            <a:endParaRPr lang="en-US" sz="2400" dirty="0"/>
          </a:p>
        </p:txBody>
      </p:sp>
      <p:sp>
        <p:nvSpPr>
          <p:cNvPr id="3" name="TextBox 2"/>
          <p:cNvSpPr txBox="1"/>
          <p:nvPr/>
        </p:nvSpPr>
        <p:spPr>
          <a:xfrm rot="21222943">
            <a:off x="298487" y="3198167"/>
            <a:ext cx="6103915"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Birth rates decline but life expectancy increases</a:t>
            </a:r>
            <a:endParaRPr lang="en-US" sz="2400" dirty="0"/>
          </a:p>
        </p:txBody>
      </p:sp>
      <p:sp>
        <p:nvSpPr>
          <p:cNvPr id="6" name="TextBox 5"/>
          <p:cNvSpPr txBox="1"/>
          <p:nvPr/>
        </p:nvSpPr>
        <p:spPr>
          <a:xfrm rot="21265299">
            <a:off x="246970" y="4032919"/>
            <a:ext cx="5490093"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These are common in developed countries</a:t>
            </a:r>
            <a:endParaRPr lang="en-US"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514" y="3417331"/>
            <a:ext cx="3094243" cy="332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98135"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t>Population Pyramids</a:t>
            </a:r>
            <a:endParaRPr lang="en-US" dirty="0"/>
          </a:p>
        </p:txBody>
      </p:sp>
      <p:sp>
        <p:nvSpPr>
          <p:cNvPr id="6" name="Rectangle 5"/>
          <p:cNvSpPr/>
          <p:nvPr/>
        </p:nvSpPr>
        <p:spPr>
          <a:xfrm rot="21192303">
            <a:off x="191186" y="1449348"/>
            <a:ext cx="8761629" cy="83099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400" dirty="0"/>
              <a:t>Contracting: </a:t>
            </a:r>
            <a:r>
              <a:rPr lang="en-US" sz="2400" dirty="0" smtClean="0"/>
              <a:t>Population pyramids that represent a population that is </a:t>
            </a:r>
          </a:p>
          <a:p>
            <a:r>
              <a:rPr lang="en-US" sz="2400" dirty="0" smtClean="0"/>
              <a:t>shrinking </a:t>
            </a:r>
            <a:endParaRPr lang="en-US" sz="24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2523" y="3192188"/>
            <a:ext cx="3143251" cy="348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21165321">
            <a:off x="76538" y="4940235"/>
            <a:ext cx="5620193" cy="156966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400" dirty="0" smtClean="0"/>
              <a:t>Common in very developed countries, with </a:t>
            </a:r>
          </a:p>
          <a:p>
            <a:r>
              <a:rPr lang="en-CA" sz="2400" dirty="0" smtClean="0"/>
              <a:t>High education levels and access to birth </a:t>
            </a:r>
          </a:p>
          <a:p>
            <a:r>
              <a:rPr lang="en-CA" sz="2400" dirty="0" smtClean="0"/>
              <a:t>control and few negative environmental </a:t>
            </a:r>
          </a:p>
          <a:p>
            <a:r>
              <a:rPr lang="en-CA" sz="2400" dirty="0" smtClean="0"/>
              <a:t>factors.</a:t>
            </a:r>
            <a:endParaRPr lang="en-CA" sz="2400" dirty="0"/>
          </a:p>
        </p:txBody>
      </p:sp>
      <p:sp>
        <p:nvSpPr>
          <p:cNvPr id="8" name="TextBox 7"/>
          <p:cNvSpPr txBox="1"/>
          <p:nvPr/>
        </p:nvSpPr>
        <p:spPr>
          <a:xfrm rot="21144492">
            <a:off x="1208675" y="2485784"/>
            <a:ext cx="5598649"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400" dirty="0" smtClean="0"/>
              <a:t>These pyramids are narrow at the bottom. </a:t>
            </a:r>
            <a:endParaRPr lang="en-CA" sz="2400" dirty="0"/>
          </a:p>
        </p:txBody>
      </p:sp>
      <p:sp>
        <p:nvSpPr>
          <p:cNvPr id="9" name="TextBox 8"/>
          <p:cNvSpPr txBox="1"/>
          <p:nvPr/>
        </p:nvSpPr>
        <p:spPr>
          <a:xfrm rot="21135120">
            <a:off x="313846" y="3013501"/>
            <a:ext cx="8516306" cy="83099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400" dirty="0" smtClean="0"/>
              <a:t>The population is older on average, with a long life expectancy but </a:t>
            </a:r>
          </a:p>
          <a:p>
            <a:r>
              <a:rPr lang="en-CA" sz="2400" dirty="0" smtClean="0"/>
              <a:t>also a low birth rate</a:t>
            </a:r>
            <a:endParaRPr lang="en-CA" sz="2400" dirty="0"/>
          </a:p>
        </p:txBody>
      </p:sp>
    </p:spTree>
    <p:extLst>
      <p:ext uri="{BB962C8B-B14F-4D97-AF65-F5344CB8AC3E}">
        <p14:creationId xmlns:p14="http://schemas.microsoft.com/office/powerpoint/2010/main" val="37200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Canada’s Population Pyramid</a:t>
            </a:r>
            <a:endParaRPr lang="en-US" dirty="0"/>
          </a:p>
        </p:txBody>
      </p:sp>
      <p:sp>
        <p:nvSpPr>
          <p:cNvPr id="4" name="TextBox 3"/>
          <p:cNvSpPr txBox="1"/>
          <p:nvPr/>
        </p:nvSpPr>
        <p:spPr>
          <a:xfrm>
            <a:off x="468087" y="1557048"/>
            <a:ext cx="728084" cy="369332"/>
          </a:xfrm>
          <a:prstGeom prst="rect">
            <a:avLst/>
          </a:prstGeom>
          <a:noFill/>
        </p:spPr>
        <p:txBody>
          <a:bodyPr wrap="none" rtlCol="0">
            <a:spAutoFit/>
          </a:bodyPr>
          <a:lstStyle/>
          <a:p>
            <a:r>
              <a:rPr lang="en-US" dirty="0" smtClean="0">
                <a:hlinkClick r:id="rId2"/>
              </a:rPr>
              <a:t>Video</a:t>
            </a:r>
            <a:endParaRPr lang="en-US" dirty="0" smtClean="0"/>
          </a:p>
        </p:txBody>
      </p:sp>
      <p:pic>
        <p:nvPicPr>
          <p:cNvPr id="9218" name="Picture 2" descr="http://atlas.nrcan.gc.ca/auth/english/maps/peopleandsociety/age/age1996/can_grap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706" y="1161370"/>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087" y="4380821"/>
            <a:ext cx="632865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The population pyramid for Canada can be classified as stationary.</a:t>
            </a:r>
            <a:endParaRPr lang="en-US" dirty="0"/>
          </a:p>
        </p:txBody>
      </p:sp>
      <p:sp>
        <p:nvSpPr>
          <p:cNvPr id="6" name="TextBox 5"/>
          <p:cNvSpPr txBox="1"/>
          <p:nvPr/>
        </p:nvSpPr>
        <p:spPr>
          <a:xfrm>
            <a:off x="468087" y="4846098"/>
            <a:ext cx="764837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There is an anomaly in the bump that can be seen in the population aged 30-40</a:t>
            </a:r>
            <a:endParaRPr lang="en-US" dirty="0"/>
          </a:p>
        </p:txBody>
      </p:sp>
      <p:sp>
        <p:nvSpPr>
          <p:cNvPr id="7" name="TextBox 6"/>
          <p:cNvSpPr txBox="1"/>
          <p:nvPr/>
        </p:nvSpPr>
        <p:spPr>
          <a:xfrm>
            <a:off x="468087" y="5378716"/>
            <a:ext cx="4092018"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These are the children of the </a:t>
            </a:r>
            <a:r>
              <a:rPr lang="en-US" smtClean="0"/>
              <a:t>baby boom</a:t>
            </a:r>
            <a:endParaRPr lang="en-US" dirty="0"/>
          </a:p>
        </p:txBody>
      </p:sp>
      <p:sp>
        <p:nvSpPr>
          <p:cNvPr id="8" name="TextBox 7"/>
          <p:cNvSpPr txBox="1"/>
          <p:nvPr/>
        </p:nvSpPr>
        <p:spPr>
          <a:xfrm>
            <a:off x="468087" y="5857687"/>
            <a:ext cx="778847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Other than this bump all evidence points toward a stationary population pyramid</a:t>
            </a:r>
            <a:endParaRPr lang="en-US" dirty="0"/>
          </a:p>
        </p:txBody>
      </p:sp>
      <p:sp>
        <p:nvSpPr>
          <p:cNvPr id="9" name="TextBox 8"/>
          <p:cNvSpPr txBox="1"/>
          <p:nvPr/>
        </p:nvSpPr>
        <p:spPr>
          <a:xfrm>
            <a:off x="468087" y="6292334"/>
            <a:ext cx="699152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It is rectangular in shape leading up from the base with a peak at the top.</a:t>
            </a:r>
            <a:endParaRPr lang="en-US" dirty="0"/>
          </a:p>
        </p:txBody>
      </p:sp>
    </p:spTree>
    <p:extLst>
      <p:ext uri="{BB962C8B-B14F-4D97-AF65-F5344CB8AC3E}">
        <p14:creationId xmlns:p14="http://schemas.microsoft.com/office/powerpoint/2010/main" val="202733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810354.r54.cf2.rackcdn.com/wp-content/uploads/2012/08/migrations.jpg"/>
          <p:cNvPicPr>
            <a:picLocks noChangeAspect="1" noChangeArrowheads="1"/>
          </p:cNvPicPr>
          <p:nvPr/>
        </p:nvPicPr>
        <p:blipFill>
          <a:blip r:embed="rId3" cstate="print"/>
          <a:srcRect/>
          <a:stretch>
            <a:fillRect/>
          </a:stretch>
        </p:blipFill>
        <p:spPr bwMode="auto">
          <a:xfrm>
            <a:off x="218941" y="-2421"/>
            <a:ext cx="8706118" cy="6860421"/>
          </a:xfrm>
          <a:prstGeom prst="rect">
            <a:avLst/>
          </a:prstGeom>
          <a:noFill/>
        </p:spPr>
      </p:pic>
      <p:sp>
        <p:nvSpPr>
          <p:cNvPr id="2" name="Title 1"/>
          <p:cNvSpPr>
            <a:spLocks noGrp="1"/>
          </p:cNvSpPr>
          <p:nvPr>
            <p:ph type="title"/>
          </p:nvPr>
        </p:nvSpPr>
        <p:spPr>
          <a:xfrm>
            <a:off x="457200" y="274638"/>
            <a:ext cx="4604197" cy="1143000"/>
          </a:xfrm>
        </p:spPr>
        <p:style>
          <a:lnRef idx="0">
            <a:schemeClr val="accent2"/>
          </a:lnRef>
          <a:fillRef idx="3">
            <a:schemeClr val="accent2"/>
          </a:fillRef>
          <a:effectRef idx="3">
            <a:schemeClr val="accent2"/>
          </a:effectRef>
          <a:fontRef idx="minor">
            <a:schemeClr val="lt1"/>
          </a:fontRef>
        </p:style>
        <p:txBody>
          <a:bodyPr/>
          <a:lstStyle/>
          <a:p>
            <a:r>
              <a:rPr lang="en-US" dirty="0" smtClean="0"/>
              <a:t>Migration</a:t>
            </a:r>
            <a:endParaRPr lang="en-US" dirty="0"/>
          </a:p>
        </p:txBody>
      </p:sp>
      <p:sp>
        <p:nvSpPr>
          <p:cNvPr id="4" name="TextBox 3"/>
          <p:cNvSpPr txBox="1"/>
          <p:nvPr/>
        </p:nvSpPr>
        <p:spPr>
          <a:xfrm>
            <a:off x="585574" y="1972753"/>
            <a:ext cx="8085227"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Push Factor: Conditions or situations that will cause a person to</a:t>
            </a:r>
          </a:p>
          <a:p>
            <a:r>
              <a:rPr lang="en-US" sz="2400" dirty="0" smtClean="0"/>
              <a:t> leave their home country</a:t>
            </a:r>
            <a:endParaRPr lang="en-US" sz="2400" dirty="0"/>
          </a:p>
        </p:txBody>
      </p:sp>
      <p:sp>
        <p:nvSpPr>
          <p:cNvPr id="5" name="TextBox 4"/>
          <p:cNvSpPr txBox="1"/>
          <p:nvPr/>
        </p:nvSpPr>
        <p:spPr>
          <a:xfrm>
            <a:off x="599919" y="4411950"/>
            <a:ext cx="7944162"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Pull Factor: Conditions or situations that will cause a person to</a:t>
            </a:r>
          </a:p>
          <a:p>
            <a:r>
              <a:rPr lang="en-US" sz="2400" dirty="0" smtClean="0"/>
              <a:t> settle in one country or another</a:t>
            </a:r>
            <a:endParaRPr lang="en-US" sz="2400" dirty="0"/>
          </a:p>
        </p:txBody>
      </p:sp>
      <p:sp>
        <p:nvSpPr>
          <p:cNvPr id="8" name="TextBox 7"/>
          <p:cNvSpPr txBox="1"/>
          <p:nvPr/>
        </p:nvSpPr>
        <p:spPr>
          <a:xfrm>
            <a:off x="1030310" y="2967335"/>
            <a:ext cx="70301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War</a:t>
            </a:r>
            <a:endParaRPr lang="en-CA" sz="2400" dirty="0"/>
          </a:p>
        </p:txBody>
      </p:sp>
      <p:sp>
        <p:nvSpPr>
          <p:cNvPr id="9" name="TextBox 8"/>
          <p:cNvSpPr txBox="1"/>
          <p:nvPr/>
        </p:nvSpPr>
        <p:spPr>
          <a:xfrm>
            <a:off x="3349517" y="2967335"/>
            <a:ext cx="244496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Political Instability</a:t>
            </a:r>
            <a:endParaRPr lang="en-CA" sz="2400" dirty="0"/>
          </a:p>
        </p:txBody>
      </p:sp>
      <p:sp>
        <p:nvSpPr>
          <p:cNvPr id="10" name="TextBox 9"/>
          <p:cNvSpPr txBox="1"/>
          <p:nvPr/>
        </p:nvSpPr>
        <p:spPr>
          <a:xfrm>
            <a:off x="6336406" y="2967335"/>
            <a:ext cx="2135777"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Unemployment</a:t>
            </a:r>
            <a:endParaRPr lang="en-CA" sz="2400" dirty="0"/>
          </a:p>
        </p:txBody>
      </p:sp>
      <p:sp>
        <p:nvSpPr>
          <p:cNvPr id="11" name="TextBox 10"/>
          <p:cNvSpPr txBox="1"/>
          <p:nvPr/>
        </p:nvSpPr>
        <p:spPr>
          <a:xfrm>
            <a:off x="1609860" y="3799268"/>
            <a:ext cx="2959721"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Poor Living Conditions</a:t>
            </a:r>
            <a:endParaRPr lang="en-CA" sz="2400" dirty="0"/>
          </a:p>
        </p:txBody>
      </p:sp>
      <p:sp>
        <p:nvSpPr>
          <p:cNvPr id="12" name="TextBox 11"/>
          <p:cNvSpPr txBox="1"/>
          <p:nvPr/>
        </p:nvSpPr>
        <p:spPr>
          <a:xfrm>
            <a:off x="4829577" y="3850783"/>
            <a:ext cx="3448252"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Poor Economic Conditions</a:t>
            </a:r>
            <a:endParaRPr lang="en-CA" sz="2400" dirty="0"/>
          </a:p>
        </p:txBody>
      </p:sp>
      <p:sp>
        <p:nvSpPr>
          <p:cNvPr id="13" name="TextBox 12"/>
          <p:cNvSpPr txBox="1"/>
          <p:nvPr/>
        </p:nvSpPr>
        <p:spPr>
          <a:xfrm>
            <a:off x="206061" y="5512157"/>
            <a:ext cx="3583289"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Employment Opportunities</a:t>
            </a:r>
            <a:endParaRPr lang="en-CA" sz="2400" dirty="0"/>
          </a:p>
        </p:txBody>
      </p:sp>
      <p:sp>
        <p:nvSpPr>
          <p:cNvPr id="14" name="TextBox 13"/>
          <p:cNvSpPr txBox="1"/>
          <p:nvPr/>
        </p:nvSpPr>
        <p:spPr>
          <a:xfrm>
            <a:off x="3915177" y="5499279"/>
            <a:ext cx="2213170"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Peaceful Society</a:t>
            </a:r>
            <a:endParaRPr lang="en-CA" sz="2400" dirty="0"/>
          </a:p>
        </p:txBody>
      </p:sp>
      <p:sp>
        <p:nvSpPr>
          <p:cNvPr id="15" name="TextBox 14"/>
          <p:cNvSpPr txBox="1"/>
          <p:nvPr/>
        </p:nvSpPr>
        <p:spPr>
          <a:xfrm>
            <a:off x="1516355" y="6181858"/>
            <a:ext cx="305564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Good Living Conditions</a:t>
            </a:r>
            <a:endParaRPr lang="en-CA" sz="2400" dirty="0"/>
          </a:p>
        </p:txBody>
      </p:sp>
      <p:sp>
        <p:nvSpPr>
          <p:cNvPr id="16" name="TextBox 15"/>
          <p:cNvSpPr txBox="1"/>
          <p:nvPr/>
        </p:nvSpPr>
        <p:spPr>
          <a:xfrm>
            <a:off x="6645499" y="5512158"/>
            <a:ext cx="113223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Climate</a:t>
            </a:r>
            <a:endParaRPr lang="en-CA" dirty="0"/>
          </a:p>
        </p:txBody>
      </p:sp>
      <p:sp>
        <p:nvSpPr>
          <p:cNvPr id="17" name="TextBox 16"/>
          <p:cNvSpPr txBox="1"/>
          <p:nvPr/>
        </p:nvSpPr>
        <p:spPr>
          <a:xfrm>
            <a:off x="4971245" y="6207617"/>
            <a:ext cx="2384114"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Attractive Culture</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9092" name="Picture 4" descr="http://mw2.google.com/mw-panoramio/photos/medium/23024870.jpg"/>
          <p:cNvPicPr>
            <a:picLocks noChangeAspect="1" noChangeArrowheads="1"/>
          </p:cNvPicPr>
          <p:nvPr/>
        </p:nvPicPr>
        <p:blipFill>
          <a:blip r:embed="rId3" cstate="print"/>
          <a:srcRect/>
          <a:stretch>
            <a:fillRect/>
          </a:stretch>
        </p:blipFill>
        <p:spPr bwMode="auto">
          <a:xfrm>
            <a:off x="0" y="853225"/>
            <a:ext cx="9166457" cy="5151549"/>
          </a:xfrm>
          <a:prstGeom prst="rect">
            <a:avLst/>
          </a:prstGeom>
          <a:noFill/>
        </p:spPr>
      </p:pic>
      <p:sp>
        <p:nvSpPr>
          <p:cNvPr id="2" name="Title 1"/>
          <p:cNvSpPr>
            <a:spLocks noGrp="1"/>
          </p:cNvSpPr>
          <p:nvPr>
            <p:ph type="title"/>
          </p:nvPr>
        </p:nvSpPr>
        <p:spPr>
          <a:xfrm>
            <a:off x="457200" y="274638"/>
            <a:ext cx="5402687" cy="1143000"/>
          </a:xfrm>
        </p:spPr>
        <p:style>
          <a:lnRef idx="0">
            <a:schemeClr val="accent2"/>
          </a:lnRef>
          <a:fillRef idx="3">
            <a:schemeClr val="accent2"/>
          </a:fillRef>
          <a:effectRef idx="3">
            <a:schemeClr val="accent2"/>
          </a:effectRef>
          <a:fontRef idx="minor">
            <a:schemeClr val="lt1"/>
          </a:fontRef>
        </p:style>
        <p:txBody>
          <a:bodyPr/>
          <a:lstStyle/>
          <a:p>
            <a:r>
              <a:rPr lang="en-CA" dirty="0" smtClean="0"/>
              <a:t>Migration in Canada</a:t>
            </a:r>
            <a:endParaRPr lang="en-CA" dirty="0"/>
          </a:p>
        </p:txBody>
      </p:sp>
      <p:sp>
        <p:nvSpPr>
          <p:cNvPr id="4" name="TextBox 3"/>
          <p:cNvSpPr txBox="1"/>
          <p:nvPr/>
        </p:nvSpPr>
        <p:spPr>
          <a:xfrm>
            <a:off x="905579" y="4593395"/>
            <a:ext cx="7332841"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u="sng" dirty="0" smtClean="0"/>
              <a:t>Out-migration: </a:t>
            </a:r>
            <a:r>
              <a:rPr lang="en-US" sz="2400" dirty="0" smtClean="0"/>
              <a:t>When people leave a province or territory</a:t>
            </a:r>
            <a:endParaRPr lang="en-US" sz="2400" dirty="0"/>
          </a:p>
        </p:txBody>
      </p:sp>
      <p:sp>
        <p:nvSpPr>
          <p:cNvPr id="5" name="TextBox 4"/>
          <p:cNvSpPr txBox="1"/>
          <p:nvPr/>
        </p:nvSpPr>
        <p:spPr>
          <a:xfrm>
            <a:off x="120461" y="5394793"/>
            <a:ext cx="8903078"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u="sng" dirty="0" smtClean="0"/>
              <a:t>In-migration: </a:t>
            </a:r>
            <a:r>
              <a:rPr lang="en-US" sz="2400" dirty="0" smtClean="0"/>
              <a:t>When people move to line in a new province or territory</a:t>
            </a:r>
            <a:endParaRPr lang="en-US" sz="2400" dirty="0"/>
          </a:p>
        </p:txBody>
      </p:sp>
      <p:sp>
        <p:nvSpPr>
          <p:cNvPr id="8" name="TextBox 7"/>
          <p:cNvSpPr txBox="1"/>
          <p:nvPr/>
        </p:nvSpPr>
        <p:spPr>
          <a:xfrm>
            <a:off x="188779" y="1506827"/>
            <a:ext cx="7564303"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CA" sz="2400" dirty="0" smtClean="0"/>
              <a:t>Migration happens within Canada, between the provinces</a:t>
            </a:r>
            <a:endParaRPr lang="en-CA" sz="2400" dirty="0"/>
          </a:p>
        </p:txBody>
      </p:sp>
      <p:sp>
        <p:nvSpPr>
          <p:cNvPr id="9" name="TextBox 8"/>
          <p:cNvSpPr txBox="1"/>
          <p:nvPr/>
        </p:nvSpPr>
        <p:spPr>
          <a:xfrm>
            <a:off x="1210614" y="2575775"/>
            <a:ext cx="672277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CA" sz="2400" dirty="0" smtClean="0"/>
              <a:t>Each province has different push and pull factors</a:t>
            </a:r>
            <a:endParaRPr lang="en-CA" sz="2400" dirty="0"/>
          </a:p>
        </p:txBody>
      </p:sp>
      <p:sp>
        <p:nvSpPr>
          <p:cNvPr id="10" name="TextBox 9"/>
          <p:cNvSpPr txBox="1"/>
          <p:nvPr/>
        </p:nvSpPr>
        <p:spPr>
          <a:xfrm>
            <a:off x="669701" y="3429000"/>
            <a:ext cx="780459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CA" sz="2400" dirty="0" smtClean="0"/>
              <a:t>Over time these factors change causing different trends to be seen.</a:t>
            </a:r>
            <a:endParaRPr lang="en-CA"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1138" name="Picture 2" descr="http://www.theprovince.com/technology/6114520.bin"/>
          <p:cNvPicPr>
            <a:picLocks noChangeAspect="1" noChangeArrowheads="1"/>
          </p:cNvPicPr>
          <p:nvPr/>
        </p:nvPicPr>
        <p:blipFill>
          <a:blip r:embed="rId3" cstate="print"/>
          <a:srcRect/>
          <a:stretch>
            <a:fillRect/>
          </a:stretch>
        </p:blipFill>
        <p:spPr bwMode="auto">
          <a:xfrm>
            <a:off x="0" y="473298"/>
            <a:ext cx="9162675" cy="5911403"/>
          </a:xfrm>
          <a:prstGeom prst="rect">
            <a:avLst/>
          </a:prstGeom>
          <a:noFill/>
        </p:spPr>
      </p:pic>
      <p:sp>
        <p:nvSpPr>
          <p:cNvPr id="2" name="Title 1"/>
          <p:cNvSpPr>
            <a:spLocks noGrp="1"/>
          </p:cNvSpPr>
          <p:nvPr>
            <p:ph type="title"/>
          </p:nvPr>
        </p:nvSpPr>
        <p:spPr>
          <a:xfrm>
            <a:off x="1844898" y="261386"/>
            <a:ext cx="5454203" cy="1143000"/>
          </a:xfrm>
        </p:spPr>
        <p:style>
          <a:lnRef idx="0">
            <a:schemeClr val="accent1"/>
          </a:lnRef>
          <a:fillRef idx="3">
            <a:schemeClr val="accent1"/>
          </a:fillRef>
          <a:effectRef idx="3">
            <a:schemeClr val="accent1"/>
          </a:effectRef>
          <a:fontRef idx="minor">
            <a:schemeClr val="lt1"/>
          </a:fontRef>
        </p:style>
        <p:txBody>
          <a:bodyPr/>
          <a:lstStyle/>
          <a:p>
            <a:r>
              <a:rPr lang="en-CA" dirty="0" smtClean="0"/>
              <a:t>Population Trends</a:t>
            </a:r>
            <a:endParaRPr lang="en-CA" dirty="0"/>
          </a:p>
        </p:txBody>
      </p:sp>
      <p:sp>
        <p:nvSpPr>
          <p:cNvPr id="5" name="Rectangle 4"/>
          <p:cNvSpPr/>
          <p:nvPr/>
        </p:nvSpPr>
        <p:spPr>
          <a:xfrm>
            <a:off x="2440546" y="2616231"/>
            <a:ext cx="4572000" cy="230832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CA" sz="2400" dirty="0" smtClean="0"/>
              <a:t>• aging population; </a:t>
            </a:r>
          </a:p>
          <a:p>
            <a:r>
              <a:rPr lang="en-CA" sz="2400" dirty="0" smtClean="0"/>
              <a:t>• declining birth rate; </a:t>
            </a:r>
          </a:p>
          <a:p>
            <a:r>
              <a:rPr lang="en-CA" sz="2400" dirty="0" smtClean="0"/>
              <a:t>• shortages in workers in particular sectors of the economy;</a:t>
            </a:r>
          </a:p>
          <a:p>
            <a:r>
              <a:rPr lang="en-CA" sz="2400" dirty="0" smtClean="0"/>
              <a:t>• arrival of refugees; and </a:t>
            </a:r>
          </a:p>
          <a:p>
            <a:r>
              <a:rPr lang="en-CA" sz="2400" dirty="0" smtClean="0"/>
              <a:t>• population distribution.</a:t>
            </a:r>
            <a:endParaRPr lang="en-CA" sz="2400" dirty="0"/>
          </a:p>
        </p:txBody>
      </p:sp>
      <p:sp>
        <p:nvSpPr>
          <p:cNvPr id="6" name="TextBox 5"/>
          <p:cNvSpPr txBox="1"/>
          <p:nvPr/>
        </p:nvSpPr>
        <p:spPr>
          <a:xfrm>
            <a:off x="393228" y="1632630"/>
            <a:ext cx="8357544"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2400" dirty="0" smtClean="0"/>
              <a:t>There are five Trends in Canada’s population that we will study in </a:t>
            </a:r>
          </a:p>
          <a:p>
            <a:r>
              <a:rPr lang="en-CA" sz="2400" dirty="0" smtClean="0"/>
              <a:t>this course:</a:t>
            </a:r>
            <a:endParaRPr lang="en-CA" sz="2400" dirty="0"/>
          </a:p>
        </p:txBody>
      </p:sp>
      <p:sp>
        <p:nvSpPr>
          <p:cNvPr id="7" name="TextBox 6"/>
          <p:cNvSpPr txBox="1"/>
          <p:nvPr/>
        </p:nvSpPr>
        <p:spPr>
          <a:xfrm>
            <a:off x="978099" y="5303109"/>
            <a:ext cx="7187802"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CA" sz="2400" dirty="0" smtClean="0"/>
              <a:t>In this section we will focus on analyzing data to identify</a:t>
            </a:r>
          </a:p>
          <a:p>
            <a:pPr algn="ctr"/>
            <a:r>
              <a:rPr lang="en-CA" sz="2400" dirty="0" smtClean="0"/>
              <a:t> some of these trends</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http://www.cfhi-fcass.ca/Libraries/Cartoons-Copyright/Aging-EN.sflb.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926" y="0"/>
            <a:ext cx="6803571" cy="6803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CA" dirty="0" smtClean="0"/>
              <a:t>Population Trends: Aging Population</a:t>
            </a:r>
            <a:endParaRPr lang="en-CA" dirty="0"/>
          </a:p>
        </p:txBody>
      </p:sp>
      <p:sp>
        <p:nvSpPr>
          <p:cNvPr id="4" name="TextBox 3"/>
          <p:cNvSpPr txBox="1"/>
          <p:nvPr/>
        </p:nvSpPr>
        <p:spPr>
          <a:xfrm>
            <a:off x="457200" y="1557048"/>
            <a:ext cx="601703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Aging Population: A population where the median age is rising.</a:t>
            </a:r>
            <a:endParaRPr lang="en-US" dirty="0"/>
          </a:p>
        </p:txBody>
      </p:sp>
      <p:sp>
        <p:nvSpPr>
          <p:cNvPr id="6" name="Rectangle 5"/>
          <p:cNvSpPr/>
          <p:nvPr/>
        </p:nvSpPr>
        <p:spPr>
          <a:xfrm>
            <a:off x="152399" y="3898649"/>
            <a:ext cx="756557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The Canadian population is aging. In 2011, the </a:t>
            </a:r>
            <a:r>
              <a:rPr lang="en-US" dirty="0">
                <a:hlinkClick r:id="rId4" action="ppaction://hlinkfile" tooltip="Glossary : Median"/>
              </a:rPr>
              <a:t>median</a:t>
            </a:r>
            <a:r>
              <a:rPr lang="en-US" dirty="0"/>
              <a:t> age in Canada was 39.9 years, meaning that half of the population was older than that and half was younger. In 1971, the median age was 26.2 years</a:t>
            </a:r>
          </a:p>
        </p:txBody>
      </p:sp>
      <p:sp>
        <p:nvSpPr>
          <p:cNvPr id="7" name="TextBox 6"/>
          <p:cNvSpPr txBox="1"/>
          <p:nvPr/>
        </p:nvSpPr>
        <p:spPr>
          <a:xfrm>
            <a:off x="457199" y="2135555"/>
            <a:ext cx="5085559"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Median is the middle number in an ordered data set</a:t>
            </a:r>
            <a:endParaRPr lang="en-US" dirty="0"/>
          </a:p>
        </p:txBody>
      </p:sp>
      <p:sp>
        <p:nvSpPr>
          <p:cNvPr id="8" name="TextBox 7"/>
          <p:cNvSpPr txBox="1"/>
          <p:nvPr/>
        </p:nvSpPr>
        <p:spPr>
          <a:xfrm>
            <a:off x="2215241" y="3144798"/>
            <a:ext cx="406581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1 , 5 , 5 , 7 , 8 , 10, 12, 14, 16, 22, 35</a:t>
            </a:r>
            <a:endParaRPr lang="en-US" dirty="0"/>
          </a:p>
        </p:txBody>
      </p:sp>
      <p:sp>
        <p:nvSpPr>
          <p:cNvPr id="9" name="Down Arrow 8"/>
          <p:cNvSpPr/>
          <p:nvPr/>
        </p:nvSpPr>
        <p:spPr>
          <a:xfrm>
            <a:off x="3705199" y="2671268"/>
            <a:ext cx="246313" cy="42454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57" name="Picture 17" descr="http://ivn.us/wp-content/uploads/2012/02/old-ppl-source-english-artic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571" y="0"/>
            <a:ext cx="6400249" cy="67608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dirty="0" smtClean="0"/>
              <a:t>Population Trends: Aging Population</a:t>
            </a:r>
            <a:endParaRPr lang="en-US" dirty="0"/>
          </a:p>
        </p:txBody>
      </p:sp>
      <p:sp>
        <p:nvSpPr>
          <p:cNvPr id="4" name="Rectangle 2"/>
          <p:cNvSpPr>
            <a:spLocks noChangeArrowheads="1"/>
          </p:cNvSpPr>
          <p:nvPr/>
        </p:nvSpPr>
        <p:spPr bwMode="auto">
          <a:xfrm>
            <a:off x="0" y="-153570"/>
            <a:ext cx="92353" cy="30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1587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21000" b="0" i="0" u="none" strike="noStrike" cap="none" normalizeH="0" baseline="0" dirty="0" smtClean="0">
              <a:ln>
                <a:noFill/>
              </a:ln>
              <a:solidFill>
                <a:srgbClr val="FFFFFF"/>
              </a:solidFill>
              <a:effectLst/>
              <a:latin typeface="Arial" pitchFamily="34" charset="0"/>
              <a:cs typeface="Arial" pitchFamily="34" charset="0"/>
            </a:endParaRPr>
          </a:p>
        </p:txBody>
      </p:sp>
      <p:grpSp>
        <p:nvGrpSpPr>
          <p:cNvPr id="5" name="Group 1"/>
          <p:cNvGrpSpPr>
            <a:grpSpLocks/>
          </p:cNvGrpSpPr>
          <p:nvPr/>
        </p:nvGrpSpPr>
        <p:grpSpPr bwMode="auto">
          <a:xfrm>
            <a:off x="2039027" y="1438191"/>
            <a:ext cx="4959350" cy="3365500"/>
            <a:chOff x="-40" y="-278"/>
            <a:chExt cx="3300" cy="2228"/>
          </a:xfrm>
        </p:grpSpPr>
        <p:pic>
          <p:nvPicPr>
            <p:cNvPr id="10243" name="Picture 3" descr="This Chart contains data for Population 65 years and over, Canada, Historical (1971-2011) and Projected (2012-2061). Information is available in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 y="-278"/>
              <a:ext cx="3300" cy="2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a:spLocks noChangeArrowheads="1"/>
            </p:cNvSpPr>
            <p:nvPr/>
          </p:nvSpPr>
          <p:spPr bwMode="auto">
            <a:xfrm>
              <a:off x="54" y="30"/>
              <a:ext cx="318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14"/>
            <p:cNvSpPr>
              <a:spLocks noChangeArrowheads="1"/>
            </p:cNvSpPr>
            <p:nvPr/>
          </p:nvSpPr>
          <p:spPr bwMode="auto">
            <a:xfrm>
              <a:off x="1452" y="270"/>
              <a:ext cx="390"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Rectangle 13"/>
            <p:cNvSpPr>
              <a:spLocks noChangeArrowheads="1"/>
            </p:cNvSpPr>
            <p:nvPr/>
          </p:nvSpPr>
          <p:spPr bwMode="auto">
            <a:xfrm>
              <a:off x="204" y="1536"/>
              <a:ext cx="222"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Rectangle 12"/>
            <p:cNvSpPr>
              <a:spLocks noChangeArrowheads="1"/>
            </p:cNvSpPr>
            <p:nvPr/>
          </p:nvSpPr>
          <p:spPr bwMode="auto">
            <a:xfrm>
              <a:off x="498" y="1452"/>
              <a:ext cx="222"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Rectangle 11"/>
            <p:cNvSpPr>
              <a:spLocks noChangeArrowheads="1"/>
            </p:cNvSpPr>
            <p:nvPr/>
          </p:nvSpPr>
          <p:spPr bwMode="auto">
            <a:xfrm>
              <a:off x="798" y="1356"/>
              <a:ext cx="222"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1092" y="1296"/>
              <a:ext cx="222" cy="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1386" y="1206"/>
              <a:ext cx="222"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1680" y="990"/>
              <a:ext cx="222"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p:cNvSpPr>
              <a:spLocks noChangeArrowheads="1"/>
            </p:cNvSpPr>
            <p:nvPr/>
          </p:nvSpPr>
          <p:spPr bwMode="auto">
            <a:xfrm>
              <a:off x="1980" y="768"/>
              <a:ext cx="222" cy="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Rectangle 6"/>
            <p:cNvSpPr>
              <a:spLocks noChangeArrowheads="1"/>
            </p:cNvSpPr>
            <p:nvPr/>
          </p:nvSpPr>
          <p:spPr bwMode="auto">
            <a:xfrm>
              <a:off x="2274" y="708"/>
              <a:ext cx="222"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Rectangle 5"/>
            <p:cNvSpPr>
              <a:spLocks noChangeArrowheads="1"/>
            </p:cNvSpPr>
            <p:nvPr/>
          </p:nvSpPr>
          <p:spPr bwMode="auto">
            <a:xfrm>
              <a:off x="2568" y="672"/>
              <a:ext cx="222" cy="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Rectangle 4"/>
            <p:cNvSpPr>
              <a:spLocks noChangeArrowheads="1"/>
            </p:cNvSpPr>
            <p:nvPr/>
          </p:nvSpPr>
          <p:spPr bwMode="auto">
            <a:xfrm>
              <a:off x="2862" y="630"/>
              <a:ext cx="222"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339681" y="4803691"/>
            <a:ext cx="8728736"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As the population of senior citizens increases the mean age of the Canadian population will</a:t>
            </a:r>
          </a:p>
          <a:p>
            <a:r>
              <a:rPr lang="en-US" dirty="0" smtClean="0"/>
              <a:t>Increase unless there is a influx of young people</a:t>
            </a:r>
            <a:endParaRPr lang="en-US" dirty="0"/>
          </a:p>
        </p:txBody>
      </p:sp>
      <p:sp>
        <p:nvSpPr>
          <p:cNvPr id="19" name="TextBox 18"/>
          <p:cNvSpPr txBox="1"/>
          <p:nvPr/>
        </p:nvSpPr>
        <p:spPr>
          <a:xfrm>
            <a:off x="339681" y="5636271"/>
            <a:ext cx="564699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By 2061 it is predicted that 25.5% will be over 65 years old</a:t>
            </a:r>
            <a:endParaRPr lang="en-US" dirty="0"/>
          </a:p>
        </p:txBody>
      </p:sp>
      <p:sp>
        <p:nvSpPr>
          <p:cNvPr id="20" name="TextBox 19"/>
          <p:cNvSpPr txBox="1"/>
          <p:nvPr/>
        </p:nvSpPr>
        <p:spPr>
          <a:xfrm>
            <a:off x="365563" y="6200078"/>
            <a:ext cx="529760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This will cause a great deal of stress for todays systems</a:t>
            </a:r>
            <a:endParaRPr lang="en-US" dirty="0"/>
          </a:p>
        </p:txBody>
      </p:sp>
    </p:spTree>
    <p:extLst>
      <p:ext uri="{BB962C8B-B14F-4D97-AF65-F5344CB8AC3E}">
        <p14:creationId xmlns:p14="http://schemas.microsoft.com/office/powerpoint/2010/main" val="37837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99" name="Picture 35" descr="http://i.huffpost.com/gen/394015/thumbs/r-CANADA-AGING-POPULATION-GREY-TSUNAMI-large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6645"/>
            <a:ext cx="9144000" cy="3818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dirty="0" smtClean="0"/>
              <a:t>Population Trends: Aging Population</a:t>
            </a:r>
            <a:endParaRPr lang="en-US" dirty="0"/>
          </a:p>
        </p:txBody>
      </p:sp>
      <p:grpSp>
        <p:nvGrpSpPr>
          <p:cNvPr id="5" name="Group 1"/>
          <p:cNvGrpSpPr>
            <a:grpSpLocks/>
          </p:cNvGrpSpPr>
          <p:nvPr/>
        </p:nvGrpSpPr>
        <p:grpSpPr bwMode="auto">
          <a:xfrm>
            <a:off x="2758409" y="1456645"/>
            <a:ext cx="3778250" cy="3614737"/>
            <a:chOff x="-40" y="-192"/>
            <a:chExt cx="3300" cy="2850"/>
          </a:xfrm>
        </p:grpSpPr>
        <p:pic>
          <p:nvPicPr>
            <p:cNvPr id="11267" name="Picture 3" descr="This Chart contains data for Population 65 years and over, by region, 2011 and projected 2036. Information is available in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 y="-192"/>
              <a:ext cx="3300" cy="2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3"/>
            <p:cNvSpPr>
              <a:spLocks noChangeArrowheads="1"/>
            </p:cNvSpPr>
            <p:nvPr/>
          </p:nvSpPr>
          <p:spPr bwMode="auto">
            <a:xfrm>
              <a:off x="276" y="30"/>
              <a:ext cx="2742"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32"/>
            <p:cNvSpPr>
              <a:spLocks noChangeArrowheads="1"/>
            </p:cNvSpPr>
            <p:nvPr/>
          </p:nvSpPr>
          <p:spPr bwMode="auto">
            <a:xfrm>
              <a:off x="1452" y="168"/>
              <a:ext cx="390"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Rectangle 31"/>
            <p:cNvSpPr>
              <a:spLocks noChangeArrowheads="1"/>
            </p:cNvSpPr>
            <p:nvPr/>
          </p:nvSpPr>
          <p:spPr bwMode="auto">
            <a:xfrm>
              <a:off x="228" y="402"/>
              <a:ext cx="1314"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Rectangle 30"/>
            <p:cNvSpPr>
              <a:spLocks noChangeArrowheads="1"/>
            </p:cNvSpPr>
            <p:nvPr/>
          </p:nvSpPr>
          <p:spPr bwMode="auto">
            <a:xfrm>
              <a:off x="228" y="462"/>
              <a:ext cx="2166"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Rectangle 29"/>
            <p:cNvSpPr>
              <a:spLocks noChangeArrowheads="1"/>
            </p:cNvSpPr>
            <p:nvPr/>
          </p:nvSpPr>
          <p:spPr bwMode="auto">
            <a:xfrm>
              <a:off x="228" y="552"/>
              <a:ext cx="1446"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28"/>
            <p:cNvSpPr>
              <a:spLocks noChangeArrowheads="1"/>
            </p:cNvSpPr>
            <p:nvPr/>
          </p:nvSpPr>
          <p:spPr bwMode="auto">
            <a:xfrm>
              <a:off x="228" y="606"/>
              <a:ext cx="2838"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Rectangle 27"/>
            <p:cNvSpPr>
              <a:spLocks noChangeArrowheads="1"/>
            </p:cNvSpPr>
            <p:nvPr/>
          </p:nvSpPr>
          <p:spPr bwMode="auto">
            <a:xfrm>
              <a:off x="228" y="696"/>
              <a:ext cx="1446"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Rectangle 26"/>
            <p:cNvSpPr>
              <a:spLocks noChangeArrowheads="1"/>
            </p:cNvSpPr>
            <p:nvPr/>
          </p:nvSpPr>
          <p:spPr bwMode="auto">
            <a:xfrm>
              <a:off x="228" y="750"/>
              <a:ext cx="2508"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25"/>
            <p:cNvSpPr>
              <a:spLocks noChangeArrowheads="1"/>
            </p:cNvSpPr>
            <p:nvPr/>
          </p:nvSpPr>
          <p:spPr bwMode="auto">
            <a:xfrm>
              <a:off x="228" y="840"/>
              <a:ext cx="1512"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Rectangle 24"/>
            <p:cNvSpPr>
              <a:spLocks noChangeArrowheads="1"/>
            </p:cNvSpPr>
            <p:nvPr/>
          </p:nvSpPr>
          <p:spPr bwMode="auto">
            <a:xfrm>
              <a:off x="228" y="894"/>
              <a:ext cx="2616"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Rectangle 23"/>
            <p:cNvSpPr>
              <a:spLocks noChangeArrowheads="1"/>
            </p:cNvSpPr>
            <p:nvPr/>
          </p:nvSpPr>
          <p:spPr bwMode="auto">
            <a:xfrm>
              <a:off x="228" y="984"/>
              <a:ext cx="1482"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Rectangle 22"/>
            <p:cNvSpPr>
              <a:spLocks noChangeArrowheads="1"/>
            </p:cNvSpPr>
            <p:nvPr/>
          </p:nvSpPr>
          <p:spPr bwMode="auto">
            <a:xfrm>
              <a:off x="228" y="1044"/>
              <a:ext cx="2694"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
            <p:cNvSpPr>
              <a:spLocks noChangeArrowheads="1"/>
            </p:cNvSpPr>
            <p:nvPr/>
          </p:nvSpPr>
          <p:spPr bwMode="auto">
            <a:xfrm>
              <a:off x="228" y="1134"/>
              <a:ext cx="1434"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Rectangle 20"/>
            <p:cNvSpPr>
              <a:spLocks noChangeArrowheads="1"/>
            </p:cNvSpPr>
            <p:nvPr/>
          </p:nvSpPr>
          <p:spPr bwMode="auto">
            <a:xfrm>
              <a:off x="228" y="1188"/>
              <a:ext cx="2298"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228" y="1278"/>
              <a:ext cx="1296"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228" y="1332"/>
              <a:ext cx="2112"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228" y="1422"/>
              <a:ext cx="1272"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
            <p:cNvSpPr>
              <a:spLocks noChangeArrowheads="1"/>
            </p:cNvSpPr>
            <p:nvPr/>
          </p:nvSpPr>
          <p:spPr bwMode="auto">
            <a:xfrm>
              <a:off x="228" y="1476"/>
              <a:ext cx="1956"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Rectangle 15"/>
            <p:cNvSpPr>
              <a:spLocks noChangeArrowheads="1"/>
            </p:cNvSpPr>
            <p:nvPr/>
          </p:nvSpPr>
          <p:spPr bwMode="auto">
            <a:xfrm>
              <a:off x="228" y="1566"/>
              <a:ext cx="1332"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5" name="Rectangle 14"/>
            <p:cNvSpPr>
              <a:spLocks noChangeArrowheads="1"/>
            </p:cNvSpPr>
            <p:nvPr/>
          </p:nvSpPr>
          <p:spPr bwMode="auto">
            <a:xfrm>
              <a:off x="228" y="1620"/>
              <a:ext cx="2130"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Rectangle 13"/>
            <p:cNvSpPr>
              <a:spLocks noChangeArrowheads="1"/>
            </p:cNvSpPr>
            <p:nvPr/>
          </p:nvSpPr>
          <p:spPr bwMode="auto">
            <a:xfrm>
              <a:off x="228" y="1710"/>
              <a:ext cx="984"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auto">
            <a:xfrm>
              <a:off x="228" y="1770"/>
              <a:ext cx="1920"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Rectangle 11"/>
            <p:cNvSpPr>
              <a:spLocks noChangeArrowheads="1"/>
            </p:cNvSpPr>
            <p:nvPr/>
          </p:nvSpPr>
          <p:spPr bwMode="auto">
            <a:xfrm>
              <a:off x="228" y="1860"/>
              <a:ext cx="1398"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9" name="Rectangle 10"/>
            <p:cNvSpPr>
              <a:spLocks noChangeArrowheads="1"/>
            </p:cNvSpPr>
            <p:nvPr/>
          </p:nvSpPr>
          <p:spPr bwMode="auto">
            <a:xfrm>
              <a:off x="228" y="1914"/>
              <a:ext cx="2178"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0" name="Rectangle 9"/>
            <p:cNvSpPr>
              <a:spLocks noChangeArrowheads="1"/>
            </p:cNvSpPr>
            <p:nvPr/>
          </p:nvSpPr>
          <p:spPr bwMode="auto">
            <a:xfrm>
              <a:off x="228" y="2004"/>
              <a:ext cx="804"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Rectangle 8"/>
            <p:cNvSpPr>
              <a:spLocks noChangeArrowheads="1"/>
            </p:cNvSpPr>
            <p:nvPr/>
          </p:nvSpPr>
          <p:spPr bwMode="auto">
            <a:xfrm>
              <a:off x="228" y="2058"/>
              <a:ext cx="1794"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7"/>
            <p:cNvSpPr>
              <a:spLocks noChangeArrowheads="1"/>
            </p:cNvSpPr>
            <p:nvPr/>
          </p:nvSpPr>
          <p:spPr bwMode="auto">
            <a:xfrm>
              <a:off x="228" y="2148"/>
              <a:ext cx="510"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6"/>
            <p:cNvSpPr>
              <a:spLocks noChangeArrowheads="1"/>
            </p:cNvSpPr>
            <p:nvPr/>
          </p:nvSpPr>
          <p:spPr bwMode="auto">
            <a:xfrm>
              <a:off x="228" y="2202"/>
              <a:ext cx="1836"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266" name="Rectangle 5"/>
            <p:cNvSpPr>
              <a:spLocks noChangeArrowheads="1"/>
            </p:cNvSpPr>
            <p:nvPr/>
          </p:nvSpPr>
          <p:spPr bwMode="auto">
            <a:xfrm>
              <a:off x="228" y="2292"/>
              <a:ext cx="288"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4"/>
            <p:cNvSpPr>
              <a:spLocks noChangeArrowheads="1"/>
            </p:cNvSpPr>
            <p:nvPr/>
          </p:nvSpPr>
          <p:spPr bwMode="auto">
            <a:xfrm>
              <a:off x="228" y="2352"/>
              <a:ext cx="984" cy="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11269" name="TextBox 11268"/>
          <p:cNvSpPr txBox="1"/>
          <p:nvPr/>
        </p:nvSpPr>
        <p:spPr>
          <a:xfrm>
            <a:off x="406836" y="4953391"/>
            <a:ext cx="4703147"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Canada’s aging population is highly regionalized</a:t>
            </a:r>
            <a:endParaRPr lang="en-US" dirty="0"/>
          </a:p>
        </p:txBody>
      </p:sp>
      <p:sp>
        <p:nvSpPr>
          <p:cNvPr id="11270" name="TextBox 11269"/>
          <p:cNvSpPr txBox="1"/>
          <p:nvPr/>
        </p:nvSpPr>
        <p:spPr>
          <a:xfrm>
            <a:off x="406836" y="5378324"/>
            <a:ext cx="7102394"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You can see this by looking at the population over age 65 in each province</a:t>
            </a:r>
            <a:endParaRPr lang="en-US" dirty="0"/>
          </a:p>
        </p:txBody>
      </p:sp>
      <p:sp>
        <p:nvSpPr>
          <p:cNvPr id="11271" name="TextBox 11270"/>
          <p:cNvSpPr txBox="1"/>
          <p:nvPr/>
        </p:nvSpPr>
        <p:spPr>
          <a:xfrm>
            <a:off x="345613" y="5802084"/>
            <a:ext cx="852823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The populations with the highest percentage of over 65 people are in NL, PEI, NS, and NB</a:t>
            </a:r>
            <a:endParaRPr lang="en-US" dirty="0"/>
          </a:p>
        </p:txBody>
      </p:sp>
      <p:sp>
        <p:nvSpPr>
          <p:cNvPr id="11272" name="TextBox 11271"/>
          <p:cNvSpPr txBox="1"/>
          <p:nvPr/>
        </p:nvSpPr>
        <p:spPr>
          <a:xfrm>
            <a:off x="491405" y="6259677"/>
            <a:ext cx="251876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All Atlantic Provinces!!!!!</a:t>
            </a:r>
            <a:endParaRPr lang="en-US" dirty="0"/>
          </a:p>
        </p:txBody>
      </p:sp>
    </p:spTree>
    <p:extLst>
      <p:ext uri="{BB962C8B-B14F-4D97-AF65-F5344CB8AC3E}">
        <p14:creationId xmlns:p14="http://schemas.microsoft.com/office/powerpoint/2010/main" val="30415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randombar(horizontal)">
                                      <p:cBhvr>
                                        <p:cTn id="17" dur="500"/>
                                        <p:tgtEl>
                                          <p:spTgt spid="1126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270"/>
                                        </p:tgtEl>
                                        <p:attrNameLst>
                                          <p:attrName>style.visibility</p:attrName>
                                        </p:attrNameLst>
                                      </p:cBhvr>
                                      <p:to>
                                        <p:strVal val="visible"/>
                                      </p:to>
                                    </p:set>
                                    <p:animEffect transition="in" filter="randombar(horizontal)">
                                      <p:cBhvr>
                                        <p:cTn id="22" dur="500"/>
                                        <p:tgtEl>
                                          <p:spTgt spid="1127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271"/>
                                        </p:tgtEl>
                                        <p:attrNameLst>
                                          <p:attrName>style.visibility</p:attrName>
                                        </p:attrNameLst>
                                      </p:cBhvr>
                                      <p:to>
                                        <p:strVal val="visible"/>
                                      </p:to>
                                    </p:set>
                                    <p:animEffect transition="in" filter="randombar(horizontal)">
                                      <p:cBhvr>
                                        <p:cTn id="27" dur="500"/>
                                        <p:tgtEl>
                                          <p:spTgt spid="1127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randombar(horizontal)">
                                      <p:cBhvr>
                                        <p:cTn id="32"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269" grpId="0" animBg="1"/>
      <p:bldP spid="11270" grpId="0" animBg="1"/>
      <p:bldP spid="11271" grpId="0" animBg="1"/>
      <p:bldP spid="1127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884465"/>
            <a:ext cx="33909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018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ch.gc.ca/affiche-poster/images/2009/Sask-allison-joraeil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 y="-13066"/>
            <a:ext cx="9144000" cy="68710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183086" cy="1143000"/>
          </a:xfrm>
        </p:spPr>
        <p:style>
          <a:lnRef idx="0">
            <a:schemeClr val="accent1"/>
          </a:lnRef>
          <a:fillRef idx="3">
            <a:schemeClr val="accent1"/>
          </a:fillRef>
          <a:effectRef idx="3">
            <a:schemeClr val="accent1"/>
          </a:effectRef>
          <a:fontRef idx="minor">
            <a:schemeClr val="lt1"/>
          </a:fontRef>
        </p:style>
        <p:txBody>
          <a:bodyPr/>
          <a:lstStyle/>
          <a:p>
            <a:r>
              <a:rPr lang="en-US" dirty="0" smtClean="0"/>
              <a:t>Canada’s Population</a:t>
            </a:r>
            <a:endParaRPr lang="en-US" dirty="0"/>
          </a:p>
        </p:txBody>
      </p:sp>
      <p:sp>
        <p:nvSpPr>
          <p:cNvPr id="4" name="TextBox 3"/>
          <p:cNvSpPr txBox="1"/>
          <p:nvPr/>
        </p:nvSpPr>
        <p:spPr>
          <a:xfrm>
            <a:off x="195943" y="1667080"/>
            <a:ext cx="8683531"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u="sng" dirty="0" smtClean="0"/>
              <a:t>Population:</a:t>
            </a:r>
            <a:r>
              <a:rPr lang="en-US" sz="2400" dirty="0" smtClean="0"/>
              <a:t> The measure of the number of people living in a specific</a:t>
            </a:r>
          </a:p>
          <a:p>
            <a:r>
              <a:rPr lang="en-US" sz="2400" dirty="0" smtClean="0"/>
              <a:t> place</a:t>
            </a:r>
            <a:endParaRPr lang="en-US" sz="2400" u="sng" dirty="0"/>
          </a:p>
        </p:txBody>
      </p:sp>
      <p:sp>
        <p:nvSpPr>
          <p:cNvPr id="5" name="TextBox 4"/>
          <p:cNvSpPr txBox="1"/>
          <p:nvPr/>
        </p:nvSpPr>
        <p:spPr>
          <a:xfrm>
            <a:off x="195944" y="4963494"/>
            <a:ext cx="483016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Diversity: A variety of different things</a:t>
            </a:r>
            <a:endParaRPr lang="en-US" sz="2400" dirty="0"/>
          </a:p>
        </p:txBody>
      </p:sp>
      <p:sp>
        <p:nvSpPr>
          <p:cNvPr id="6" name="TextBox 5"/>
          <p:cNvSpPr txBox="1"/>
          <p:nvPr/>
        </p:nvSpPr>
        <p:spPr>
          <a:xfrm>
            <a:off x="195944" y="4247607"/>
            <a:ext cx="5808834"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Canada’s population is known for its </a:t>
            </a:r>
            <a:r>
              <a:rPr lang="en-US" sz="2400" u="sng" dirty="0" smtClean="0"/>
              <a:t>diversity</a:t>
            </a:r>
            <a:endParaRPr lang="en-US" sz="2400" u="sng" dirty="0"/>
          </a:p>
        </p:txBody>
      </p:sp>
      <p:sp>
        <p:nvSpPr>
          <p:cNvPr id="7" name="TextBox 6"/>
          <p:cNvSpPr txBox="1"/>
          <p:nvPr/>
        </p:nvSpPr>
        <p:spPr>
          <a:xfrm>
            <a:off x="195944" y="5683516"/>
            <a:ext cx="8478283"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The people that make up the Canada come from all over the world</a:t>
            </a:r>
            <a:endParaRPr lang="en-US" sz="2400" dirty="0"/>
          </a:p>
        </p:txBody>
      </p:sp>
      <p:sp>
        <p:nvSpPr>
          <p:cNvPr id="8" name="TextBox 7"/>
          <p:cNvSpPr txBox="1"/>
          <p:nvPr/>
        </p:nvSpPr>
        <p:spPr>
          <a:xfrm>
            <a:off x="195944" y="2670012"/>
            <a:ext cx="5446491"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Canada’s population is 33.5 million people</a:t>
            </a:r>
            <a:endParaRPr lang="en-US" sz="2400" dirty="0"/>
          </a:p>
        </p:txBody>
      </p:sp>
      <p:sp>
        <p:nvSpPr>
          <p:cNvPr id="9" name="TextBox 8"/>
          <p:cNvSpPr txBox="1"/>
          <p:nvPr/>
        </p:nvSpPr>
        <p:spPr>
          <a:xfrm>
            <a:off x="195943" y="3434135"/>
            <a:ext cx="5756961"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This is less than 1% of total world population</a:t>
            </a:r>
            <a:endParaRPr lang="en-US" sz="2400" dirty="0"/>
          </a:p>
        </p:txBody>
      </p:sp>
    </p:spTree>
    <p:extLst>
      <p:ext uri="{BB962C8B-B14F-4D97-AF65-F5344CB8AC3E}">
        <p14:creationId xmlns:p14="http://schemas.microsoft.com/office/powerpoint/2010/main" val="414278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4.bp.blogspot.com/-i8h0S71hets/UGw869hejjI/AAAAAAAAciw/zd02lMxiwP4/s1600/bab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5777"/>
            <a:ext cx="9158483" cy="6074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Population Trends: Declining Birth Rate</a:t>
            </a:r>
            <a:endParaRPr lang="en-US" dirty="0"/>
          </a:p>
        </p:txBody>
      </p:sp>
      <p:sp>
        <p:nvSpPr>
          <p:cNvPr id="4" name="TextBox 3"/>
          <p:cNvSpPr txBox="1"/>
          <p:nvPr/>
        </p:nvSpPr>
        <p:spPr>
          <a:xfrm>
            <a:off x="239485" y="1665514"/>
            <a:ext cx="8268161" cy="83099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dirty="0" smtClean="0"/>
              <a:t>Birth rate refers to the amount of children born per 1000 people </a:t>
            </a:r>
          </a:p>
          <a:p>
            <a:r>
              <a:rPr lang="en-US" sz="2400" dirty="0" smtClean="0"/>
              <a:t>in a population</a:t>
            </a:r>
            <a:endParaRPr lang="en-US" sz="2400" dirty="0"/>
          </a:p>
        </p:txBody>
      </p:sp>
      <p:sp>
        <p:nvSpPr>
          <p:cNvPr id="5" name="TextBox 4"/>
          <p:cNvSpPr txBox="1"/>
          <p:nvPr/>
        </p:nvSpPr>
        <p:spPr>
          <a:xfrm>
            <a:off x="239485" y="2692842"/>
            <a:ext cx="8760283" cy="83099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dirty="0" smtClean="0"/>
              <a:t>If you look at individual averages the replacement rate is 2.1 children</a:t>
            </a:r>
          </a:p>
          <a:p>
            <a:r>
              <a:rPr lang="en-US" sz="2400" dirty="0" smtClean="0"/>
              <a:t> per woman</a:t>
            </a:r>
            <a:endParaRPr lang="en-US" sz="2400" dirty="0"/>
          </a:p>
        </p:txBody>
      </p:sp>
      <p:sp>
        <p:nvSpPr>
          <p:cNvPr id="6" name="TextBox 5"/>
          <p:cNvSpPr txBox="1"/>
          <p:nvPr/>
        </p:nvSpPr>
        <p:spPr>
          <a:xfrm>
            <a:off x="239486" y="3715712"/>
            <a:ext cx="8414676" cy="83099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400" b="1" u="sng" dirty="0" smtClean="0"/>
              <a:t>Replacement Rate</a:t>
            </a:r>
            <a:r>
              <a:rPr lang="en-US" sz="2400" dirty="0" smtClean="0"/>
              <a:t>: The number at which a population will remain</a:t>
            </a:r>
          </a:p>
          <a:p>
            <a:r>
              <a:rPr lang="en-US" sz="2400" dirty="0" smtClean="0"/>
              <a:t> stable, will not go up or down.</a:t>
            </a:r>
            <a:endParaRPr lang="en-US" sz="2400" dirty="0"/>
          </a:p>
        </p:txBody>
      </p:sp>
      <p:pic>
        <p:nvPicPr>
          <p:cNvPr id="9" name="Picture 3" descr="This Chart contains data for Fertility rate, Canada, 1921-2009. Information is available in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3492892"/>
            <a:ext cx="5008799" cy="318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86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http://filipspagnoli.files.wordpress.com/2009/02/world_net_birth_rate_2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5271"/>
            <a:ext cx="9160401" cy="49954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Population Trends: Declining Birth Rate</a:t>
            </a:r>
            <a:endParaRPr lang="en-US" dirty="0"/>
          </a:p>
        </p:txBody>
      </p:sp>
      <p:sp>
        <p:nvSpPr>
          <p:cNvPr id="4" name="TextBox 3"/>
          <p:cNvSpPr txBox="1"/>
          <p:nvPr/>
        </p:nvSpPr>
        <p:spPr>
          <a:xfrm>
            <a:off x="435429" y="1872343"/>
            <a:ext cx="8235973"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Since the 1970’s Canada has had a birth rate lower than the replacement rate</a:t>
            </a:r>
            <a:endParaRPr lang="en-US" sz="2000" dirty="0"/>
          </a:p>
        </p:txBody>
      </p:sp>
      <p:sp>
        <p:nvSpPr>
          <p:cNvPr id="5" name="TextBox 4"/>
          <p:cNvSpPr txBox="1"/>
          <p:nvPr/>
        </p:nvSpPr>
        <p:spPr>
          <a:xfrm>
            <a:off x="435429" y="4678240"/>
            <a:ext cx="7190815"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Lower birth rates reduce the actual change, and lower growth rates</a:t>
            </a:r>
            <a:endParaRPr lang="en-US" sz="2000" dirty="0"/>
          </a:p>
        </p:txBody>
      </p:sp>
      <p:sp>
        <p:nvSpPr>
          <p:cNvPr id="6" name="TextBox 5"/>
          <p:cNvSpPr txBox="1"/>
          <p:nvPr/>
        </p:nvSpPr>
        <p:spPr>
          <a:xfrm>
            <a:off x="435429" y="3555063"/>
            <a:ext cx="821871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t>When there are fewer people being born it causes stress on social systems as there will be nobody to pay for services in the future.</a:t>
            </a:r>
            <a:endParaRPr lang="en-US" sz="2000" dirty="0"/>
          </a:p>
        </p:txBody>
      </p:sp>
      <p:sp>
        <p:nvSpPr>
          <p:cNvPr id="7" name="TextBox 6"/>
          <p:cNvSpPr txBox="1"/>
          <p:nvPr/>
        </p:nvSpPr>
        <p:spPr>
          <a:xfrm>
            <a:off x="435429" y="5442857"/>
            <a:ext cx="7374326"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To </a:t>
            </a:r>
            <a:r>
              <a:rPr lang="en-US" sz="2000" dirty="0"/>
              <a:t>k</a:t>
            </a:r>
            <a:r>
              <a:rPr lang="en-US" sz="2000" dirty="0" smtClean="0"/>
              <a:t>eep the country running The government needs to recruit people</a:t>
            </a:r>
          </a:p>
          <a:p>
            <a:r>
              <a:rPr lang="en-US" sz="2000" dirty="0" smtClean="0"/>
              <a:t> from other areas of the world</a:t>
            </a:r>
            <a:endParaRPr lang="en-US" sz="2000" dirty="0"/>
          </a:p>
        </p:txBody>
      </p:sp>
      <p:sp>
        <p:nvSpPr>
          <p:cNvPr id="8" name="TextBox 7"/>
          <p:cNvSpPr txBox="1"/>
          <p:nvPr/>
        </p:nvSpPr>
        <p:spPr>
          <a:xfrm>
            <a:off x="435429" y="2493220"/>
            <a:ext cx="6938951" cy="707886"/>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Higher education, a change in societal norms, and access to birth</a:t>
            </a:r>
          </a:p>
          <a:p>
            <a:r>
              <a:rPr lang="en-US" sz="2000" dirty="0" smtClean="0"/>
              <a:t> control have all combined to produce this decrease in birth rate </a:t>
            </a:r>
            <a:endParaRPr lang="en-US" sz="2000" dirty="0"/>
          </a:p>
        </p:txBody>
      </p:sp>
    </p:spTree>
    <p:extLst>
      <p:ext uri="{BB962C8B-B14F-4D97-AF65-F5344CB8AC3E}">
        <p14:creationId xmlns:p14="http://schemas.microsoft.com/office/powerpoint/2010/main" val="2117664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1587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21000" b="0" i="0" u="none" strike="noStrike" cap="none" normalizeH="0" baseline="0" dirty="0" smtClean="0">
              <a:ln>
                <a:noFill/>
              </a:ln>
              <a:solidFill>
                <a:srgbClr val="FFFF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cs typeface="Arial" pitchFamily="34" charset="0"/>
              </a:rPr>
              <a:t>Note: From 1867 to 1901, the population count that was used to calculate population growth was that of April 1. From 1902 to 1970, the population count was that of June 1. From 1971 to present, the population count was that of July 1. The population of Newfoundland and Labrador is excluded before 1949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1"/>
          <p:cNvGrpSpPr>
            <a:grpSpLocks/>
          </p:cNvGrpSpPr>
          <p:nvPr/>
        </p:nvGrpSpPr>
        <p:grpSpPr bwMode="auto">
          <a:xfrm>
            <a:off x="579432" y="823912"/>
            <a:ext cx="7961661" cy="4673639"/>
            <a:chOff x="-40" y="-278"/>
            <a:chExt cx="3300" cy="2150"/>
          </a:xfrm>
        </p:grpSpPr>
        <p:pic>
          <p:nvPicPr>
            <p:cNvPr id="7171" name="Picture 3" descr="This Chart contains data for Average annual population growth rate, historical (1867-2010) and projected (2010-2060). Information is available in table be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 y="-278"/>
              <a:ext cx="3300" cy="2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0"/>
            <p:cNvSpPr>
              <a:spLocks noChangeArrowheads="1"/>
            </p:cNvSpPr>
            <p:nvPr/>
          </p:nvSpPr>
          <p:spPr bwMode="auto">
            <a:xfrm>
              <a:off x="42" y="30"/>
              <a:ext cx="3216"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19"/>
            <p:cNvSpPr>
              <a:spLocks noChangeArrowheads="1"/>
            </p:cNvSpPr>
            <p:nvPr/>
          </p:nvSpPr>
          <p:spPr bwMode="auto">
            <a:xfrm>
              <a:off x="1452" y="270"/>
              <a:ext cx="390"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Rectangle 18"/>
            <p:cNvSpPr>
              <a:spLocks noChangeArrowheads="1"/>
            </p:cNvSpPr>
            <p:nvPr/>
          </p:nvSpPr>
          <p:spPr bwMode="auto">
            <a:xfrm>
              <a:off x="204" y="1086"/>
              <a:ext cx="144" cy="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Rectangle 17"/>
            <p:cNvSpPr>
              <a:spLocks noChangeArrowheads="1"/>
            </p:cNvSpPr>
            <p:nvPr/>
          </p:nvSpPr>
          <p:spPr bwMode="auto">
            <a:xfrm>
              <a:off x="402" y="1284"/>
              <a:ext cx="144"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Rectangle 16"/>
            <p:cNvSpPr>
              <a:spLocks noChangeArrowheads="1"/>
            </p:cNvSpPr>
            <p:nvPr/>
          </p:nvSpPr>
          <p:spPr bwMode="auto">
            <a:xfrm>
              <a:off x="594" y="1380"/>
              <a:ext cx="144"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auto">
            <a:xfrm>
              <a:off x="792" y="498"/>
              <a:ext cx="144" cy="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Rectangle 14"/>
            <p:cNvSpPr>
              <a:spLocks noChangeArrowheads="1"/>
            </p:cNvSpPr>
            <p:nvPr/>
          </p:nvSpPr>
          <p:spPr bwMode="auto">
            <a:xfrm>
              <a:off x="984" y="888"/>
              <a:ext cx="144" cy="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1182" y="990"/>
              <a:ext cx="144"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1374" y="1332"/>
              <a:ext cx="144" cy="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p:cNvSpPr>
              <a:spLocks noChangeArrowheads="1"/>
            </p:cNvSpPr>
            <p:nvPr/>
          </p:nvSpPr>
          <p:spPr bwMode="auto">
            <a:xfrm>
              <a:off x="1572" y="936"/>
              <a:ext cx="144" cy="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Rectangle 10"/>
            <p:cNvSpPr>
              <a:spLocks noChangeArrowheads="1"/>
            </p:cNvSpPr>
            <p:nvPr/>
          </p:nvSpPr>
          <p:spPr bwMode="auto">
            <a:xfrm>
              <a:off x="1770" y="546"/>
              <a:ext cx="144"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Rectangle 9"/>
            <p:cNvSpPr>
              <a:spLocks noChangeArrowheads="1"/>
            </p:cNvSpPr>
            <p:nvPr/>
          </p:nvSpPr>
          <p:spPr bwMode="auto">
            <a:xfrm>
              <a:off x="1962" y="990"/>
              <a:ext cx="144" cy="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Rectangle 8"/>
            <p:cNvSpPr>
              <a:spLocks noChangeArrowheads="1"/>
            </p:cNvSpPr>
            <p:nvPr/>
          </p:nvSpPr>
          <p:spPr bwMode="auto">
            <a:xfrm>
              <a:off x="2160" y="1182"/>
              <a:ext cx="144" cy="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Rectangle 7"/>
            <p:cNvSpPr>
              <a:spLocks noChangeArrowheads="1"/>
            </p:cNvSpPr>
            <p:nvPr/>
          </p:nvSpPr>
          <p:spPr bwMode="auto">
            <a:xfrm>
              <a:off x="2352" y="1284"/>
              <a:ext cx="144"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Rectangle 6"/>
            <p:cNvSpPr>
              <a:spLocks noChangeArrowheads="1"/>
            </p:cNvSpPr>
            <p:nvPr/>
          </p:nvSpPr>
          <p:spPr bwMode="auto">
            <a:xfrm>
              <a:off x="2550" y="1380"/>
              <a:ext cx="144" cy="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Rectangle 5"/>
            <p:cNvSpPr>
              <a:spLocks noChangeArrowheads="1"/>
            </p:cNvSpPr>
            <p:nvPr/>
          </p:nvSpPr>
          <p:spPr bwMode="auto">
            <a:xfrm>
              <a:off x="2742" y="1332"/>
              <a:ext cx="144" cy="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Rectangle 4"/>
            <p:cNvSpPr>
              <a:spLocks noChangeArrowheads="1"/>
            </p:cNvSpPr>
            <p:nvPr/>
          </p:nvSpPr>
          <p:spPr bwMode="auto">
            <a:xfrm>
              <a:off x="2940" y="1428"/>
              <a:ext cx="144"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88551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72.10.50.165/wordpress/wp-content/uploads/CI1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0"/>
            <a:ext cx="9176144" cy="68591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1148388">
            <a:off x="175075" y="412102"/>
            <a:ext cx="4425950" cy="1143000"/>
          </a:xfrm>
        </p:spPr>
        <p:style>
          <a:lnRef idx="0">
            <a:schemeClr val="accent5"/>
          </a:lnRef>
          <a:fillRef idx="3">
            <a:schemeClr val="accent5"/>
          </a:fillRef>
          <a:effectRef idx="3">
            <a:schemeClr val="accent5"/>
          </a:effectRef>
          <a:fontRef idx="minor">
            <a:schemeClr val="lt1"/>
          </a:fontRef>
        </p:style>
        <p:txBody>
          <a:bodyPr/>
          <a:lstStyle/>
          <a:p>
            <a:r>
              <a:rPr lang="en-US" dirty="0" smtClean="0"/>
              <a:t>Worker Shortage</a:t>
            </a:r>
            <a:endParaRPr lang="en-US" dirty="0"/>
          </a:p>
        </p:txBody>
      </p:sp>
      <p:sp>
        <p:nvSpPr>
          <p:cNvPr id="4" name="Rectangle 2"/>
          <p:cNvSpPr>
            <a:spLocks noChangeArrowheads="1"/>
          </p:cNvSpPr>
          <p:nvPr/>
        </p:nvSpPr>
        <p:spPr bwMode="auto">
          <a:xfrm>
            <a:off x="152400" y="-1170"/>
            <a:ext cx="92353" cy="30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1587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p>
        </p:txBody>
      </p:sp>
      <p:grpSp>
        <p:nvGrpSpPr>
          <p:cNvPr id="5" name="Group 1"/>
          <p:cNvGrpSpPr>
            <a:grpSpLocks/>
          </p:cNvGrpSpPr>
          <p:nvPr/>
        </p:nvGrpSpPr>
        <p:grpSpPr bwMode="auto">
          <a:xfrm>
            <a:off x="2359025" y="1652471"/>
            <a:ext cx="4733925" cy="2724150"/>
            <a:chOff x="156" y="30"/>
            <a:chExt cx="2982" cy="1716"/>
          </a:xfrm>
        </p:grpSpPr>
        <p:sp>
          <p:nvSpPr>
            <p:cNvPr id="6" name="Rectangle 94"/>
            <p:cNvSpPr>
              <a:spLocks noChangeArrowheads="1"/>
            </p:cNvSpPr>
            <p:nvPr/>
          </p:nvSpPr>
          <p:spPr bwMode="auto">
            <a:xfrm>
              <a:off x="978" y="30"/>
              <a:ext cx="133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93"/>
            <p:cNvSpPr>
              <a:spLocks noChangeArrowheads="1"/>
            </p:cNvSpPr>
            <p:nvPr/>
          </p:nvSpPr>
          <p:spPr bwMode="auto">
            <a:xfrm>
              <a:off x="156" y="168"/>
              <a:ext cx="29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Freeform 92"/>
            <p:cNvSpPr>
              <a:spLocks/>
            </p:cNvSpPr>
            <p:nvPr/>
          </p:nvSpPr>
          <p:spPr bwMode="auto">
            <a:xfrm>
              <a:off x="306" y="61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Freeform 91"/>
            <p:cNvSpPr>
              <a:spLocks/>
            </p:cNvSpPr>
            <p:nvPr/>
          </p:nvSpPr>
          <p:spPr bwMode="auto">
            <a:xfrm>
              <a:off x="336" y="672"/>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Freeform 90"/>
            <p:cNvSpPr>
              <a:spLocks/>
            </p:cNvSpPr>
            <p:nvPr/>
          </p:nvSpPr>
          <p:spPr bwMode="auto">
            <a:xfrm>
              <a:off x="372" y="78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Freeform 89"/>
            <p:cNvSpPr>
              <a:spLocks/>
            </p:cNvSpPr>
            <p:nvPr/>
          </p:nvSpPr>
          <p:spPr bwMode="auto">
            <a:xfrm>
              <a:off x="402" y="72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Freeform 88"/>
            <p:cNvSpPr>
              <a:spLocks/>
            </p:cNvSpPr>
            <p:nvPr/>
          </p:nvSpPr>
          <p:spPr bwMode="auto">
            <a:xfrm>
              <a:off x="432" y="84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Freeform 87"/>
            <p:cNvSpPr>
              <a:spLocks/>
            </p:cNvSpPr>
            <p:nvPr/>
          </p:nvSpPr>
          <p:spPr bwMode="auto">
            <a:xfrm>
              <a:off x="468" y="672"/>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Freeform 86"/>
            <p:cNvSpPr>
              <a:spLocks/>
            </p:cNvSpPr>
            <p:nvPr/>
          </p:nvSpPr>
          <p:spPr bwMode="auto">
            <a:xfrm>
              <a:off x="498" y="72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Freeform 85"/>
            <p:cNvSpPr>
              <a:spLocks/>
            </p:cNvSpPr>
            <p:nvPr/>
          </p:nvSpPr>
          <p:spPr bwMode="auto">
            <a:xfrm>
              <a:off x="528" y="72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Freeform 84"/>
            <p:cNvSpPr>
              <a:spLocks/>
            </p:cNvSpPr>
            <p:nvPr/>
          </p:nvSpPr>
          <p:spPr bwMode="auto">
            <a:xfrm>
              <a:off x="558" y="78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Freeform 83"/>
            <p:cNvSpPr>
              <a:spLocks/>
            </p:cNvSpPr>
            <p:nvPr/>
          </p:nvSpPr>
          <p:spPr bwMode="auto">
            <a:xfrm>
              <a:off x="594" y="726"/>
              <a:ext cx="36" cy="36"/>
            </a:xfrm>
            <a:custGeom>
              <a:avLst/>
              <a:gdLst>
                <a:gd name="T0" fmla="*/ 36 w 36"/>
                <a:gd name="T1" fmla="*/ 18 h 36"/>
                <a:gd name="T2" fmla="*/ 30 w 36"/>
                <a:gd name="T3" fmla="*/ 36 h 36"/>
                <a:gd name="T4" fmla="*/ 18 w 36"/>
                <a:gd name="T5" fmla="*/ 36 h 36"/>
                <a:gd name="T6" fmla="*/ 0 w 36"/>
                <a:gd name="T7" fmla="*/ 36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0" y="36"/>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Freeform 82"/>
            <p:cNvSpPr>
              <a:spLocks/>
            </p:cNvSpPr>
            <p:nvPr/>
          </p:nvSpPr>
          <p:spPr bwMode="auto">
            <a:xfrm>
              <a:off x="624" y="78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Freeform 81"/>
            <p:cNvSpPr>
              <a:spLocks/>
            </p:cNvSpPr>
            <p:nvPr/>
          </p:nvSpPr>
          <p:spPr bwMode="auto">
            <a:xfrm>
              <a:off x="654" y="84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Freeform 80"/>
            <p:cNvSpPr>
              <a:spLocks/>
            </p:cNvSpPr>
            <p:nvPr/>
          </p:nvSpPr>
          <p:spPr bwMode="auto">
            <a:xfrm>
              <a:off x="684" y="948"/>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Freeform 79"/>
            <p:cNvSpPr>
              <a:spLocks/>
            </p:cNvSpPr>
            <p:nvPr/>
          </p:nvSpPr>
          <p:spPr bwMode="auto">
            <a:xfrm>
              <a:off x="720" y="10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Freeform 78"/>
            <p:cNvSpPr>
              <a:spLocks/>
            </p:cNvSpPr>
            <p:nvPr/>
          </p:nvSpPr>
          <p:spPr bwMode="auto">
            <a:xfrm>
              <a:off x="750" y="10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Freeform 77"/>
            <p:cNvSpPr>
              <a:spLocks/>
            </p:cNvSpPr>
            <p:nvPr/>
          </p:nvSpPr>
          <p:spPr bwMode="auto">
            <a:xfrm>
              <a:off x="780" y="105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Freeform 76"/>
            <p:cNvSpPr>
              <a:spLocks/>
            </p:cNvSpPr>
            <p:nvPr/>
          </p:nvSpPr>
          <p:spPr bwMode="auto">
            <a:xfrm>
              <a:off x="810" y="111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5" name="Freeform 75"/>
            <p:cNvSpPr>
              <a:spLocks/>
            </p:cNvSpPr>
            <p:nvPr/>
          </p:nvSpPr>
          <p:spPr bwMode="auto">
            <a:xfrm>
              <a:off x="846" y="105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Freeform 74"/>
            <p:cNvSpPr>
              <a:spLocks/>
            </p:cNvSpPr>
            <p:nvPr/>
          </p:nvSpPr>
          <p:spPr bwMode="auto">
            <a:xfrm>
              <a:off x="876" y="105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p:cNvSpPr>
              <a:spLocks/>
            </p:cNvSpPr>
            <p:nvPr/>
          </p:nvSpPr>
          <p:spPr bwMode="auto">
            <a:xfrm>
              <a:off x="906" y="10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72"/>
            <p:cNvSpPr>
              <a:spLocks/>
            </p:cNvSpPr>
            <p:nvPr/>
          </p:nvSpPr>
          <p:spPr bwMode="auto">
            <a:xfrm>
              <a:off x="942" y="1002"/>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9" name="Freeform 71"/>
            <p:cNvSpPr>
              <a:spLocks/>
            </p:cNvSpPr>
            <p:nvPr/>
          </p:nvSpPr>
          <p:spPr bwMode="auto">
            <a:xfrm>
              <a:off x="972" y="89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0" name="Freeform 70"/>
            <p:cNvSpPr>
              <a:spLocks/>
            </p:cNvSpPr>
            <p:nvPr/>
          </p:nvSpPr>
          <p:spPr bwMode="auto">
            <a:xfrm>
              <a:off x="1002" y="84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Freeform 69"/>
            <p:cNvSpPr>
              <a:spLocks/>
            </p:cNvSpPr>
            <p:nvPr/>
          </p:nvSpPr>
          <p:spPr bwMode="auto">
            <a:xfrm>
              <a:off x="1032" y="89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44" name="Freeform 68"/>
            <p:cNvSpPr>
              <a:spLocks/>
            </p:cNvSpPr>
            <p:nvPr/>
          </p:nvSpPr>
          <p:spPr bwMode="auto">
            <a:xfrm>
              <a:off x="1068" y="89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45" name="Freeform 67"/>
            <p:cNvSpPr>
              <a:spLocks/>
            </p:cNvSpPr>
            <p:nvPr/>
          </p:nvSpPr>
          <p:spPr bwMode="auto">
            <a:xfrm>
              <a:off x="1098" y="67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46" name="Freeform 66"/>
            <p:cNvSpPr>
              <a:spLocks/>
            </p:cNvSpPr>
            <p:nvPr/>
          </p:nvSpPr>
          <p:spPr bwMode="auto">
            <a:xfrm>
              <a:off x="1128" y="56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48" name="Freeform 65"/>
            <p:cNvSpPr>
              <a:spLocks/>
            </p:cNvSpPr>
            <p:nvPr/>
          </p:nvSpPr>
          <p:spPr bwMode="auto">
            <a:xfrm>
              <a:off x="1158" y="672"/>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49" name="Freeform 64"/>
            <p:cNvSpPr>
              <a:spLocks/>
            </p:cNvSpPr>
            <p:nvPr/>
          </p:nvSpPr>
          <p:spPr bwMode="auto">
            <a:xfrm>
              <a:off x="1194" y="67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0" name="Freeform 63"/>
            <p:cNvSpPr>
              <a:spLocks/>
            </p:cNvSpPr>
            <p:nvPr/>
          </p:nvSpPr>
          <p:spPr bwMode="auto">
            <a:xfrm>
              <a:off x="1224" y="67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1" name="Freeform 62"/>
            <p:cNvSpPr>
              <a:spLocks/>
            </p:cNvSpPr>
            <p:nvPr/>
          </p:nvSpPr>
          <p:spPr bwMode="auto">
            <a:xfrm>
              <a:off x="1254" y="61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2" name="Freeform 61"/>
            <p:cNvSpPr>
              <a:spLocks/>
            </p:cNvSpPr>
            <p:nvPr/>
          </p:nvSpPr>
          <p:spPr bwMode="auto">
            <a:xfrm>
              <a:off x="1284" y="564"/>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3" name="Freeform 60"/>
            <p:cNvSpPr>
              <a:spLocks/>
            </p:cNvSpPr>
            <p:nvPr/>
          </p:nvSpPr>
          <p:spPr bwMode="auto">
            <a:xfrm>
              <a:off x="1320" y="51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4" name="Freeform 59"/>
            <p:cNvSpPr>
              <a:spLocks/>
            </p:cNvSpPr>
            <p:nvPr/>
          </p:nvSpPr>
          <p:spPr bwMode="auto">
            <a:xfrm>
              <a:off x="1350" y="45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5" name="Freeform 58"/>
            <p:cNvSpPr>
              <a:spLocks/>
            </p:cNvSpPr>
            <p:nvPr/>
          </p:nvSpPr>
          <p:spPr bwMode="auto">
            <a:xfrm>
              <a:off x="1380" y="45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6" name="Freeform 57"/>
            <p:cNvSpPr>
              <a:spLocks/>
            </p:cNvSpPr>
            <p:nvPr/>
          </p:nvSpPr>
          <p:spPr bwMode="auto">
            <a:xfrm>
              <a:off x="1416" y="456"/>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7" name="Freeform 56"/>
            <p:cNvSpPr>
              <a:spLocks/>
            </p:cNvSpPr>
            <p:nvPr/>
          </p:nvSpPr>
          <p:spPr bwMode="auto">
            <a:xfrm>
              <a:off x="1446" y="4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8" name="Freeform 55"/>
            <p:cNvSpPr>
              <a:spLocks/>
            </p:cNvSpPr>
            <p:nvPr/>
          </p:nvSpPr>
          <p:spPr bwMode="auto">
            <a:xfrm>
              <a:off x="1476" y="4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59" name="Freeform 54"/>
            <p:cNvSpPr>
              <a:spLocks/>
            </p:cNvSpPr>
            <p:nvPr/>
          </p:nvSpPr>
          <p:spPr bwMode="auto">
            <a:xfrm>
              <a:off x="1506" y="402"/>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0" name="Freeform 53"/>
            <p:cNvSpPr>
              <a:spLocks/>
            </p:cNvSpPr>
            <p:nvPr/>
          </p:nvSpPr>
          <p:spPr bwMode="auto">
            <a:xfrm>
              <a:off x="1542" y="4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1" name="Freeform 52"/>
            <p:cNvSpPr>
              <a:spLocks/>
            </p:cNvSpPr>
            <p:nvPr/>
          </p:nvSpPr>
          <p:spPr bwMode="auto">
            <a:xfrm>
              <a:off x="1572" y="4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2" name="Freeform 51"/>
            <p:cNvSpPr>
              <a:spLocks/>
            </p:cNvSpPr>
            <p:nvPr/>
          </p:nvSpPr>
          <p:spPr bwMode="auto">
            <a:xfrm>
              <a:off x="1602" y="45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3" name="Freeform 50"/>
            <p:cNvSpPr>
              <a:spLocks/>
            </p:cNvSpPr>
            <p:nvPr/>
          </p:nvSpPr>
          <p:spPr bwMode="auto">
            <a:xfrm>
              <a:off x="1632" y="51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4" name="Freeform 49"/>
            <p:cNvSpPr>
              <a:spLocks/>
            </p:cNvSpPr>
            <p:nvPr/>
          </p:nvSpPr>
          <p:spPr bwMode="auto">
            <a:xfrm>
              <a:off x="1668" y="61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5" name="Freeform 48"/>
            <p:cNvSpPr>
              <a:spLocks/>
            </p:cNvSpPr>
            <p:nvPr/>
          </p:nvSpPr>
          <p:spPr bwMode="auto">
            <a:xfrm>
              <a:off x="1698" y="78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6" name="Freeform 47"/>
            <p:cNvSpPr>
              <a:spLocks/>
            </p:cNvSpPr>
            <p:nvPr/>
          </p:nvSpPr>
          <p:spPr bwMode="auto">
            <a:xfrm>
              <a:off x="1728" y="10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7" name="Freeform 46"/>
            <p:cNvSpPr>
              <a:spLocks/>
            </p:cNvSpPr>
            <p:nvPr/>
          </p:nvSpPr>
          <p:spPr bwMode="auto">
            <a:xfrm>
              <a:off x="1764" y="1110"/>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8" name="Freeform 45"/>
            <p:cNvSpPr>
              <a:spLocks/>
            </p:cNvSpPr>
            <p:nvPr/>
          </p:nvSpPr>
          <p:spPr bwMode="auto">
            <a:xfrm>
              <a:off x="1794" y="116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69" name="Freeform 44"/>
            <p:cNvSpPr>
              <a:spLocks/>
            </p:cNvSpPr>
            <p:nvPr/>
          </p:nvSpPr>
          <p:spPr bwMode="auto">
            <a:xfrm>
              <a:off x="1824" y="121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0" name="Freeform 43"/>
            <p:cNvSpPr>
              <a:spLocks/>
            </p:cNvSpPr>
            <p:nvPr/>
          </p:nvSpPr>
          <p:spPr bwMode="auto">
            <a:xfrm>
              <a:off x="1854" y="127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1" name="Freeform 42"/>
            <p:cNvSpPr>
              <a:spLocks/>
            </p:cNvSpPr>
            <p:nvPr/>
          </p:nvSpPr>
          <p:spPr bwMode="auto">
            <a:xfrm>
              <a:off x="1890" y="1380"/>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2" name="Freeform 41"/>
            <p:cNvSpPr>
              <a:spLocks/>
            </p:cNvSpPr>
            <p:nvPr/>
          </p:nvSpPr>
          <p:spPr bwMode="auto">
            <a:xfrm>
              <a:off x="1920" y="143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3" name="Freeform 40"/>
            <p:cNvSpPr>
              <a:spLocks/>
            </p:cNvSpPr>
            <p:nvPr/>
          </p:nvSpPr>
          <p:spPr bwMode="auto">
            <a:xfrm>
              <a:off x="1950" y="148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4" name="Freeform 39"/>
            <p:cNvSpPr>
              <a:spLocks/>
            </p:cNvSpPr>
            <p:nvPr/>
          </p:nvSpPr>
          <p:spPr bwMode="auto">
            <a:xfrm>
              <a:off x="1980" y="1542"/>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5" name="Freeform 38"/>
            <p:cNvSpPr>
              <a:spLocks/>
            </p:cNvSpPr>
            <p:nvPr/>
          </p:nvSpPr>
          <p:spPr bwMode="auto">
            <a:xfrm>
              <a:off x="2016" y="154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6" name="Freeform 37"/>
            <p:cNvSpPr>
              <a:spLocks/>
            </p:cNvSpPr>
            <p:nvPr/>
          </p:nvSpPr>
          <p:spPr bwMode="auto">
            <a:xfrm>
              <a:off x="2046" y="154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7" name="Freeform 36"/>
            <p:cNvSpPr>
              <a:spLocks/>
            </p:cNvSpPr>
            <p:nvPr/>
          </p:nvSpPr>
          <p:spPr bwMode="auto">
            <a:xfrm>
              <a:off x="2076"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8" name="Freeform 35"/>
            <p:cNvSpPr>
              <a:spLocks/>
            </p:cNvSpPr>
            <p:nvPr/>
          </p:nvSpPr>
          <p:spPr bwMode="auto">
            <a:xfrm>
              <a:off x="2106" y="1596"/>
              <a:ext cx="36" cy="36"/>
            </a:xfrm>
            <a:custGeom>
              <a:avLst/>
              <a:gdLst>
                <a:gd name="T0" fmla="*/ 36 w 36"/>
                <a:gd name="T1" fmla="*/ 18 h 36"/>
                <a:gd name="T2" fmla="*/ 36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6"/>
                  </a:lnTo>
                  <a:lnTo>
                    <a:pt x="18" y="36"/>
                  </a:lnTo>
                  <a:lnTo>
                    <a:pt x="6" y="36"/>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79" name="Freeform 34"/>
            <p:cNvSpPr>
              <a:spLocks/>
            </p:cNvSpPr>
            <p:nvPr/>
          </p:nvSpPr>
          <p:spPr bwMode="auto">
            <a:xfrm>
              <a:off x="2142"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0" name="Freeform 33"/>
            <p:cNvSpPr>
              <a:spLocks/>
            </p:cNvSpPr>
            <p:nvPr/>
          </p:nvSpPr>
          <p:spPr bwMode="auto">
            <a:xfrm>
              <a:off x="2172"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1" name="Freeform 32"/>
            <p:cNvSpPr>
              <a:spLocks/>
            </p:cNvSpPr>
            <p:nvPr/>
          </p:nvSpPr>
          <p:spPr bwMode="auto">
            <a:xfrm>
              <a:off x="2202"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2" name="Freeform 31"/>
            <p:cNvSpPr>
              <a:spLocks/>
            </p:cNvSpPr>
            <p:nvPr/>
          </p:nvSpPr>
          <p:spPr bwMode="auto">
            <a:xfrm>
              <a:off x="2238" y="1650"/>
              <a:ext cx="36" cy="36"/>
            </a:xfrm>
            <a:custGeom>
              <a:avLst/>
              <a:gdLst>
                <a:gd name="T0" fmla="*/ 36 w 36"/>
                <a:gd name="T1" fmla="*/ 18 h 36"/>
                <a:gd name="T2" fmla="*/ 30 w 36"/>
                <a:gd name="T3" fmla="*/ 36 h 36"/>
                <a:gd name="T4" fmla="*/ 18 w 36"/>
                <a:gd name="T5" fmla="*/ 36 h 36"/>
                <a:gd name="T6" fmla="*/ 0 w 36"/>
                <a:gd name="T7" fmla="*/ 36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0" y="36"/>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3" name="Freeform 30"/>
            <p:cNvSpPr>
              <a:spLocks/>
            </p:cNvSpPr>
            <p:nvPr/>
          </p:nvSpPr>
          <p:spPr bwMode="auto">
            <a:xfrm>
              <a:off x="2268"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4" name="Freeform 29"/>
            <p:cNvSpPr>
              <a:spLocks/>
            </p:cNvSpPr>
            <p:nvPr/>
          </p:nvSpPr>
          <p:spPr bwMode="auto">
            <a:xfrm>
              <a:off x="2298"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5" name="Freeform 28"/>
            <p:cNvSpPr>
              <a:spLocks/>
            </p:cNvSpPr>
            <p:nvPr/>
          </p:nvSpPr>
          <p:spPr bwMode="auto">
            <a:xfrm>
              <a:off x="2328"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6" name="Freeform 27"/>
            <p:cNvSpPr>
              <a:spLocks/>
            </p:cNvSpPr>
            <p:nvPr/>
          </p:nvSpPr>
          <p:spPr bwMode="auto">
            <a:xfrm>
              <a:off x="2364"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7" name="Freeform 26"/>
            <p:cNvSpPr>
              <a:spLocks/>
            </p:cNvSpPr>
            <p:nvPr/>
          </p:nvSpPr>
          <p:spPr bwMode="auto">
            <a:xfrm>
              <a:off x="2394"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8" name="Freeform 25"/>
            <p:cNvSpPr>
              <a:spLocks/>
            </p:cNvSpPr>
            <p:nvPr/>
          </p:nvSpPr>
          <p:spPr bwMode="auto">
            <a:xfrm>
              <a:off x="2424"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89" name="Freeform 24"/>
            <p:cNvSpPr>
              <a:spLocks/>
            </p:cNvSpPr>
            <p:nvPr/>
          </p:nvSpPr>
          <p:spPr bwMode="auto">
            <a:xfrm>
              <a:off x="2454" y="1596"/>
              <a:ext cx="36" cy="36"/>
            </a:xfrm>
            <a:custGeom>
              <a:avLst/>
              <a:gdLst>
                <a:gd name="T0" fmla="*/ 36 w 36"/>
                <a:gd name="T1" fmla="*/ 18 h 36"/>
                <a:gd name="T2" fmla="*/ 36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6"/>
                  </a:lnTo>
                  <a:lnTo>
                    <a:pt x="18" y="36"/>
                  </a:lnTo>
                  <a:lnTo>
                    <a:pt x="6" y="36"/>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0" name="Freeform 23"/>
            <p:cNvSpPr>
              <a:spLocks/>
            </p:cNvSpPr>
            <p:nvPr/>
          </p:nvSpPr>
          <p:spPr bwMode="auto">
            <a:xfrm>
              <a:off x="2490"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1" name="Freeform 22"/>
            <p:cNvSpPr>
              <a:spLocks/>
            </p:cNvSpPr>
            <p:nvPr/>
          </p:nvSpPr>
          <p:spPr bwMode="auto">
            <a:xfrm>
              <a:off x="2520"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2" name="Freeform 21"/>
            <p:cNvSpPr>
              <a:spLocks/>
            </p:cNvSpPr>
            <p:nvPr/>
          </p:nvSpPr>
          <p:spPr bwMode="auto">
            <a:xfrm>
              <a:off x="2550"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3" name="Freeform 20"/>
            <p:cNvSpPr>
              <a:spLocks/>
            </p:cNvSpPr>
            <p:nvPr/>
          </p:nvSpPr>
          <p:spPr bwMode="auto">
            <a:xfrm>
              <a:off x="2586" y="1596"/>
              <a:ext cx="36" cy="36"/>
            </a:xfrm>
            <a:custGeom>
              <a:avLst/>
              <a:gdLst>
                <a:gd name="T0" fmla="*/ 36 w 36"/>
                <a:gd name="T1" fmla="*/ 18 h 36"/>
                <a:gd name="T2" fmla="*/ 30 w 36"/>
                <a:gd name="T3" fmla="*/ 36 h 36"/>
                <a:gd name="T4" fmla="*/ 18 w 36"/>
                <a:gd name="T5" fmla="*/ 36 h 36"/>
                <a:gd name="T6" fmla="*/ 0 w 36"/>
                <a:gd name="T7" fmla="*/ 36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0" y="36"/>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4" name="Freeform 19"/>
            <p:cNvSpPr>
              <a:spLocks/>
            </p:cNvSpPr>
            <p:nvPr/>
          </p:nvSpPr>
          <p:spPr bwMode="auto">
            <a:xfrm>
              <a:off x="2616"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5" name="Freeform 18"/>
            <p:cNvSpPr>
              <a:spLocks/>
            </p:cNvSpPr>
            <p:nvPr/>
          </p:nvSpPr>
          <p:spPr bwMode="auto">
            <a:xfrm>
              <a:off x="2646"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6" name="Freeform 17"/>
            <p:cNvSpPr>
              <a:spLocks/>
            </p:cNvSpPr>
            <p:nvPr/>
          </p:nvSpPr>
          <p:spPr bwMode="auto">
            <a:xfrm>
              <a:off x="2676"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7" name="Freeform 16"/>
            <p:cNvSpPr>
              <a:spLocks/>
            </p:cNvSpPr>
            <p:nvPr/>
          </p:nvSpPr>
          <p:spPr bwMode="auto">
            <a:xfrm>
              <a:off x="2712" y="1650"/>
              <a:ext cx="36" cy="36"/>
            </a:xfrm>
            <a:custGeom>
              <a:avLst/>
              <a:gdLst>
                <a:gd name="T0" fmla="*/ 36 w 36"/>
                <a:gd name="T1" fmla="*/ 18 h 36"/>
                <a:gd name="T2" fmla="*/ 30 w 36"/>
                <a:gd name="T3" fmla="*/ 36 h 36"/>
                <a:gd name="T4" fmla="*/ 18 w 36"/>
                <a:gd name="T5" fmla="*/ 36 h 36"/>
                <a:gd name="T6" fmla="*/ 0 w 36"/>
                <a:gd name="T7" fmla="*/ 36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0" y="36"/>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8" name="Freeform 15"/>
            <p:cNvSpPr>
              <a:spLocks/>
            </p:cNvSpPr>
            <p:nvPr/>
          </p:nvSpPr>
          <p:spPr bwMode="auto">
            <a:xfrm>
              <a:off x="2742"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99" name="Freeform 14"/>
            <p:cNvSpPr>
              <a:spLocks/>
            </p:cNvSpPr>
            <p:nvPr/>
          </p:nvSpPr>
          <p:spPr bwMode="auto">
            <a:xfrm>
              <a:off x="2772" y="171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0" name="Freeform 13"/>
            <p:cNvSpPr>
              <a:spLocks/>
            </p:cNvSpPr>
            <p:nvPr/>
          </p:nvSpPr>
          <p:spPr bwMode="auto">
            <a:xfrm>
              <a:off x="2802" y="171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6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0"/>
                  </a:lnTo>
                  <a:lnTo>
                    <a:pt x="18" y="0"/>
                  </a:lnTo>
                  <a:lnTo>
                    <a:pt x="36"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1" name="Freeform 12"/>
            <p:cNvSpPr>
              <a:spLocks/>
            </p:cNvSpPr>
            <p:nvPr/>
          </p:nvSpPr>
          <p:spPr bwMode="auto">
            <a:xfrm>
              <a:off x="2838" y="171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2" name="Freeform 11"/>
            <p:cNvSpPr>
              <a:spLocks/>
            </p:cNvSpPr>
            <p:nvPr/>
          </p:nvSpPr>
          <p:spPr bwMode="auto">
            <a:xfrm>
              <a:off x="2868" y="171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3" name="Freeform 10"/>
            <p:cNvSpPr>
              <a:spLocks/>
            </p:cNvSpPr>
            <p:nvPr/>
          </p:nvSpPr>
          <p:spPr bwMode="auto">
            <a:xfrm>
              <a:off x="2898" y="171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4" name="Freeform 9"/>
            <p:cNvSpPr>
              <a:spLocks/>
            </p:cNvSpPr>
            <p:nvPr/>
          </p:nvSpPr>
          <p:spPr bwMode="auto">
            <a:xfrm>
              <a:off x="2928" y="171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6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0"/>
                  </a:lnTo>
                  <a:lnTo>
                    <a:pt x="18" y="0"/>
                  </a:lnTo>
                  <a:lnTo>
                    <a:pt x="36"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5" name="Freeform 8"/>
            <p:cNvSpPr>
              <a:spLocks/>
            </p:cNvSpPr>
            <p:nvPr/>
          </p:nvSpPr>
          <p:spPr bwMode="auto">
            <a:xfrm>
              <a:off x="2964" y="171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6" name="Freeform 7"/>
            <p:cNvSpPr>
              <a:spLocks/>
            </p:cNvSpPr>
            <p:nvPr/>
          </p:nvSpPr>
          <p:spPr bwMode="auto">
            <a:xfrm>
              <a:off x="2994" y="16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7" name="Freeform 6"/>
            <p:cNvSpPr>
              <a:spLocks/>
            </p:cNvSpPr>
            <p:nvPr/>
          </p:nvSpPr>
          <p:spPr bwMode="auto">
            <a:xfrm>
              <a:off x="3024"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8" name="Freeform 5"/>
            <p:cNvSpPr>
              <a:spLocks/>
            </p:cNvSpPr>
            <p:nvPr/>
          </p:nvSpPr>
          <p:spPr bwMode="auto">
            <a:xfrm>
              <a:off x="3060" y="1596"/>
              <a:ext cx="36" cy="36"/>
            </a:xfrm>
            <a:custGeom>
              <a:avLst/>
              <a:gdLst>
                <a:gd name="T0" fmla="*/ 36 w 36"/>
                <a:gd name="T1" fmla="*/ 18 h 36"/>
                <a:gd name="T2" fmla="*/ 30 w 36"/>
                <a:gd name="T3" fmla="*/ 36 h 36"/>
                <a:gd name="T4" fmla="*/ 18 w 36"/>
                <a:gd name="T5" fmla="*/ 36 h 36"/>
                <a:gd name="T6" fmla="*/ 0 w 36"/>
                <a:gd name="T7" fmla="*/ 36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0" y="36"/>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09" name="Freeform 4"/>
            <p:cNvSpPr>
              <a:spLocks/>
            </p:cNvSpPr>
            <p:nvPr/>
          </p:nvSpPr>
          <p:spPr bwMode="auto">
            <a:xfrm>
              <a:off x="3090" y="159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6147" name="TextBox 6146"/>
          <p:cNvSpPr txBox="1"/>
          <p:nvPr/>
        </p:nvSpPr>
        <p:spPr>
          <a:xfrm>
            <a:off x="92566" y="2016564"/>
            <a:ext cx="4516108"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Canada has a shortage of </a:t>
            </a:r>
            <a:r>
              <a:rPr lang="en-US" sz="2000" b="1" u="sng" dirty="0" smtClean="0"/>
              <a:t>skilled workers</a:t>
            </a:r>
            <a:r>
              <a:rPr lang="en-US" sz="2000" dirty="0" smtClean="0"/>
              <a:t>.</a:t>
            </a:r>
            <a:endParaRPr lang="en-US" sz="2000" dirty="0"/>
          </a:p>
        </p:txBody>
      </p:sp>
      <p:sp>
        <p:nvSpPr>
          <p:cNvPr id="1024" name="TextBox 1023"/>
          <p:cNvSpPr txBox="1"/>
          <p:nvPr/>
        </p:nvSpPr>
        <p:spPr>
          <a:xfrm>
            <a:off x="77769" y="2548385"/>
            <a:ext cx="8954183"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u="sng" dirty="0" smtClean="0"/>
              <a:t>Skilled Worker:</a:t>
            </a:r>
            <a:r>
              <a:rPr lang="en-US" sz="2000" dirty="0" smtClean="0"/>
              <a:t> A worker who is trained to do a particular job that would not be able</a:t>
            </a:r>
          </a:p>
          <a:p>
            <a:r>
              <a:rPr lang="en-US" sz="2000" dirty="0" smtClean="0"/>
              <a:t> to be Completed by someone without this training.</a:t>
            </a:r>
            <a:endParaRPr lang="en-US" sz="2000" dirty="0"/>
          </a:p>
        </p:txBody>
      </p:sp>
      <p:sp>
        <p:nvSpPr>
          <p:cNvPr id="1025" name="TextBox 1024"/>
          <p:cNvSpPr txBox="1"/>
          <p:nvPr/>
        </p:nvSpPr>
        <p:spPr>
          <a:xfrm>
            <a:off x="92566" y="3481271"/>
            <a:ext cx="8917652"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Mining, Business, and Health industries are all facing serious skilled worker shortages</a:t>
            </a:r>
            <a:endParaRPr lang="en-US" sz="2000" dirty="0"/>
          </a:p>
        </p:txBody>
      </p:sp>
      <p:sp>
        <p:nvSpPr>
          <p:cNvPr id="1027" name="TextBox 1026"/>
          <p:cNvSpPr txBox="1"/>
          <p:nvPr/>
        </p:nvSpPr>
        <p:spPr>
          <a:xfrm>
            <a:off x="131560" y="4348046"/>
            <a:ext cx="5468257"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The province with the greatest shortage is Alberta</a:t>
            </a:r>
            <a:endParaRPr lang="en-US" sz="2000" dirty="0"/>
          </a:p>
        </p:txBody>
      </p:sp>
      <p:sp>
        <p:nvSpPr>
          <p:cNvPr id="1028" name="TextBox 1027"/>
          <p:cNvSpPr txBox="1"/>
          <p:nvPr/>
        </p:nvSpPr>
        <p:spPr>
          <a:xfrm>
            <a:off x="114300" y="5135727"/>
            <a:ext cx="50927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Worker shortages stall economic growth </a:t>
            </a:r>
            <a:endParaRPr lang="en-US" sz="2000" dirty="0"/>
          </a:p>
        </p:txBody>
      </p:sp>
    </p:spTree>
    <p:extLst>
      <p:ext uri="{BB962C8B-B14F-4D97-AF65-F5344CB8AC3E}">
        <p14:creationId xmlns:p14="http://schemas.microsoft.com/office/powerpoint/2010/main" val="2340481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www.cfhi-fcass.ca/Libraries/Cartoons-Copyright/Distribution-Copyright-EN.sflb.ash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21770"/>
            <a:ext cx="6836229" cy="68362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1342240">
            <a:off x="119743" y="256234"/>
            <a:ext cx="6302829" cy="1143000"/>
          </a:xfrm>
        </p:spPr>
        <p:style>
          <a:lnRef idx="0">
            <a:schemeClr val="accent4"/>
          </a:lnRef>
          <a:fillRef idx="3">
            <a:schemeClr val="accent4"/>
          </a:fillRef>
          <a:effectRef idx="3">
            <a:schemeClr val="accent4"/>
          </a:effectRef>
          <a:fontRef idx="minor">
            <a:schemeClr val="lt1"/>
          </a:fontRef>
        </p:style>
        <p:txBody>
          <a:bodyPr/>
          <a:lstStyle/>
          <a:p>
            <a:r>
              <a:rPr lang="en-US" dirty="0" smtClean="0"/>
              <a:t>Population Distribution</a:t>
            </a:r>
            <a:endParaRPr lang="en-US" dirty="0"/>
          </a:p>
        </p:txBody>
      </p:sp>
      <p:sp>
        <p:nvSpPr>
          <p:cNvPr id="4" name="TextBox 3"/>
          <p:cNvSpPr txBox="1"/>
          <p:nvPr/>
        </p:nvSpPr>
        <p:spPr>
          <a:xfrm>
            <a:off x="718457" y="1905000"/>
            <a:ext cx="636430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Most of Canada’s population is concentrated in major urban areas</a:t>
            </a:r>
            <a:endParaRPr lang="en-US" dirty="0"/>
          </a:p>
        </p:txBody>
      </p:sp>
      <p:sp>
        <p:nvSpPr>
          <p:cNvPr id="5" name="TextBox 4"/>
          <p:cNvSpPr txBox="1"/>
          <p:nvPr/>
        </p:nvSpPr>
        <p:spPr>
          <a:xfrm>
            <a:off x="718457" y="2810843"/>
            <a:ext cx="655249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This creates islands of population in a vast sea of unpopulated areas</a:t>
            </a:r>
            <a:endParaRPr lang="en-US" dirty="0"/>
          </a:p>
        </p:txBody>
      </p:sp>
      <p:pic>
        <p:nvPicPr>
          <p:cNvPr id="1026" name="Picture 2" descr="This Chart contains data for Canadian population, by region, 1992 and 2012. Information is available in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279" y="3180175"/>
            <a:ext cx="4691342" cy="3625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4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16286"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Population Distribution</a:t>
            </a:r>
            <a:endParaRPr lang="en-US" dirty="0"/>
          </a:p>
        </p:txBody>
      </p:sp>
      <p:pic>
        <p:nvPicPr>
          <p:cNvPr id="4098" name="Picture 2" descr="http://upload.wikimedia.org/wikipedia/commons/7/71/Population_of_Provinces_and_Territories_of_Canada_Pie_Chart.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6264" y="2623066"/>
            <a:ext cx="4296311"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545771"/>
            <a:ext cx="604351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Most of Canada’s population is concentrated in  four provinces</a:t>
            </a:r>
            <a:endParaRPr lang="en-US" dirty="0"/>
          </a:p>
        </p:txBody>
      </p:sp>
      <p:sp>
        <p:nvSpPr>
          <p:cNvPr id="5" name="TextBox 4"/>
          <p:cNvSpPr txBox="1"/>
          <p:nvPr/>
        </p:nvSpPr>
        <p:spPr>
          <a:xfrm>
            <a:off x="228600" y="2243239"/>
            <a:ext cx="8231036"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Ontario has by far the largest percentage with almost 40% of all Canadians living there</a:t>
            </a:r>
            <a:endParaRPr lang="en-US" dirty="0"/>
          </a:p>
        </p:txBody>
      </p:sp>
    </p:spTree>
    <p:extLst>
      <p:ext uri="{BB962C8B-B14F-4D97-AF65-F5344CB8AC3E}">
        <p14:creationId xmlns:p14="http://schemas.microsoft.com/office/powerpoint/2010/main" val="6838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12.statcan.ca/census-recensement/2006/as-sa/97-550/vignettes/img/map-2006-pop-density-canada-sz01-e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52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4735286"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smtClean="0"/>
              <a:t>Population Distribution</a:t>
            </a:r>
            <a:endParaRPr lang="en-US" dirty="0"/>
          </a:p>
        </p:txBody>
      </p:sp>
      <p:pic>
        <p:nvPicPr>
          <p:cNvPr id="2050" name="Picture 2" descr="This Chart contains data for Population living in urban areas, Canada, 1871-2011. Information is available in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9586"/>
            <a:ext cx="4193041" cy="2668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679414"/>
            <a:ext cx="68580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a:t>An urban area is defined as an area with a population of at least 1,000 and with no fewer than 400 persons per square </a:t>
            </a:r>
            <a:r>
              <a:rPr lang="en-US" sz="2000" dirty="0" err="1"/>
              <a:t>kilometre</a:t>
            </a:r>
            <a:endParaRPr lang="en-US" sz="2000" dirty="0"/>
          </a:p>
        </p:txBody>
      </p:sp>
      <p:sp>
        <p:nvSpPr>
          <p:cNvPr id="5" name="TextBox 4"/>
          <p:cNvSpPr txBox="1"/>
          <p:nvPr/>
        </p:nvSpPr>
        <p:spPr>
          <a:xfrm>
            <a:off x="152400" y="2522079"/>
            <a:ext cx="7254358"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Urbanization: The building up of populations in cities or urban areas</a:t>
            </a:r>
            <a:endParaRPr lang="en-US" sz="2000" dirty="0"/>
          </a:p>
        </p:txBody>
      </p:sp>
      <p:sp>
        <p:nvSpPr>
          <p:cNvPr id="3" name="TextBox 2"/>
          <p:cNvSpPr txBox="1"/>
          <p:nvPr/>
        </p:nvSpPr>
        <p:spPr>
          <a:xfrm>
            <a:off x="152400" y="3196994"/>
            <a:ext cx="8243347"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The portion of the population in Canada that lives in urban areas is increasing</a:t>
            </a:r>
            <a:endParaRPr lang="en-US" sz="2000" dirty="0"/>
          </a:p>
        </p:txBody>
      </p:sp>
    </p:spTree>
    <p:extLst>
      <p:ext uri="{BB962C8B-B14F-4D97-AF65-F5344CB8AC3E}">
        <p14:creationId xmlns:p14="http://schemas.microsoft.com/office/powerpoint/2010/main" val="32949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77743" cy="1143000"/>
          </a:xfrm>
        </p:spPr>
        <p:style>
          <a:lnRef idx="0">
            <a:schemeClr val="accent4"/>
          </a:lnRef>
          <a:fillRef idx="3">
            <a:schemeClr val="accent4"/>
          </a:fillRef>
          <a:effectRef idx="3">
            <a:schemeClr val="accent4"/>
          </a:effectRef>
          <a:fontRef idx="minor">
            <a:schemeClr val="lt1"/>
          </a:fontRef>
        </p:style>
        <p:txBody>
          <a:bodyPr/>
          <a:lstStyle/>
          <a:p>
            <a:r>
              <a:rPr lang="en-US" dirty="0" smtClean="0"/>
              <a:t>Population Distribution</a:t>
            </a:r>
            <a:endParaRPr lang="en-US" dirty="0"/>
          </a:p>
        </p:txBody>
      </p:sp>
      <p:sp>
        <p:nvSpPr>
          <p:cNvPr id="4" name="Rectangle 2"/>
          <p:cNvSpPr>
            <a:spLocks noChangeArrowheads="1"/>
          </p:cNvSpPr>
          <p:nvPr/>
        </p:nvSpPr>
        <p:spPr bwMode="auto">
          <a:xfrm>
            <a:off x="0" y="-153570"/>
            <a:ext cx="92353" cy="307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1587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21000" b="0" i="0" u="none" strike="noStrike" cap="none" normalizeH="0" baseline="0" dirty="0" smtClean="0">
              <a:ln>
                <a:noFill/>
              </a:ln>
              <a:solidFill>
                <a:srgbClr val="FFFFFF"/>
              </a:solidFill>
              <a:effectLst/>
              <a:latin typeface="Arial" pitchFamily="34" charset="0"/>
              <a:cs typeface="Arial" pitchFamily="34" charset="0"/>
            </a:endParaRPr>
          </a:p>
        </p:txBody>
      </p:sp>
      <p:grpSp>
        <p:nvGrpSpPr>
          <p:cNvPr id="5" name="Group 1"/>
          <p:cNvGrpSpPr>
            <a:grpSpLocks/>
          </p:cNvGrpSpPr>
          <p:nvPr/>
        </p:nvGrpSpPr>
        <p:grpSpPr bwMode="auto">
          <a:xfrm>
            <a:off x="847898" y="2755984"/>
            <a:ext cx="7616280" cy="4108249"/>
            <a:chOff x="-40" y="-192"/>
            <a:chExt cx="3300" cy="2172"/>
          </a:xfrm>
        </p:grpSpPr>
        <p:pic>
          <p:nvPicPr>
            <p:cNvPr id="4099" name="Picture 3" descr="This Chart contains data for Population living in urban areas, by region, 2011. Information is available in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 y="-192"/>
              <a:ext cx="3300" cy="2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9"/>
            <p:cNvSpPr>
              <a:spLocks noChangeArrowheads="1"/>
            </p:cNvSpPr>
            <p:nvPr/>
          </p:nvSpPr>
          <p:spPr bwMode="auto">
            <a:xfrm>
              <a:off x="636" y="30"/>
              <a:ext cx="2028"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18"/>
            <p:cNvSpPr>
              <a:spLocks noChangeArrowheads="1"/>
            </p:cNvSpPr>
            <p:nvPr/>
          </p:nvSpPr>
          <p:spPr bwMode="auto">
            <a:xfrm>
              <a:off x="1452" y="168"/>
              <a:ext cx="390"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Rectangle 17"/>
            <p:cNvSpPr>
              <a:spLocks noChangeArrowheads="1"/>
            </p:cNvSpPr>
            <p:nvPr/>
          </p:nvSpPr>
          <p:spPr bwMode="auto">
            <a:xfrm>
              <a:off x="228" y="384"/>
              <a:ext cx="2628"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Rectangle 16"/>
            <p:cNvSpPr>
              <a:spLocks noChangeArrowheads="1"/>
            </p:cNvSpPr>
            <p:nvPr/>
          </p:nvSpPr>
          <p:spPr bwMode="auto">
            <a:xfrm>
              <a:off x="228" y="498"/>
              <a:ext cx="1914"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Rectangle 15"/>
            <p:cNvSpPr>
              <a:spLocks noChangeArrowheads="1"/>
            </p:cNvSpPr>
            <p:nvPr/>
          </p:nvSpPr>
          <p:spPr bwMode="auto">
            <a:xfrm>
              <a:off x="228" y="612"/>
              <a:ext cx="1524"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14"/>
            <p:cNvSpPr>
              <a:spLocks noChangeArrowheads="1"/>
            </p:cNvSpPr>
            <p:nvPr/>
          </p:nvSpPr>
          <p:spPr bwMode="auto">
            <a:xfrm>
              <a:off x="228" y="732"/>
              <a:ext cx="1848"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Rectangle 13"/>
            <p:cNvSpPr>
              <a:spLocks noChangeArrowheads="1"/>
            </p:cNvSpPr>
            <p:nvPr/>
          </p:nvSpPr>
          <p:spPr bwMode="auto">
            <a:xfrm>
              <a:off x="228" y="846"/>
              <a:ext cx="1722"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228" y="966"/>
              <a:ext cx="2628"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228" y="1080"/>
              <a:ext cx="2796"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228" y="1194"/>
              <a:ext cx="2340"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Rectangle 9"/>
            <p:cNvSpPr>
              <a:spLocks noChangeArrowheads="1"/>
            </p:cNvSpPr>
            <p:nvPr/>
          </p:nvSpPr>
          <p:spPr bwMode="auto">
            <a:xfrm>
              <a:off x="228" y="1314"/>
              <a:ext cx="2178"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Rectangle 8"/>
            <p:cNvSpPr>
              <a:spLocks noChangeArrowheads="1"/>
            </p:cNvSpPr>
            <p:nvPr/>
          </p:nvSpPr>
          <p:spPr bwMode="auto">
            <a:xfrm>
              <a:off x="228" y="1428"/>
              <a:ext cx="2694"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Rectangle 7"/>
            <p:cNvSpPr>
              <a:spLocks noChangeArrowheads="1"/>
            </p:cNvSpPr>
            <p:nvPr/>
          </p:nvSpPr>
          <p:spPr bwMode="auto">
            <a:xfrm>
              <a:off x="228" y="1548"/>
              <a:ext cx="2796"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Rectangle 6"/>
            <p:cNvSpPr>
              <a:spLocks noChangeArrowheads="1"/>
            </p:cNvSpPr>
            <p:nvPr/>
          </p:nvSpPr>
          <p:spPr bwMode="auto">
            <a:xfrm>
              <a:off x="228" y="1662"/>
              <a:ext cx="1950"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Rectangle 5"/>
            <p:cNvSpPr>
              <a:spLocks noChangeArrowheads="1"/>
            </p:cNvSpPr>
            <p:nvPr/>
          </p:nvSpPr>
          <p:spPr bwMode="auto">
            <a:xfrm>
              <a:off x="228" y="1776"/>
              <a:ext cx="1914"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Rectangle 4"/>
            <p:cNvSpPr>
              <a:spLocks noChangeArrowheads="1"/>
            </p:cNvSpPr>
            <p:nvPr/>
          </p:nvSpPr>
          <p:spPr bwMode="auto">
            <a:xfrm>
              <a:off x="228" y="1896"/>
              <a:ext cx="1560" cy="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
        <p:nvSpPr>
          <p:cNvPr id="22" name="TextBox 21"/>
          <p:cNvSpPr txBox="1"/>
          <p:nvPr/>
        </p:nvSpPr>
        <p:spPr>
          <a:xfrm>
            <a:off x="263938" y="1719943"/>
            <a:ext cx="5147371"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Urban population varies depending on province</a:t>
            </a:r>
            <a:endParaRPr lang="en-US" sz="2000" dirty="0"/>
          </a:p>
        </p:txBody>
      </p:sp>
      <p:sp>
        <p:nvSpPr>
          <p:cNvPr id="23" name="TextBox 22"/>
          <p:cNvSpPr txBox="1"/>
          <p:nvPr/>
        </p:nvSpPr>
        <p:spPr>
          <a:xfrm>
            <a:off x="263938" y="2405743"/>
            <a:ext cx="8784200"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000" dirty="0" smtClean="0"/>
              <a:t>The provinces with the highest percentage living in urban areas are ON, BC, AB, QC</a:t>
            </a:r>
            <a:endParaRPr lang="en-US" sz="2000" dirty="0"/>
          </a:p>
        </p:txBody>
      </p:sp>
    </p:spTree>
    <p:extLst>
      <p:ext uri="{BB962C8B-B14F-4D97-AF65-F5344CB8AC3E}">
        <p14:creationId xmlns:p14="http://schemas.microsoft.com/office/powerpoint/2010/main" val="11204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0" tIns="-1587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endParaRPr kumimoji="0" lang="en-US" sz="21000" b="0" i="0" u="none" strike="noStrike" cap="none" normalizeH="0" baseline="0" smtClean="0">
              <a:ln>
                <a:noFill/>
              </a:ln>
              <a:solidFill>
                <a:srgbClr val="FFFF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Arial" pitchFamily="34" charset="0"/>
                <a:cs typeface="Arial" pitchFamily="34" charset="0"/>
              </a:rPr>
              <a:t>Note: The 1867 figure applies to April 1 of that year. From 1902 to 1970, the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1"/>
          <p:cNvGrpSpPr>
            <a:grpSpLocks/>
          </p:cNvGrpSpPr>
          <p:nvPr/>
        </p:nvGrpSpPr>
        <p:grpSpPr bwMode="auto">
          <a:xfrm>
            <a:off x="1597025" y="2033587"/>
            <a:ext cx="5238750" cy="3400425"/>
            <a:chOff x="-40" y="-192"/>
            <a:chExt cx="3300" cy="2142"/>
          </a:xfrm>
        </p:grpSpPr>
        <p:pic>
          <p:nvPicPr>
            <p:cNvPr id="8195" name="Picture 3" descr="This Chart contains data for Population of Canada since Confederation, selected years, 1867-2011. Information is available in table be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 y="-192"/>
              <a:ext cx="3300" cy="2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6"/>
            <p:cNvSpPr>
              <a:spLocks noChangeArrowheads="1"/>
            </p:cNvSpPr>
            <p:nvPr/>
          </p:nvSpPr>
          <p:spPr bwMode="auto">
            <a:xfrm>
              <a:off x="186" y="30"/>
              <a:ext cx="2922"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15"/>
            <p:cNvSpPr>
              <a:spLocks noChangeArrowheads="1"/>
            </p:cNvSpPr>
            <p:nvPr/>
          </p:nvSpPr>
          <p:spPr bwMode="auto">
            <a:xfrm>
              <a:off x="1458" y="168"/>
              <a:ext cx="38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Rectangle 14"/>
            <p:cNvSpPr>
              <a:spLocks noChangeArrowheads="1"/>
            </p:cNvSpPr>
            <p:nvPr/>
          </p:nvSpPr>
          <p:spPr bwMode="auto">
            <a:xfrm>
              <a:off x="204" y="1806"/>
              <a:ext cx="19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auto">
            <a:xfrm>
              <a:off x="474" y="1662"/>
              <a:ext cx="1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Rectangle 12"/>
            <p:cNvSpPr>
              <a:spLocks noChangeArrowheads="1"/>
            </p:cNvSpPr>
            <p:nvPr/>
          </p:nvSpPr>
          <p:spPr bwMode="auto">
            <a:xfrm>
              <a:off x="744" y="1368"/>
              <a:ext cx="19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Rectangle 11"/>
            <p:cNvSpPr>
              <a:spLocks noChangeArrowheads="1"/>
            </p:cNvSpPr>
            <p:nvPr/>
          </p:nvSpPr>
          <p:spPr bwMode="auto">
            <a:xfrm>
              <a:off x="1008" y="792"/>
              <a:ext cx="198" cy="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1278" y="666"/>
              <a:ext cx="198" cy="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1548" y="600"/>
              <a:ext cx="198"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 name="Rectangle 8"/>
            <p:cNvSpPr>
              <a:spLocks noChangeArrowheads="1"/>
            </p:cNvSpPr>
            <p:nvPr/>
          </p:nvSpPr>
          <p:spPr bwMode="auto">
            <a:xfrm>
              <a:off x="1812" y="588"/>
              <a:ext cx="198" cy="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 name="Rectangle 7"/>
            <p:cNvSpPr>
              <a:spLocks noChangeArrowheads="1"/>
            </p:cNvSpPr>
            <p:nvPr/>
          </p:nvSpPr>
          <p:spPr bwMode="auto">
            <a:xfrm>
              <a:off x="2082" y="570"/>
              <a:ext cx="198" cy="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p:cNvSpPr>
              <a:spLocks noChangeArrowheads="1"/>
            </p:cNvSpPr>
            <p:nvPr/>
          </p:nvSpPr>
          <p:spPr bwMode="auto">
            <a:xfrm>
              <a:off x="2346" y="552"/>
              <a:ext cx="198" cy="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Rectangle 5"/>
            <p:cNvSpPr>
              <a:spLocks noChangeArrowheads="1"/>
            </p:cNvSpPr>
            <p:nvPr/>
          </p:nvSpPr>
          <p:spPr bwMode="auto">
            <a:xfrm>
              <a:off x="2616" y="540"/>
              <a:ext cx="198" cy="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Rectangle 4"/>
            <p:cNvSpPr>
              <a:spLocks noChangeArrowheads="1"/>
            </p:cNvSpPr>
            <p:nvPr/>
          </p:nvSpPr>
          <p:spPr bwMode="auto">
            <a:xfrm>
              <a:off x="2886" y="522"/>
              <a:ext cx="198" cy="1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
          <p:cNvGrpSpPr>
            <a:grpSpLocks/>
          </p:cNvGrpSpPr>
          <p:nvPr/>
        </p:nvGrpSpPr>
        <p:grpSpPr bwMode="auto">
          <a:xfrm>
            <a:off x="760739" y="2162175"/>
            <a:ext cx="4448175" cy="3105150"/>
            <a:chOff x="324" y="30"/>
            <a:chExt cx="2802" cy="1956"/>
          </a:xfrm>
        </p:grpSpPr>
        <p:sp>
          <p:nvSpPr>
            <p:cNvPr id="22" name="Rectangle 150"/>
            <p:cNvSpPr>
              <a:spLocks noChangeArrowheads="1"/>
            </p:cNvSpPr>
            <p:nvPr/>
          </p:nvSpPr>
          <p:spPr bwMode="auto">
            <a:xfrm>
              <a:off x="360" y="30"/>
              <a:ext cx="2580" cy="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Rectangle 149"/>
            <p:cNvSpPr>
              <a:spLocks noChangeArrowheads="1"/>
            </p:cNvSpPr>
            <p:nvPr/>
          </p:nvSpPr>
          <p:spPr bwMode="auto">
            <a:xfrm>
              <a:off x="1398" y="168"/>
              <a:ext cx="50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Freeform 148"/>
            <p:cNvSpPr>
              <a:spLocks/>
            </p:cNvSpPr>
            <p:nvPr/>
          </p:nvSpPr>
          <p:spPr bwMode="auto">
            <a:xfrm>
              <a:off x="324" y="1944"/>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5" name="Freeform 147"/>
            <p:cNvSpPr>
              <a:spLocks/>
            </p:cNvSpPr>
            <p:nvPr/>
          </p:nvSpPr>
          <p:spPr bwMode="auto">
            <a:xfrm>
              <a:off x="342" y="1932"/>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Freeform 146"/>
            <p:cNvSpPr>
              <a:spLocks/>
            </p:cNvSpPr>
            <p:nvPr/>
          </p:nvSpPr>
          <p:spPr bwMode="auto">
            <a:xfrm>
              <a:off x="360" y="191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Freeform 145"/>
            <p:cNvSpPr>
              <a:spLocks/>
            </p:cNvSpPr>
            <p:nvPr/>
          </p:nvSpPr>
          <p:spPr bwMode="auto">
            <a:xfrm>
              <a:off x="378" y="189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144"/>
            <p:cNvSpPr>
              <a:spLocks/>
            </p:cNvSpPr>
            <p:nvPr/>
          </p:nvSpPr>
          <p:spPr bwMode="auto">
            <a:xfrm>
              <a:off x="396" y="188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9" name="Freeform 143"/>
            <p:cNvSpPr>
              <a:spLocks/>
            </p:cNvSpPr>
            <p:nvPr/>
          </p:nvSpPr>
          <p:spPr bwMode="auto">
            <a:xfrm>
              <a:off x="420" y="1854"/>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0" name="Freeform 142"/>
            <p:cNvSpPr>
              <a:spLocks/>
            </p:cNvSpPr>
            <p:nvPr/>
          </p:nvSpPr>
          <p:spPr bwMode="auto">
            <a:xfrm>
              <a:off x="438" y="180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1" name="Freeform 141"/>
            <p:cNvSpPr>
              <a:spLocks/>
            </p:cNvSpPr>
            <p:nvPr/>
          </p:nvSpPr>
          <p:spPr bwMode="auto">
            <a:xfrm>
              <a:off x="456" y="184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2" name="Freeform 140"/>
            <p:cNvSpPr>
              <a:spLocks/>
            </p:cNvSpPr>
            <p:nvPr/>
          </p:nvSpPr>
          <p:spPr bwMode="auto">
            <a:xfrm>
              <a:off x="474" y="188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3" name="Freeform 139"/>
            <p:cNvSpPr>
              <a:spLocks/>
            </p:cNvSpPr>
            <p:nvPr/>
          </p:nvSpPr>
          <p:spPr bwMode="auto">
            <a:xfrm>
              <a:off x="492" y="189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4" name="Freeform 138"/>
            <p:cNvSpPr>
              <a:spLocks/>
            </p:cNvSpPr>
            <p:nvPr/>
          </p:nvSpPr>
          <p:spPr bwMode="auto">
            <a:xfrm>
              <a:off x="516" y="1884"/>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5" name="Freeform 137"/>
            <p:cNvSpPr>
              <a:spLocks/>
            </p:cNvSpPr>
            <p:nvPr/>
          </p:nvSpPr>
          <p:spPr bwMode="auto">
            <a:xfrm>
              <a:off x="534" y="187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6" name="Freeform 136"/>
            <p:cNvSpPr>
              <a:spLocks/>
            </p:cNvSpPr>
            <p:nvPr/>
          </p:nvSpPr>
          <p:spPr bwMode="auto">
            <a:xfrm>
              <a:off x="552" y="184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7" name="Freeform 135"/>
            <p:cNvSpPr>
              <a:spLocks/>
            </p:cNvSpPr>
            <p:nvPr/>
          </p:nvSpPr>
          <p:spPr bwMode="auto">
            <a:xfrm>
              <a:off x="570" y="184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8" name="Freeform 134"/>
            <p:cNvSpPr>
              <a:spLocks/>
            </p:cNvSpPr>
            <p:nvPr/>
          </p:nvSpPr>
          <p:spPr bwMode="auto">
            <a:xfrm>
              <a:off x="588" y="1812"/>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9" name="Freeform 133"/>
            <p:cNvSpPr>
              <a:spLocks/>
            </p:cNvSpPr>
            <p:nvPr/>
          </p:nvSpPr>
          <p:spPr bwMode="auto">
            <a:xfrm>
              <a:off x="612" y="159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0" name="Freeform 132"/>
            <p:cNvSpPr>
              <a:spLocks/>
            </p:cNvSpPr>
            <p:nvPr/>
          </p:nvSpPr>
          <p:spPr bwMode="auto">
            <a:xfrm>
              <a:off x="630" y="151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1" name="Freeform 131"/>
            <p:cNvSpPr>
              <a:spLocks/>
            </p:cNvSpPr>
            <p:nvPr/>
          </p:nvSpPr>
          <p:spPr bwMode="auto">
            <a:xfrm>
              <a:off x="648" y="162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2" name="Freeform 130"/>
            <p:cNvSpPr>
              <a:spLocks/>
            </p:cNvSpPr>
            <p:nvPr/>
          </p:nvSpPr>
          <p:spPr bwMode="auto">
            <a:xfrm>
              <a:off x="666" y="170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3" name="Freeform 129"/>
            <p:cNvSpPr>
              <a:spLocks/>
            </p:cNvSpPr>
            <p:nvPr/>
          </p:nvSpPr>
          <p:spPr bwMode="auto">
            <a:xfrm>
              <a:off x="684" y="174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4" name="Freeform 128"/>
            <p:cNvSpPr>
              <a:spLocks/>
            </p:cNvSpPr>
            <p:nvPr/>
          </p:nvSpPr>
          <p:spPr bwMode="auto">
            <a:xfrm>
              <a:off x="708" y="168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5" name="Freeform 127"/>
            <p:cNvSpPr>
              <a:spLocks/>
            </p:cNvSpPr>
            <p:nvPr/>
          </p:nvSpPr>
          <p:spPr bwMode="auto">
            <a:xfrm>
              <a:off x="726" y="167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6" name="Freeform 126"/>
            <p:cNvSpPr>
              <a:spLocks/>
            </p:cNvSpPr>
            <p:nvPr/>
          </p:nvSpPr>
          <p:spPr bwMode="auto">
            <a:xfrm>
              <a:off x="744" y="166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7" name="Freeform 125"/>
            <p:cNvSpPr>
              <a:spLocks/>
            </p:cNvSpPr>
            <p:nvPr/>
          </p:nvSpPr>
          <p:spPr bwMode="auto">
            <a:xfrm>
              <a:off x="762" y="172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8" name="Freeform 124"/>
            <p:cNvSpPr>
              <a:spLocks/>
            </p:cNvSpPr>
            <p:nvPr/>
          </p:nvSpPr>
          <p:spPr bwMode="auto">
            <a:xfrm>
              <a:off x="786" y="1698"/>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9" name="Freeform 123"/>
            <p:cNvSpPr>
              <a:spLocks/>
            </p:cNvSpPr>
            <p:nvPr/>
          </p:nvSpPr>
          <p:spPr bwMode="auto">
            <a:xfrm>
              <a:off x="804" y="187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0" name="Freeform 122"/>
            <p:cNvSpPr>
              <a:spLocks/>
            </p:cNvSpPr>
            <p:nvPr/>
          </p:nvSpPr>
          <p:spPr bwMode="auto">
            <a:xfrm>
              <a:off x="822" y="187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1" name="Freeform 121"/>
            <p:cNvSpPr>
              <a:spLocks/>
            </p:cNvSpPr>
            <p:nvPr/>
          </p:nvSpPr>
          <p:spPr bwMode="auto">
            <a:xfrm>
              <a:off x="840" y="190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2" name="Freeform 120"/>
            <p:cNvSpPr>
              <a:spLocks/>
            </p:cNvSpPr>
            <p:nvPr/>
          </p:nvSpPr>
          <p:spPr bwMode="auto">
            <a:xfrm>
              <a:off x="858" y="191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3" name="Freeform 119"/>
            <p:cNvSpPr>
              <a:spLocks/>
            </p:cNvSpPr>
            <p:nvPr/>
          </p:nvSpPr>
          <p:spPr bwMode="auto">
            <a:xfrm>
              <a:off x="882" y="1920"/>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4" name="Freeform 118"/>
            <p:cNvSpPr>
              <a:spLocks/>
            </p:cNvSpPr>
            <p:nvPr/>
          </p:nvSpPr>
          <p:spPr bwMode="auto">
            <a:xfrm>
              <a:off x="900" y="19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5" name="Freeform 117"/>
            <p:cNvSpPr>
              <a:spLocks/>
            </p:cNvSpPr>
            <p:nvPr/>
          </p:nvSpPr>
          <p:spPr bwMode="auto">
            <a:xfrm>
              <a:off x="918" y="186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6" name="Freeform 116"/>
            <p:cNvSpPr>
              <a:spLocks/>
            </p:cNvSpPr>
            <p:nvPr/>
          </p:nvSpPr>
          <p:spPr bwMode="auto">
            <a:xfrm>
              <a:off x="936" y="182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7" name="Freeform 115"/>
            <p:cNvSpPr>
              <a:spLocks/>
            </p:cNvSpPr>
            <p:nvPr/>
          </p:nvSpPr>
          <p:spPr bwMode="auto">
            <a:xfrm>
              <a:off x="954" y="1836"/>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8" name="Freeform 114"/>
            <p:cNvSpPr>
              <a:spLocks/>
            </p:cNvSpPr>
            <p:nvPr/>
          </p:nvSpPr>
          <p:spPr bwMode="auto">
            <a:xfrm>
              <a:off x="978" y="1788"/>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9" name="Freeform 113"/>
            <p:cNvSpPr>
              <a:spLocks/>
            </p:cNvSpPr>
            <p:nvPr/>
          </p:nvSpPr>
          <p:spPr bwMode="auto">
            <a:xfrm>
              <a:off x="996" y="167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0" name="Freeform 112"/>
            <p:cNvSpPr>
              <a:spLocks/>
            </p:cNvSpPr>
            <p:nvPr/>
          </p:nvSpPr>
          <p:spPr bwMode="auto">
            <a:xfrm>
              <a:off x="1014" y="150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1" name="Freeform 111"/>
            <p:cNvSpPr>
              <a:spLocks/>
            </p:cNvSpPr>
            <p:nvPr/>
          </p:nvSpPr>
          <p:spPr bwMode="auto">
            <a:xfrm>
              <a:off x="1032" y="152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2" name="Freeform 110"/>
            <p:cNvSpPr>
              <a:spLocks/>
            </p:cNvSpPr>
            <p:nvPr/>
          </p:nvSpPr>
          <p:spPr bwMode="auto">
            <a:xfrm>
              <a:off x="1050" y="1488"/>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3" name="Freeform 109"/>
            <p:cNvSpPr>
              <a:spLocks/>
            </p:cNvSpPr>
            <p:nvPr/>
          </p:nvSpPr>
          <p:spPr bwMode="auto">
            <a:xfrm>
              <a:off x="1074" y="124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4" name="Freeform 108"/>
            <p:cNvSpPr>
              <a:spLocks/>
            </p:cNvSpPr>
            <p:nvPr/>
          </p:nvSpPr>
          <p:spPr bwMode="auto">
            <a:xfrm>
              <a:off x="1092" y="103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5" name="Freeform 107"/>
            <p:cNvSpPr>
              <a:spLocks/>
            </p:cNvSpPr>
            <p:nvPr/>
          </p:nvSpPr>
          <p:spPr bwMode="auto">
            <a:xfrm>
              <a:off x="1110" y="148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6" name="Freeform 106"/>
            <p:cNvSpPr>
              <a:spLocks/>
            </p:cNvSpPr>
            <p:nvPr/>
          </p:nvSpPr>
          <p:spPr bwMode="auto">
            <a:xfrm>
              <a:off x="1128" y="138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7" name="Freeform 105"/>
            <p:cNvSpPr>
              <a:spLocks/>
            </p:cNvSpPr>
            <p:nvPr/>
          </p:nvSpPr>
          <p:spPr bwMode="auto">
            <a:xfrm>
              <a:off x="1146" y="99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8" name="Freeform 104"/>
            <p:cNvSpPr>
              <a:spLocks/>
            </p:cNvSpPr>
            <p:nvPr/>
          </p:nvSpPr>
          <p:spPr bwMode="auto">
            <a:xfrm>
              <a:off x="1170" y="83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9" name="Freeform 103"/>
            <p:cNvSpPr>
              <a:spLocks/>
            </p:cNvSpPr>
            <p:nvPr/>
          </p:nvSpPr>
          <p:spPr bwMode="auto">
            <a:xfrm>
              <a:off x="1188" y="678"/>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0" name="Freeform 102"/>
            <p:cNvSpPr>
              <a:spLocks/>
            </p:cNvSpPr>
            <p:nvPr/>
          </p:nvSpPr>
          <p:spPr bwMode="auto">
            <a:xfrm>
              <a:off x="1206" y="59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1" name="Freeform 101"/>
            <p:cNvSpPr>
              <a:spLocks/>
            </p:cNvSpPr>
            <p:nvPr/>
          </p:nvSpPr>
          <p:spPr bwMode="auto">
            <a:xfrm>
              <a:off x="1224" y="145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2" name="Freeform 100"/>
            <p:cNvSpPr>
              <a:spLocks/>
            </p:cNvSpPr>
            <p:nvPr/>
          </p:nvSpPr>
          <p:spPr bwMode="auto">
            <a:xfrm>
              <a:off x="1242" y="1854"/>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3" name="Freeform 99"/>
            <p:cNvSpPr>
              <a:spLocks/>
            </p:cNvSpPr>
            <p:nvPr/>
          </p:nvSpPr>
          <p:spPr bwMode="auto">
            <a:xfrm>
              <a:off x="1266" y="178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4" name="Freeform 98"/>
            <p:cNvSpPr>
              <a:spLocks/>
            </p:cNvSpPr>
            <p:nvPr/>
          </p:nvSpPr>
          <p:spPr bwMode="auto">
            <a:xfrm>
              <a:off x="1284" y="172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5" name="Freeform 97"/>
            <p:cNvSpPr>
              <a:spLocks/>
            </p:cNvSpPr>
            <p:nvPr/>
          </p:nvSpPr>
          <p:spPr bwMode="auto">
            <a:xfrm>
              <a:off x="1302" y="183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6" name="Freeform 96"/>
            <p:cNvSpPr>
              <a:spLocks/>
            </p:cNvSpPr>
            <p:nvPr/>
          </p:nvSpPr>
          <p:spPr bwMode="auto">
            <a:xfrm>
              <a:off x="1320" y="160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7" name="Freeform 95"/>
            <p:cNvSpPr>
              <a:spLocks/>
            </p:cNvSpPr>
            <p:nvPr/>
          </p:nvSpPr>
          <p:spPr bwMode="auto">
            <a:xfrm>
              <a:off x="1344" y="1500"/>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8" name="Freeform 94"/>
            <p:cNvSpPr>
              <a:spLocks/>
            </p:cNvSpPr>
            <p:nvPr/>
          </p:nvSpPr>
          <p:spPr bwMode="auto">
            <a:xfrm>
              <a:off x="1362" y="166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9" name="Freeform 93"/>
            <p:cNvSpPr>
              <a:spLocks/>
            </p:cNvSpPr>
            <p:nvPr/>
          </p:nvSpPr>
          <p:spPr bwMode="auto">
            <a:xfrm>
              <a:off x="1380" y="175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0" name="Freeform 92"/>
            <p:cNvSpPr>
              <a:spLocks/>
            </p:cNvSpPr>
            <p:nvPr/>
          </p:nvSpPr>
          <p:spPr bwMode="auto">
            <a:xfrm>
              <a:off x="1398" y="151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1" name="Freeform 91"/>
            <p:cNvSpPr>
              <a:spLocks/>
            </p:cNvSpPr>
            <p:nvPr/>
          </p:nvSpPr>
          <p:spPr bwMode="auto">
            <a:xfrm>
              <a:off x="1416" y="154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2" name="Freeform 90"/>
            <p:cNvSpPr>
              <a:spLocks/>
            </p:cNvSpPr>
            <p:nvPr/>
          </p:nvSpPr>
          <p:spPr bwMode="auto">
            <a:xfrm>
              <a:off x="1440" y="1686"/>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3" name="Freeform 89"/>
            <p:cNvSpPr>
              <a:spLocks/>
            </p:cNvSpPr>
            <p:nvPr/>
          </p:nvSpPr>
          <p:spPr bwMode="auto">
            <a:xfrm>
              <a:off x="1458" y="151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4" name="Freeform 88"/>
            <p:cNvSpPr>
              <a:spLocks/>
            </p:cNvSpPr>
            <p:nvPr/>
          </p:nvSpPr>
          <p:spPr bwMode="auto">
            <a:xfrm>
              <a:off x="1476" y="142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5" name="Freeform 87"/>
            <p:cNvSpPr>
              <a:spLocks/>
            </p:cNvSpPr>
            <p:nvPr/>
          </p:nvSpPr>
          <p:spPr bwMode="auto">
            <a:xfrm>
              <a:off x="1494" y="140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1512" y="141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7" name="Freeform 85"/>
            <p:cNvSpPr>
              <a:spLocks/>
            </p:cNvSpPr>
            <p:nvPr/>
          </p:nvSpPr>
          <p:spPr bwMode="auto">
            <a:xfrm>
              <a:off x="1536" y="1614"/>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8" name="Freeform 84"/>
            <p:cNvSpPr>
              <a:spLocks/>
            </p:cNvSpPr>
            <p:nvPr/>
          </p:nvSpPr>
          <p:spPr bwMode="auto">
            <a:xfrm>
              <a:off x="1554" y="188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9" name="Freeform 83"/>
            <p:cNvSpPr>
              <a:spLocks/>
            </p:cNvSpPr>
            <p:nvPr/>
          </p:nvSpPr>
          <p:spPr bwMode="auto">
            <a:xfrm>
              <a:off x="1572" y="190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0" name="Freeform 82"/>
            <p:cNvSpPr>
              <a:spLocks/>
            </p:cNvSpPr>
            <p:nvPr/>
          </p:nvSpPr>
          <p:spPr bwMode="auto">
            <a:xfrm>
              <a:off x="1590" y="193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1" name="Freeform 81"/>
            <p:cNvSpPr>
              <a:spLocks/>
            </p:cNvSpPr>
            <p:nvPr/>
          </p:nvSpPr>
          <p:spPr bwMode="auto">
            <a:xfrm>
              <a:off x="1608" y="1938"/>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2" name="Freeform 80"/>
            <p:cNvSpPr>
              <a:spLocks/>
            </p:cNvSpPr>
            <p:nvPr/>
          </p:nvSpPr>
          <p:spPr bwMode="auto">
            <a:xfrm>
              <a:off x="1632" y="193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3" name="Freeform 79"/>
            <p:cNvSpPr>
              <a:spLocks/>
            </p:cNvSpPr>
            <p:nvPr/>
          </p:nvSpPr>
          <p:spPr bwMode="auto">
            <a:xfrm>
              <a:off x="1650" y="193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4" name="Freeform 78"/>
            <p:cNvSpPr>
              <a:spLocks/>
            </p:cNvSpPr>
            <p:nvPr/>
          </p:nvSpPr>
          <p:spPr bwMode="auto">
            <a:xfrm>
              <a:off x="1668" y="192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5" name="Freeform 77"/>
            <p:cNvSpPr>
              <a:spLocks/>
            </p:cNvSpPr>
            <p:nvPr/>
          </p:nvSpPr>
          <p:spPr bwMode="auto">
            <a:xfrm>
              <a:off x="1686" y="192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6" name="Freeform 76"/>
            <p:cNvSpPr>
              <a:spLocks/>
            </p:cNvSpPr>
            <p:nvPr/>
          </p:nvSpPr>
          <p:spPr bwMode="auto">
            <a:xfrm>
              <a:off x="1704" y="1920"/>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7" name="Freeform 75"/>
            <p:cNvSpPr>
              <a:spLocks/>
            </p:cNvSpPr>
            <p:nvPr/>
          </p:nvSpPr>
          <p:spPr bwMode="auto">
            <a:xfrm>
              <a:off x="1728" y="193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8" name="Freeform 74"/>
            <p:cNvSpPr>
              <a:spLocks/>
            </p:cNvSpPr>
            <p:nvPr/>
          </p:nvSpPr>
          <p:spPr bwMode="auto">
            <a:xfrm>
              <a:off x="1746" y="1944"/>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99" name="Freeform 73"/>
            <p:cNvSpPr>
              <a:spLocks/>
            </p:cNvSpPr>
            <p:nvPr/>
          </p:nvSpPr>
          <p:spPr bwMode="auto">
            <a:xfrm>
              <a:off x="1764" y="1950"/>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0" name="Freeform 72"/>
            <p:cNvSpPr>
              <a:spLocks/>
            </p:cNvSpPr>
            <p:nvPr/>
          </p:nvSpPr>
          <p:spPr bwMode="auto">
            <a:xfrm>
              <a:off x="1782" y="195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1" name="Freeform 71"/>
            <p:cNvSpPr>
              <a:spLocks/>
            </p:cNvSpPr>
            <p:nvPr/>
          </p:nvSpPr>
          <p:spPr bwMode="auto">
            <a:xfrm>
              <a:off x="1806" y="1932"/>
              <a:ext cx="36" cy="36"/>
            </a:xfrm>
            <a:custGeom>
              <a:avLst/>
              <a:gdLst>
                <a:gd name="T0" fmla="*/ 36 w 36"/>
                <a:gd name="T1" fmla="*/ 18 h 36"/>
                <a:gd name="T2" fmla="*/ 30 w 36"/>
                <a:gd name="T3" fmla="*/ 36 h 36"/>
                <a:gd name="T4" fmla="*/ 18 w 36"/>
                <a:gd name="T5" fmla="*/ 36 h 36"/>
                <a:gd name="T6" fmla="*/ 0 w 36"/>
                <a:gd name="T7" fmla="*/ 36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0" y="36"/>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2" name="Freeform 70"/>
            <p:cNvSpPr>
              <a:spLocks/>
            </p:cNvSpPr>
            <p:nvPr/>
          </p:nvSpPr>
          <p:spPr bwMode="auto">
            <a:xfrm>
              <a:off x="1824" y="19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3" name="Freeform 69"/>
            <p:cNvSpPr>
              <a:spLocks/>
            </p:cNvSpPr>
            <p:nvPr/>
          </p:nvSpPr>
          <p:spPr bwMode="auto">
            <a:xfrm>
              <a:off x="1842" y="173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4" name="Freeform 68"/>
            <p:cNvSpPr>
              <a:spLocks/>
            </p:cNvSpPr>
            <p:nvPr/>
          </p:nvSpPr>
          <p:spPr bwMode="auto">
            <a:xfrm>
              <a:off x="1860" y="175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5" name="Freeform 67"/>
            <p:cNvSpPr>
              <a:spLocks/>
            </p:cNvSpPr>
            <p:nvPr/>
          </p:nvSpPr>
          <p:spPr bwMode="auto">
            <a:xfrm>
              <a:off x="1878" y="154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6" name="Freeform 66"/>
            <p:cNvSpPr>
              <a:spLocks/>
            </p:cNvSpPr>
            <p:nvPr/>
          </p:nvSpPr>
          <p:spPr bwMode="auto">
            <a:xfrm>
              <a:off x="1902" y="1650"/>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7" name="Freeform 65"/>
            <p:cNvSpPr>
              <a:spLocks/>
            </p:cNvSpPr>
            <p:nvPr/>
          </p:nvSpPr>
          <p:spPr bwMode="auto">
            <a:xfrm>
              <a:off x="1920" y="172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8" name="Freeform 64"/>
            <p:cNvSpPr>
              <a:spLocks/>
            </p:cNvSpPr>
            <p:nvPr/>
          </p:nvSpPr>
          <p:spPr bwMode="auto">
            <a:xfrm>
              <a:off x="1938" y="130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9" name="Freeform 63"/>
            <p:cNvSpPr>
              <a:spLocks/>
            </p:cNvSpPr>
            <p:nvPr/>
          </p:nvSpPr>
          <p:spPr bwMode="auto">
            <a:xfrm>
              <a:off x="1956" y="141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0" name="Freeform 62"/>
            <p:cNvSpPr>
              <a:spLocks/>
            </p:cNvSpPr>
            <p:nvPr/>
          </p:nvSpPr>
          <p:spPr bwMode="auto">
            <a:xfrm>
              <a:off x="1974" y="1398"/>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6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0"/>
                  </a:lnTo>
                  <a:lnTo>
                    <a:pt x="18" y="0"/>
                  </a:lnTo>
                  <a:lnTo>
                    <a:pt x="36"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1" name="Freeform 61"/>
            <p:cNvSpPr>
              <a:spLocks/>
            </p:cNvSpPr>
            <p:nvPr/>
          </p:nvSpPr>
          <p:spPr bwMode="auto">
            <a:xfrm>
              <a:off x="1998" y="1446"/>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2" name="Freeform 60"/>
            <p:cNvSpPr>
              <a:spLocks/>
            </p:cNvSpPr>
            <p:nvPr/>
          </p:nvSpPr>
          <p:spPr bwMode="auto">
            <a:xfrm>
              <a:off x="2016" y="16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3" name="Freeform 59"/>
            <p:cNvSpPr>
              <a:spLocks/>
            </p:cNvSpPr>
            <p:nvPr/>
          </p:nvSpPr>
          <p:spPr bwMode="auto">
            <a:xfrm>
              <a:off x="2034" y="141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4" name="Freeform 58"/>
            <p:cNvSpPr>
              <a:spLocks/>
            </p:cNvSpPr>
            <p:nvPr/>
          </p:nvSpPr>
          <p:spPr bwMode="auto">
            <a:xfrm>
              <a:off x="2052" y="100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5" name="Freeform 57"/>
            <p:cNvSpPr>
              <a:spLocks/>
            </p:cNvSpPr>
            <p:nvPr/>
          </p:nvSpPr>
          <p:spPr bwMode="auto">
            <a:xfrm>
              <a:off x="2070" y="1548"/>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6" name="Freeform 56"/>
            <p:cNvSpPr>
              <a:spLocks/>
            </p:cNvSpPr>
            <p:nvPr/>
          </p:nvSpPr>
          <p:spPr bwMode="auto">
            <a:xfrm>
              <a:off x="2094" y="160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7" name="Freeform 55"/>
            <p:cNvSpPr>
              <a:spLocks/>
            </p:cNvSpPr>
            <p:nvPr/>
          </p:nvSpPr>
          <p:spPr bwMode="auto">
            <a:xfrm>
              <a:off x="2112" y="162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8" name="Freeform 54"/>
            <p:cNvSpPr>
              <a:spLocks/>
            </p:cNvSpPr>
            <p:nvPr/>
          </p:nvSpPr>
          <p:spPr bwMode="auto">
            <a:xfrm>
              <a:off x="2130" y="173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9" name="Freeform 53"/>
            <p:cNvSpPr>
              <a:spLocks/>
            </p:cNvSpPr>
            <p:nvPr/>
          </p:nvSpPr>
          <p:spPr bwMode="auto">
            <a:xfrm>
              <a:off x="2148" y="172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0" name="Freeform 52"/>
            <p:cNvSpPr>
              <a:spLocks/>
            </p:cNvSpPr>
            <p:nvPr/>
          </p:nvSpPr>
          <p:spPr bwMode="auto">
            <a:xfrm>
              <a:off x="2166" y="1656"/>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1" name="Freeform 51"/>
            <p:cNvSpPr>
              <a:spLocks/>
            </p:cNvSpPr>
            <p:nvPr/>
          </p:nvSpPr>
          <p:spPr bwMode="auto">
            <a:xfrm>
              <a:off x="2190" y="159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2" name="Freeform 50"/>
            <p:cNvSpPr>
              <a:spLocks/>
            </p:cNvSpPr>
            <p:nvPr/>
          </p:nvSpPr>
          <p:spPr bwMode="auto">
            <a:xfrm>
              <a:off x="2208" y="147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3" name="Freeform 49"/>
            <p:cNvSpPr>
              <a:spLocks/>
            </p:cNvSpPr>
            <p:nvPr/>
          </p:nvSpPr>
          <p:spPr bwMode="auto">
            <a:xfrm>
              <a:off x="2226" y="130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4" name="Freeform 48"/>
            <p:cNvSpPr>
              <a:spLocks/>
            </p:cNvSpPr>
            <p:nvPr/>
          </p:nvSpPr>
          <p:spPr bwMode="auto">
            <a:xfrm>
              <a:off x="2244" y="120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5" name="Freeform 47"/>
            <p:cNvSpPr>
              <a:spLocks/>
            </p:cNvSpPr>
            <p:nvPr/>
          </p:nvSpPr>
          <p:spPr bwMode="auto">
            <a:xfrm>
              <a:off x="2268" y="1344"/>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6" name="Freeform 46"/>
            <p:cNvSpPr>
              <a:spLocks/>
            </p:cNvSpPr>
            <p:nvPr/>
          </p:nvSpPr>
          <p:spPr bwMode="auto">
            <a:xfrm>
              <a:off x="2286" y="142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7" name="Freeform 45"/>
            <p:cNvSpPr>
              <a:spLocks/>
            </p:cNvSpPr>
            <p:nvPr/>
          </p:nvSpPr>
          <p:spPr bwMode="auto">
            <a:xfrm>
              <a:off x="2304" y="147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8" name="Freeform 44"/>
            <p:cNvSpPr>
              <a:spLocks/>
            </p:cNvSpPr>
            <p:nvPr/>
          </p:nvSpPr>
          <p:spPr bwMode="auto">
            <a:xfrm>
              <a:off x="2322" y="156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9" name="Freeform 43"/>
            <p:cNvSpPr>
              <a:spLocks/>
            </p:cNvSpPr>
            <p:nvPr/>
          </p:nvSpPr>
          <p:spPr bwMode="auto">
            <a:xfrm>
              <a:off x="2340" y="1572"/>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0" name="Freeform 42"/>
            <p:cNvSpPr>
              <a:spLocks/>
            </p:cNvSpPr>
            <p:nvPr/>
          </p:nvSpPr>
          <p:spPr bwMode="auto">
            <a:xfrm>
              <a:off x="2364" y="1500"/>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1" name="Freeform 41"/>
            <p:cNvSpPr>
              <a:spLocks/>
            </p:cNvSpPr>
            <p:nvPr/>
          </p:nvSpPr>
          <p:spPr bwMode="auto">
            <a:xfrm>
              <a:off x="2382" y="123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2" name="Freeform 40"/>
            <p:cNvSpPr>
              <a:spLocks/>
            </p:cNvSpPr>
            <p:nvPr/>
          </p:nvSpPr>
          <p:spPr bwMode="auto">
            <a:xfrm>
              <a:off x="2400" y="125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3" name="Freeform 39"/>
            <p:cNvSpPr>
              <a:spLocks/>
            </p:cNvSpPr>
            <p:nvPr/>
          </p:nvSpPr>
          <p:spPr bwMode="auto">
            <a:xfrm>
              <a:off x="2418" y="139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4" name="Freeform 38"/>
            <p:cNvSpPr>
              <a:spLocks/>
            </p:cNvSpPr>
            <p:nvPr/>
          </p:nvSpPr>
          <p:spPr bwMode="auto">
            <a:xfrm>
              <a:off x="2436" y="1524"/>
              <a:ext cx="36" cy="36"/>
            </a:xfrm>
            <a:custGeom>
              <a:avLst/>
              <a:gdLst>
                <a:gd name="T0" fmla="*/ 36 w 36"/>
                <a:gd name="T1" fmla="*/ 18 h 36"/>
                <a:gd name="T2" fmla="*/ 36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6"/>
                  </a:lnTo>
                  <a:lnTo>
                    <a:pt x="18" y="36"/>
                  </a:lnTo>
                  <a:lnTo>
                    <a:pt x="6" y="36"/>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5" name="Freeform 37"/>
            <p:cNvSpPr>
              <a:spLocks/>
            </p:cNvSpPr>
            <p:nvPr/>
          </p:nvSpPr>
          <p:spPr bwMode="auto">
            <a:xfrm>
              <a:off x="2460" y="1632"/>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6" name="Freeform 36"/>
            <p:cNvSpPr>
              <a:spLocks/>
            </p:cNvSpPr>
            <p:nvPr/>
          </p:nvSpPr>
          <p:spPr bwMode="auto">
            <a:xfrm>
              <a:off x="2478" y="168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7" name="Freeform 35"/>
            <p:cNvSpPr>
              <a:spLocks/>
            </p:cNvSpPr>
            <p:nvPr/>
          </p:nvSpPr>
          <p:spPr bwMode="auto">
            <a:xfrm>
              <a:off x="2496" y="148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8" name="Freeform 34"/>
            <p:cNvSpPr>
              <a:spLocks/>
            </p:cNvSpPr>
            <p:nvPr/>
          </p:nvSpPr>
          <p:spPr bwMode="auto">
            <a:xfrm>
              <a:off x="2514" y="154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
            <p:cNvSpPr>
              <a:spLocks/>
            </p:cNvSpPr>
            <p:nvPr/>
          </p:nvSpPr>
          <p:spPr bwMode="auto">
            <a:xfrm>
              <a:off x="2532" y="1512"/>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0" name="Freeform 32"/>
            <p:cNvSpPr>
              <a:spLocks/>
            </p:cNvSpPr>
            <p:nvPr/>
          </p:nvSpPr>
          <p:spPr bwMode="auto">
            <a:xfrm>
              <a:off x="2556" y="1626"/>
              <a:ext cx="36" cy="36"/>
            </a:xfrm>
            <a:custGeom>
              <a:avLst/>
              <a:gdLst>
                <a:gd name="T0" fmla="*/ 36 w 36"/>
                <a:gd name="T1" fmla="*/ 18 h 36"/>
                <a:gd name="T2" fmla="*/ 30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6"/>
                  </a:lnTo>
                  <a:lnTo>
                    <a:pt x="18" y="36"/>
                  </a:lnTo>
                  <a:lnTo>
                    <a:pt x="6" y="36"/>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1" name="Freeform 31"/>
            <p:cNvSpPr>
              <a:spLocks/>
            </p:cNvSpPr>
            <p:nvPr/>
          </p:nvSpPr>
          <p:spPr bwMode="auto">
            <a:xfrm>
              <a:off x="2574" y="167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2" name="Freeform 30"/>
            <p:cNvSpPr>
              <a:spLocks/>
            </p:cNvSpPr>
            <p:nvPr/>
          </p:nvSpPr>
          <p:spPr bwMode="auto">
            <a:xfrm>
              <a:off x="2592" y="169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3" name="Freeform 29"/>
            <p:cNvSpPr>
              <a:spLocks/>
            </p:cNvSpPr>
            <p:nvPr/>
          </p:nvSpPr>
          <p:spPr bwMode="auto">
            <a:xfrm>
              <a:off x="2610" y="167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4" name="Freeform 28"/>
            <p:cNvSpPr>
              <a:spLocks/>
            </p:cNvSpPr>
            <p:nvPr/>
          </p:nvSpPr>
          <p:spPr bwMode="auto">
            <a:xfrm>
              <a:off x="2628" y="1524"/>
              <a:ext cx="36" cy="36"/>
            </a:xfrm>
            <a:custGeom>
              <a:avLst/>
              <a:gdLst>
                <a:gd name="T0" fmla="*/ 36 w 36"/>
                <a:gd name="T1" fmla="*/ 18 h 36"/>
                <a:gd name="T2" fmla="*/ 36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6"/>
                  </a:lnTo>
                  <a:lnTo>
                    <a:pt x="18" y="36"/>
                  </a:lnTo>
                  <a:lnTo>
                    <a:pt x="6" y="36"/>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5" name="Freeform 27"/>
            <p:cNvSpPr>
              <a:spLocks/>
            </p:cNvSpPr>
            <p:nvPr/>
          </p:nvSpPr>
          <p:spPr bwMode="auto">
            <a:xfrm>
              <a:off x="2652" y="145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6" name="Freeform 26"/>
            <p:cNvSpPr>
              <a:spLocks/>
            </p:cNvSpPr>
            <p:nvPr/>
          </p:nvSpPr>
          <p:spPr bwMode="auto">
            <a:xfrm>
              <a:off x="2670" y="136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7" name="Freeform 25"/>
            <p:cNvSpPr>
              <a:spLocks/>
            </p:cNvSpPr>
            <p:nvPr/>
          </p:nvSpPr>
          <p:spPr bwMode="auto">
            <a:xfrm>
              <a:off x="2688" y="127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8" name="Freeform 24"/>
            <p:cNvSpPr>
              <a:spLocks/>
            </p:cNvSpPr>
            <p:nvPr/>
          </p:nvSpPr>
          <p:spPr bwMode="auto">
            <a:xfrm>
              <a:off x="2706" y="121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49" name="Freeform 23"/>
            <p:cNvSpPr>
              <a:spLocks/>
            </p:cNvSpPr>
            <p:nvPr/>
          </p:nvSpPr>
          <p:spPr bwMode="auto">
            <a:xfrm>
              <a:off x="2730" y="1134"/>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0" name="Freeform 22"/>
            <p:cNvSpPr>
              <a:spLocks/>
            </p:cNvSpPr>
            <p:nvPr/>
          </p:nvSpPr>
          <p:spPr bwMode="auto">
            <a:xfrm>
              <a:off x="2748" y="105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1" name="Freeform 21"/>
            <p:cNvSpPr>
              <a:spLocks/>
            </p:cNvSpPr>
            <p:nvPr/>
          </p:nvSpPr>
          <p:spPr bwMode="auto">
            <a:xfrm>
              <a:off x="2766" y="116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2" name="Freeform 20"/>
            <p:cNvSpPr>
              <a:spLocks/>
            </p:cNvSpPr>
            <p:nvPr/>
          </p:nvSpPr>
          <p:spPr bwMode="auto">
            <a:xfrm>
              <a:off x="2784" y="121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3" name="Freeform 19"/>
            <p:cNvSpPr>
              <a:spLocks/>
            </p:cNvSpPr>
            <p:nvPr/>
          </p:nvSpPr>
          <p:spPr bwMode="auto">
            <a:xfrm>
              <a:off x="2802" y="123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4" name="Freeform 18"/>
            <p:cNvSpPr>
              <a:spLocks/>
            </p:cNvSpPr>
            <p:nvPr/>
          </p:nvSpPr>
          <p:spPr bwMode="auto">
            <a:xfrm>
              <a:off x="2826" y="1200"/>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5" name="Freeform 17"/>
            <p:cNvSpPr>
              <a:spLocks/>
            </p:cNvSpPr>
            <p:nvPr/>
          </p:nvSpPr>
          <p:spPr bwMode="auto">
            <a:xfrm>
              <a:off x="2844" y="130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6" name="Freeform 16"/>
            <p:cNvSpPr>
              <a:spLocks/>
            </p:cNvSpPr>
            <p:nvPr/>
          </p:nvSpPr>
          <p:spPr bwMode="auto">
            <a:xfrm>
              <a:off x="2862" y="138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
            <p:cNvSpPr>
              <a:spLocks/>
            </p:cNvSpPr>
            <p:nvPr/>
          </p:nvSpPr>
          <p:spPr bwMode="auto">
            <a:xfrm>
              <a:off x="2880" y="126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
            <p:cNvSpPr>
              <a:spLocks/>
            </p:cNvSpPr>
            <p:nvPr/>
          </p:nvSpPr>
          <p:spPr bwMode="auto">
            <a:xfrm>
              <a:off x="2898" y="1104"/>
              <a:ext cx="36" cy="36"/>
            </a:xfrm>
            <a:custGeom>
              <a:avLst/>
              <a:gdLst>
                <a:gd name="T0" fmla="*/ 36 w 36"/>
                <a:gd name="T1" fmla="*/ 18 h 36"/>
                <a:gd name="T2" fmla="*/ 36 w 36"/>
                <a:gd name="T3" fmla="*/ 36 h 36"/>
                <a:gd name="T4" fmla="*/ 18 w 36"/>
                <a:gd name="T5" fmla="*/ 36 h 36"/>
                <a:gd name="T6" fmla="*/ 6 w 36"/>
                <a:gd name="T7" fmla="*/ 36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6"/>
                  </a:lnTo>
                  <a:lnTo>
                    <a:pt x="18" y="36"/>
                  </a:lnTo>
                  <a:lnTo>
                    <a:pt x="6" y="36"/>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59" name="Freeform 13"/>
            <p:cNvSpPr>
              <a:spLocks/>
            </p:cNvSpPr>
            <p:nvPr/>
          </p:nvSpPr>
          <p:spPr bwMode="auto">
            <a:xfrm>
              <a:off x="2922" y="1092"/>
              <a:ext cx="36" cy="36"/>
            </a:xfrm>
            <a:custGeom>
              <a:avLst/>
              <a:gdLst>
                <a:gd name="T0" fmla="*/ 36 w 36"/>
                <a:gd name="T1" fmla="*/ 18 h 36"/>
                <a:gd name="T2" fmla="*/ 30 w 36"/>
                <a:gd name="T3" fmla="*/ 30 h 36"/>
                <a:gd name="T4" fmla="*/ 18 w 36"/>
                <a:gd name="T5" fmla="*/ 36 h 36"/>
                <a:gd name="T6" fmla="*/ 0 w 36"/>
                <a:gd name="T7" fmla="*/ 30 h 36"/>
                <a:gd name="T8" fmla="*/ 0 w 36"/>
                <a:gd name="T9" fmla="*/ 18 h 36"/>
                <a:gd name="T10" fmla="*/ 0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0" y="30"/>
                  </a:lnTo>
                  <a:lnTo>
                    <a:pt x="0" y="18"/>
                  </a:lnTo>
                  <a:lnTo>
                    <a:pt x="0"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
            <p:cNvSpPr>
              <a:spLocks/>
            </p:cNvSpPr>
            <p:nvPr/>
          </p:nvSpPr>
          <p:spPr bwMode="auto">
            <a:xfrm>
              <a:off x="2940" y="1290"/>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1" name="Freeform 11"/>
            <p:cNvSpPr>
              <a:spLocks/>
            </p:cNvSpPr>
            <p:nvPr/>
          </p:nvSpPr>
          <p:spPr bwMode="auto">
            <a:xfrm>
              <a:off x="2958" y="1152"/>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2" name="Freeform 10"/>
            <p:cNvSpPr>
              <a:spLocks/>
            </p:cNvSpPr>
            <p:nvPr/>
          </p:nvSpPr>
          <p:spPr bwMode="auto">
            <a:xfrm>
              <a:off x="2976" y="113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3" name="Freeform 9"/>
            <p:cNvSpPr>
              <a:spLocks/>
            </p:cNvSpPr>
            <p:nvPr/>
          </p:nvSpPr>
          <p:spPr bwMode="auto">
            <a:xfrm>
              <a:off x="2994" y="1098"/>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4" name="Freeform 8"/>
            <p:cNvSpPr>
              <a:spLocks/>
            </p:cNvSpPr>
            <p:nvPr/>
          </p:nvSpPr>
          <p:spPr bwMode="auto">
            <a:xfrm>
              <a:off x="3018" y="1158"/>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5" name="Freeform 7"/>
            <p:cNvSpPr>
              <a:spLocks/>
            </p:cNvSpPr>
            <p:nvPr/>
          </p:nvSpPr>
          <p:spPr bwMode="auto">
            <a:xfrm>
              <a:off x="3036" y="1116"/>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6" name="Freeform 6"/>
            <p:cNvSpPr>
              <a:spLocks/>
            </p:cNvSpPr>
            <p:nvPr/>
          </p:nvSpPr>
          <p:spPr bwMode="auto">
            <a:xfrm>
              <a:off x="3054" y="113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0 h 36"/>
                <a:gd name="T12" fmla="*/ 18 w 36"/>
                <a:gd name="T13" fmla="*/ 0 h 36"/>
                <a:gd name="T14" fmla="*/ 30 w 36"/>
                <a:gd name="T15" fmla="*/ 0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0"/>
                  </a:lnTo>
                  <a:lnTo>
                    <a:pt x="18" y="0"/>
                  </a:lnTo>
                  <a:lnTo>
                    <a:pt x="30" y="0"/>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7" name="Freeform 5"/>
            <p:cNvSpPr>
              <a:spLocks/>
            </p:cNvSpPr>
            <p:nvPr/>
          </p:nvSpPr>
          <p:spPr bwMode="auto">
            <a:xfrm>
              <a:off x="3072" y="1044"/>
              <a:ext cx="36" cy="36"/>
            </a:xfrm>
            <a:custGeom>
              <a:avLst/>
              <a:gdLst>
                <a:gd name="T0" fmla="*/ 36 w 36"/>
                <a:gd name="T1" fmla="*/ 18 h 36"/>
                <a:gd name="T2" fmla="*/ 30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0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0" y="30"/>
                  </a:lnTo>
                  <a:lnTo>
                    <a:pt x="18" y="36"/>
                  </a:lnTo>
                  <a:lnTo>
                    <a:pt x="6" y="30"/>
                  </a:lnTo>
                  <a:lnTo>
                    <a:pt x="0" y="18"/>
                  </a:lnTo>
                  <a:lnTo>
                    <a:pt x="6" y="6"/>
                  </a:lnTo>
                  <a:lnTo>
                    <a:pt x="18" y="0"/>
                  </a:lnTo>
                  <a:lnTo>
                    <a:pt x="30"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68" name="Freeform 4"/>
            <p:cNvSpPr>
              <a:spLocks/>
            </p:cNvSpPr>
            <p:nvPr/>
          </p:nvSpPr>
          <p:spPr bwMode="auto">
            <a:xfrm>
              <a:off x="3090" y="1086"/>
              <a:ext cx="36" cy="36"/>
            </a:xfrm>
            <a:custGeom>
              <a:avLst/>
              <a:gdLst>
                <a:gd name="T0" fmla="*/ 36 w 36"/>
                <a:gd name="T1" fmla="*/ 18 h 36"/>
                <a:gd name="T2" fmla="*/ 36 w 36"/>
                <a:gd name="T3" fmla="*/ 30 h 36"/>
                <a:gd name="T4" fmla="*/ 18 w 36"/>
                <a:gd name="T5" fmla="*/ 36 h 36"/>
                <a:gd name="T6" fmla="*/ 6 w 36"/>
                <a:gd name="T7" fmla="*/ 30 h 36"/>
                <a:gd name="T8" fmla="*/ 0 w 36"/>
                <a:gd name="T9" fmla="*/ 18 h 36"/>
                <a:gd name="T10" fmla="*/ 6 w 36"/>
                <a:gd name="T11" fmla="*/ 6 h 36"/>
                <a:gd name="T12" fmla="*/ 18 w 36"/>
                <a:gd name="T13" fmla="*/ 0 h 36"/>
                <a:gd name="T14" fmla="*/ 36 w 36"/>
                <a:gd name="T15" fmla="*/ 6 h 36"/>
                <a:gd name="T16" fmla="*/ 36 w 36"/>
                <a:gd name="T17" fmla="*/ 18 h 36"/>
                <a:gd name="T18" fmla="*/ 36 w 36"/>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36" y="18"/>
                  </a:moveTo>
                  <a:lnTo>
                    <a:pt x="36" y="30"/>
                  </a:lnTo>
                  <a:lnTo>
                    <a:pt x="18" y="36"/>
                  </a:lnTo>
                  <a:lnTo>
                    <a:pt x="6" y="30"/>
                  </a:lnTo>
                  <a:lnTo>
                    <a:pt x="0" y="18"/>
                  </a:lnTo>
                  <a:lnTo>
                    <a:pt x="6" y="6"/>
                  </a:lnTo>
                  <a:lnTo>
                    <a:pt x="18" y="0"/>
                  </a:lnTo>
                  <a:lnTo>
                    <a:pt x="36" y="6"/>
                  </a:lnTo>
                  <a:lnTo>
                    <a:pt x="36" y="18"/>
                  </a:lnTo>
                  <a:lnTo>
                    <a:pt x="36" y="18"/>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02366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Arrival Refugees</a:t>
            </a:r>
            <a:endParaRPr lang="en-US" dirty="0"/>
          </a:p>
        </p:txBody>
      </p:sp>
      <p:pic>
        <p:nvPicPr>
          <p:cNvPr id="4" name="Picture 2" descr="Chart refugee landings, 2005 -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4086224"/>
            <a:ext cx="4486275"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90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descr="https://www.ec.gc.ca/eau-water/6AB3BFF1-B29D-4E82-B087-AA947552F014/e-Canada_in_contex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714" y="141515"/>
            <a:ext cx="8001000" cy="662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39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www.ctvnews.ca/polopoly_fs/1.80872!/httpImage/image._gen/derivatives/landscape_620/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6" y="849084"/>
            <a:ext cx="9170535" cy="5147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t>Canada’s Diversity</a:t>
            </a:r>
            <a:endParaRPr lang="en-US" dirty="0"/>
          </a:p>
        </p:txBody>
      </p:sp>
      <p:sp>
        <p:nvSpPr>
          <p:cNvPr id="5" name="TextBox 4"/>
          <p:cNvSpPr txBox="1"/>
          <p:nvPr/>
        </p:nvSpPr>
        <p:spPr>
          <a:xfrm>
            <a:off x="539181" y="1752324"/>
            <a:ext cx="7609115"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t>There were 5.6 million foreign born in Canada in 2001, representing 19 percent of the total population</a:t>
            </a:r>
          </a:p>
        </p:txBody>
      </p:sp>
      <p:sp>
        <p:nvSpPr>
          <p:cNvPr id="6" name="Rectangle 5"/>
          <p:cNvSpPr/>
          <p:nvPr/>
        </p:nvSpPr>
        <p:spPr>
          <a:xfrm>
            <a:off x="539181" y="2768378"/>
            <a:ext cx="7217229"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dirty="0"/>
              <a:t>The majority (41 percent) of all immigrants in Canada are from Europe</a:t>
            </a:r>
          </a:p>
        </p:txBody>
      </p:sp>
      <p:sp>
        <p:nvSpPr>
          <p:cNvPr id="7" name="Rectangle 6"/>
          <p:cNvSpPr/>
          <p:nvPr/>
        </p:nvSpPr>
        <p:spPr>
          <a:xfrm>
            <a:off x="511628" y="3831522"/>
            <a:ext cx="5367337"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dirty="0">
                <a:solidFill>
                  <a:prstClr val="black"/>
                </a:solidFill>
              </a:rPr>
              <a:t>Over one-third of all immigrants in Canada are from Asia</a:t>
            </a:r>
            <a:endParaRPr lang="en-US" sz="2400" dirty="0"/>
          </a:p>
        </p:txBody>
      </p:sp>
      <p:sp>
        <p:nvSpPr>
          <p:cNvPr id="8" name="TextBox 7"/>
          <p:cNvSpPr txBox="1"/>
          <p:nvPr/>
        </p:nvSpPr>
        <p:spPr>
          <a:xfrm>
            <a:off x="511628" y="4833256"/>
            <a:ext cx="8466677" cy="83099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dirty="0" smtClean="0"/>
              <a:t>Compared to the United states Canada has a higher percentage of </a:t>
            </a:r>
          </a:p>
          <a:p>
            <a:r>
              <a:rPr lang="en-US" sz="2400" dirty="0" smtClean="0"/>
              <a:t>Immigrants from Africa</a:t>
            </a:r>
            <a:endParaRPr lang="en-US" sz="2400" dirty="0"/>
          </a:p>
        </p:txBody>
      </p:sp>
    </p:spTree>
    <p:extLst>
      <p:ext uri="{BB962C8B-B14F-4D97-AF65-F5344CB8AC3E}">
        <p14:creationId xmlns:p14="http://schemas.microsoft.com/office/powerpoint/2010/main" val="39462609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migrationinformation.org/images/reg_can_2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41" y="220130"/>
            <a:ext cx="7772401" cy="633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695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restructure.files.wordpress.com/2010/09/canada_recent_immigrants_place_of_birth_20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31" y="260151"/>
            <a:ext cx="8267643" cy="639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3050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descr="http://img.gmw.cn/images/attachement/gif/site2/20111229/002564a5d68410665f343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543" y="465135"/>
            <a:ext cx="38100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images.china.cn/attachement/jpg/site1007/20110110/001372acd0b50e94e23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64" y="3319689"/>
            <a:ext cx="428625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adamzyglis.com/images/cartoon5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828" y="3275011"/>
            <a:ext cx="3998172" cy="32718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This Chart contains data for Annual number of immigrants since Confederation, 1867-2011. Information is available in table be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9" y="1260475"/>
            <a:ext cx="5238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38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bc.ca/news/pointofview/seniors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rot="21067972">
            <a:off x="309430" y="571093"/>
            <a:ext cx="5050904" cy="1143000"/>
          </a:xfrm>
        </p:spPr>
        <p:style>
          <a:lnRef idx="0">
            <a:schemeClr val="accent5"/>
          </a:lnRef>
          <a:fillRef idx="3">
            <a:schemeClr val="accent5"/>
          </a:fillRef>
          <a:effectRef idx="3">
            <a:schemeClr val="accent5"/>
          </a:effectRef>
          <a:fontRef idx="minor">
            <a:schemeClr val="lt1"/>
          </a:fontRef>
        </p:style>
        <p:txBody>
          <a:bodyPr/>
          <a:lstStyle/>
          <a:p>
            <a:r>
              <a:rPr lang="en-CA" dirty="0" smtClean="0"/>
              <a:t>Demography</a:t>
            </a:r>
            <a:endParaRPr lang="en-CA" dirty="0"/>
          </a:p>
        </p:txBody>
      </p:sp>
      <p:sp>
        <p:nvSpPr>
          <p:cNvPr id="4" name="TextBox 3"/>
          <p:cNvSpPr txBox="1"/>
          <p:nvPr/>
        </p:nvSpPr>
        <p:spPr>
          <a:xfrm rot="21009189">
            <a:off x="270706" y="1770057"/>
            <a:ext cx="8471165" cy="95410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800" b="1" u="sng" dirty="0" smtClean="0"/>
              <a:t>Demography</a:t>
            </a:r>
            <a:r>
              <a:rPr lang="en-CA" sz="2800" dirty="0" smtClean="0"/>
              <a:t> </a:t>
            </a:r>
            <a:r>
              <a:rPr lang="en-CA" sz="2800" dirty="0"/>
              <a:t>– the numerical study of the characteristics</a:t>
            </a:r>
            <a:r>
              <a:rPr lang="en-CA" sz="2800" dirty="0" smtClean="0"/>
              <a:t>,</a:t>
            </a:r>
          </a:p>
          <a:p>
            <a:r>
              <a:rPr lang="en-CA" sz="2800" dirty="0" smtClean="0"/>
              <a:t> </a:t>
            </a:r>
            <a:r>
              <a:rPr lang="en-CA" sz="2800" dirty="0"/>
              <a:t>trends, and issues of population. </a:t>
            </a:r>
          </a:p>
        </p:txBody>
      </p:sp>
      <p:sp>
        <p:nvSpPr>
          <p:cNvPr id="6" name="TextBox 5"/>
          <p:cNvSpPr txBox="1"/>
          <p:nvPr/>
        </p:nvSpPr>
        <p:spPr>
          <a:xfrm>
            <a:off x="395536" y="3501008"/>
            <a:ext cx="2368212"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400" b="1" u="sng" dirty="0" smtClean="0"/>
              <a:t>We will examine</a:t>
            </a:r>
            <a:r>
              <a:rPr lang="en-CA" sz="2400" dirty="0" smtClean="0"/>
              <a:t>:</a:t>
            </a:r>
            <a:endParaRPr lang="en-CA" sz="2400" dirty="0"/>
          </a:p>
        </p:txBody>
      </p:sp>
      <p:sp>
        <p:nvSpPr>
          <p:cNvPr id="7" name="TextBox 6"/>
          <p:cNvSpPr txBox="1"/>
          <p:nvPr/>
        </p:nvSpPr>
        <p:spPr>
          <a:xfrm>
            <a:off x="2843808" y="3501008"/>
            <a:ext cx="2534284"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400" dirty="0" smtClean="0"/>
              <a:t>Population Change</a:t>
            </a:r>
            <a:endParaRPr lang="en-CA" sz="2400" dirty="0"/>
          </a:p>
        </p:txBody>
      </p:sp>
      <p:sp>
        <p:nvSpPr>
          <p:cNvPr id="8" name="TextBox 7"/>
          <p:cNvSpPr txBox="1"/>
          <p:nvPr/>
        </p:nvSpPr>
        <p:spPr>
          <a:xfrm>
            <a:off x="2843808" y="4221088"/>
            <a:ext cx="2807756"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400" dirty="0" smtClean="0"/>
              <a:t>Population Dynamics</a:t>
            </a:r>
            <a:endParaRPr lang="en-CA" sz="2400" dirty="0"/>
          </a:p>
        </p:txBody>
      </p:sp>
      <p:sp>
        <p:nvSpPr>
          <p:cNvPr id="9" name="TextBox 8"/>
          <p:cNvSpPr txBox="1"/>
          <p:nvPr/>
        </p:nvSpPr>
        <p:spPr>
          <a:xfrm>
            <a:off x="2843808" y="5013176"/>
            <a:ext cx="2436757" cy="46166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CA" sz="2400" dirty="0" smtClean="0"/>
              <a:t>Population </a:t>
            </a:r>
            <a:r>
              <a:rPr lang="en-CA" sz="2400" dirty="0"/>
              <a:t>T</a:t>
            </a:r>
            <a:r>
              <a:rPr lang="en-CA" sz="2400" dirty="0" smtClean="0"/>
              <a:t>rends</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eaw.ac.at/vid/img/vid_aufmache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44001" cy="6870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1256694">
            <a:off x="457200" y="274638"/>
            <a:ext cx="3505200" cy="1143000"/>
          </a:xfrm>
        </p:spPr>
        <p:style>
          <a:lnRef idx="0">
            <a:schemeClr val="dk1"/>
          </a:lnRef>
          <a:fillRef idx="3">
            <a:schemeClr val="dk1"/>
          </a:fillRef>
          <a:effectRef idx="3">
            <a:schemeClr val="dk1"/>
          </a:effectRef>
          <a:fontRef idx="minor">
            <a:schemeClr val="lt1"/>
          </a:fontRef>
        </p:style>
        <p:txBody>
          <a:bodyPr/>
          <a:lstStyle/>
          <a:p>
            <a:r>
              <a:rPr lang="en-US" dirty="0" smtClean="0"/>
              <a:t>Demography</a:t>
            </a:r>
            <a:endParaRPr lang="en-US" dirty="0"/>
          </a:p>
        </p:txBody>
      </p:sp>
      <p:sp>
        <p:nvSpPr>
          <p:cNvPr id="4" name="TextBox 3"/>
          <p:cNvSpPr txBox="1"/>
          <p:nvPr/>
        </p:nvSpPr>
        <p:spPr>
          <a:xfrm rot="20889599">
            <a:off x="99555" y="1260510"/>
            <a:ext cx="8511113"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400" dirty="0" smtClean="0"/>
              <a:t>We study demography to determine the needs of Canadian society</a:t>
            </a:r>
            <a:endParaRPr lang="en-US" sz="2400" dirty="0"/>
          </a:p>
        </p:txBody>
      </p:sp>
      <p:sp>
        <p:nvSpPr>
          <p:cNvPr id="6" name="Explosion 1 5"/>
          <p:cNvSpPr/>
          <p:nvPr/>
        </p:nvSpPr>
        <p:spPr>
          <a:xfrm>
            <a:off x="2862943" y="1687285"/>
            <a:ext cx="6477000" cy="2111828"/>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r>
              <a:rPr lang="en-US" dirty="0"/>
              <a:t>How many schools will we need?</a:t>
            </a:r>
          </a:p>
        </p:txBody>
      </p:sp>
      <p:sp>
        <p:nvSpPr>
          <p:cNvPr id="7" name="Explosion 1 6"/>
          <p:cNvSpPr/>
          <p:nvPr/>
        </p:nvSpPr>
        <p:spPr>
          <a:xfrm>
            <a:off x="253093" y="3178629"/>
            <a:ext cx="6085114" cy="1741714"/>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How many hospitals do we need?</a:t>
            </a:r>
            <a:endParaRPr lang="en-US" dirty="0"/>
          </a:p>
        </p:txBody>
      </p:sp>
      <p:sp>
        <p:nvSpPr>
          <p:cNvPr id="8" name="Explosion 1 7"/>
          <p:cNvSpPr/>
          <p:nvPr/>
        </p:nvSpPr>
        <p:spPr>
          <a:xfrm>
            <a:off x="3709307" y="4158343"/>
            <a:ext cx="5257800" cy="187234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Where should we put an old age home?</a:t>
            </a:r>
            <a:endParaRPr lang="en-US" dirty="0"/>
          </a:p>
        </p:txBody>
      </p:sp>
      <p:sp>
        <p:nvSpPr>
          <p:cNvPr id="9" name="Explosion 1 8"/>
          <p:cNvSpPr/>
          <p:nvPr/>
        </p:nvSpPr>
        <p:spPr>
          <a:xfrm>
            <a:off x="142732" y="4702630"/>
            <a:ext cx="5219700" cy="1741714"/>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Do we need more workers?</a:t>
            </a:r>
            <a:endParaRPr lang="en-US" dirty="0"/>
          </a:p>
        </p:txBody>
      </p:sp>
      <p:sp>
        <p:nvSpPr>
          <p:cNvPr id="10" name="TextBox 9"/>
          <p:cNvSpPr txBox="1"/>
          <p:nvPr/>
        </p:nvSpPr>
        <p:spPr>
          <a:xfrm>
            <a:off x="452494" y="4336025"/>
            <a:ext cx="8041560" cy="83099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2400" b="1" u="sng" dirty="0" smtClean="0"/>
              <a:t>We study demography to help us plan for the future needs of </a:t>
            </a:r>
          </a:p>
          <a:p>
            <a:pPr algn="ctr"/>
            <a:r>
              <a:rPr lang="en-US" sz="2400" b="1" u="sng" dirty="0" smtClean="0"/>
              <a:t>society</a:t>
            </a:r>
            <a:endParaRPr lang="en-US" sz="2400" b="1" u="sng" dirty="0"/>
          </a:p>
        </p:txBody>
      </p:sp>
    </p:spTree>
    <p:extLst>
      <p:ext uri="{BB962C8B-B14F-4D97-AF65-F5344CB8AC3E}">
        <p14:creationId xmlns:p14="http://schemas.microsoft.com/office/powerpoint/2010/main" val="16454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ruhlblog.com/files/2012/02/young_family.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rot="21027921">
            <a:off x="63756" y="362719"/>
            <a:ext cx="4474840" cy="1143000"/>
          </a:xfrm>
        </p:spPr>
        <p:style>
          <a:lnRef idx="0">
            <a:schemeClr val="accent2"/>
          </a:lnRef>
          <a:fillRef idx="3">
            <a:schemeClr val="accent2"/>
          </a:fillRef>
          <a:effectRef idx="3">
            <a:schemeClr val="accent2"/>
          </a:effectRef>
          <a:fontRef idx="minor">
            <a:schemeClr val="lt1"/>
          </a:fontRef>
        </p:style>
        <p:txBody>
          <a:bodyPr/>
          <a:lstStyle/>
          <a:p>
            <a:r>
              <a:rPr lang="en-CA" dirty="0" smtClean="0"/>
              <a:t>Population Change</a:t>
            </a:r>
            <a:endParaRPr lang="en-CA" dirty="0"/>
          </a:p>
        </p:txBody>
      </p:sp>
      <p:sp>
        <p:nvSpPr>
          <p:cNvPr id="4" name="TextBox 3"/>
          <p:cNvSpPr txBox="1"/>
          <p:nvPr/>
        </p:nvSpPr>
        <p:spPr>
          <a:xfrm>
            <a:off x="3575958" y="3912563"/>
            <a:ext cx="1393330"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800" dirty="0" smtClean="0"/>
              <a:t>2. Births</a:t>
            </a:r>
            <a:endParaRPr lang="en-CA" sz="2800" dirty="0"/>
          </a:p>
        </p:txBody>
      </p:sp>
      <p:sp>
        <p:nvSpPr>
          <p:cNvPr id="5" name="TextBox 4"/>
          <p:cNvSpPr txBox="1"/>
          <p:nvPr/>
        </p:nvSpPr>
        <p:spPr>
          <a:xfrm>
            <a:off x="3493467" y="3167390"/>
            <a:ext cx="1558312"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800" dirty="0" smtClean="0"/>
              <a:t>1. Deaths</a:t>
            </a:r>
            <a:endParaRPr lang="en-CA" sz="2800" dirty="0"/>
          </a:p>
        </p:txBody>
      </p:sp>
      <p:sp>
        <p:nvSpPr>
          <p:cNvPr id="6" name="TextBox 5"/>
          <p:cNvSpPr txBox="1"/>
          <p:nvPr/>
        </p:nvSpPr>
        <p:spPr>
          <a:xfrm>
            <a:off x="3512800" y="4670712"/>
            <a:ext cx="2118400"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800" dirty="0" smtClean="0"/>
              <a:t>3. Emigration</a:t>
            </a:r>
            <a:endParaRPr lang="en-CA" sz="2800" dirty="0"/>
          </a:p>
        </p:txBody>
      </p:sp>
      <p:sp>
        <p:nvSpPr>
          <p:cNvPr id="7" name="TextBox 6"/>
          <p:cNvSpPr txBox="1"/>
          <p:nvPr/>
        </p:nvSpPr>
        <p:spPr>
          <a:xfrm>
            <a:off x="3411810" y="5437042"/>
            <a:ext cx="2320379"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800" dirty="0" smtClean="0"/>
              <a:t>4. Immigration</a:t>
            </a:r>
            <a:endParaRPr lang="en-CA" sz="2800" dirty="0"/>
          </a:p>
        </p:txBody>
      </p:sp>
      <p:sp>
        <p:nvSpPr>
          <p:cNvPr id="8" name="TextBox 7"/>
          <p:cNvSpPr txBox="1"/>
          <p:nvPr/>
        </p:nvSpPr>
        <p:spPr>
          <a:xfrm>
            <a:off x="755576" y="2348880"/>
            <a:ext cx="7636193"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CA" sz="2800" dirty="0" smtClean="0"/>
              <a:t>To study population change we look at four factors:</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http://a1.s6img.com/cdn/box_002/post_12/314730_5105378_lz.jpg"/>
          <p:cNvPicPr>
            <a:picLocks noChangeAspect="1" noChangeArrowheads="1"/>
          </p:cNvPicPr>
          <p:nvPr/>
        </p:nvPicPr>
        <p:blipFill>
          <a:blip r:embed="rId3" cstate="print"/>
          <a:srcRect/>
          <a:stretch>
            <a:fillRect/>
          </a:stretch>
        </p:blipFill>
        <p:spPr bwMode="auto">
          <a:xfrm>
            <a:off x="0" y="486696"/>
            <a:ext cx="9144000" cy="6065520"/>
          </a:xfrm>
          <a:prstGeom prst="rect">
            <a:avLst/>
          </a:prstGeom>
          <a:noFill/>
        </p:spPr>
      </p:pic>
      <p:sp>
        <p:nvSpPr>
          <p:cNvPr id="2" name="Title 1"/>
          <p:cNvSpPr>
            <a:spLocks noGrp="1"/>
          </p:cNvSpPr>
          <p:nvPr>
            <p:ph type="title"/>
          </p:nvPr>
        </p:nvSpPr>
        <p:spPr>
          <a:xfrm>
            <a:off x="3097161" y="0"/>
            <a:ext cx="3967316" cy="1448456"/>
          </a:xfrm>
        </p:spPr>
        <p:style>
          <a:lnRef idx="0">
            <a:schemeClr val="accent3"/>
          </a:lnRef>
          <a:fillRef idx="3">
            <a:schemeClr val="accent3"/>
          </a:fillRef>
          <a:effectRef idx="3">
            <a:schemeClr val="accent3"/>
          </a:effectRef>
          <a:fontRef idx="minor">
            <a:schemeClr val="lt1"/>
          </a:fontRef>
        </p:style>
        <p:txBody>
          <a:bodyPr>
            <a:normAutofit/>
          </a:bodyPr>
          <a:lstStyle/>
          <a:p>
            <a:r>
              <a:rPr lang="en-CA" dirty="0" smtClean="0"/>
              <a:t>Population Change</a:t>
            </a:r>
            <a:endParaRPr lang="en-CA" dirty="0"/>
          </a:p>
        </p:txBody>
      </p:sp>
      <p:sp>
        <p:nvSpPr>
          <p:cNvPr id="4" name="TextBox 3"/>
          <p:cNvSpPr txBox="1"/>
          <p:nvPr/>
        </p:nvSpPr>
        <p:spPr>
          <a:xfrm>
            <a:off x="3851218" y="3203288"/>
            <a:ext cx="2110962"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Natural Change</a:t>
            </a:r>
            <a:endParaRPr lang="en-CA" sz="2400" dirty="0"/>
          </a:p>
        </p:txBody>
      </p:sp>
      <p:sp>
        <p:nvSpPr>
          <p:cNvPr id="5" name="TextBox 4"/>
          <p:cNvSpPr txBox="1"/>
          <p:nvPr/>
        </p:nvSpPr>
        <p:spPr>
          <a:xfrm>
            <a:off x="3926394" y="4055287"/>
            <a:ext cx="1974258"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Actual Change</a:t>
            </a:r>
            <a:endParaRPr lang="en-CA" sz="2400" dirty="0"/>
          </a:p>
        </p:txBody>
      </p:sp>
      <p:sp>
        <p:nvSpPr>
          <p:cNvPr id="6" name="TextBox 5"/>
          <p:cNvSpPr txBox="1"/>
          <p:nvPr/>
        </p:nvSpPr>
        <p:spPr>
          <a:xfrm>
            <a:off x="1490418" y="2414997"/>
            <a:ext cx="7029232"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CA" sz="2400" dirty="0" smtClean="0"/>
              <a:t>There are two way we measure changes in populations</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2137</Words>
  <Application>Microsoft Office PowerPoint</Application>
  <PresentationFormat>On-screen Show (4:3)</PresentationFormat>
  <Paragraphs>314</Paragraphs>
  <Slides>53</Slides>
  <Notes>39</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Canadian Geography 1202</vt:lpstr>
      <vt:lpstr>PowerPoint Presentation</vt:lpstr>
      <vt:lpstr>Canadian Geography 1202</vt:lpstr>
      <vt:lpstr>Canada’s Population</vt:lpstr>
      <vt:lpstr>PowerPoint Presentation</vt:lpstr>
      <vt:lpstr>Demography</vt:lpstr>
      <vt:lpstr>Demography</vt:lpstr>
      <vt:lpstr>Population Change</vt:lpstr>
      <vt:lpstr>Population Change</vt:lpstr>
      <vt:lpstr>Natural Change</vt:lpstr>
      <vt:lpstr>Immigration</vt:lpstr>
      <vt:lpstr>Emigration</vt:lpstr>
      <vt:lpstr>Actual Change</vt:lpstr>
      <vt:lpstr>Birth Rate</vt:lpstr>
      <vt:lpstr>Death Rate</vt:lpstr>
      <vt:lpstr>Population Dynamics</vt:lpstr>
      <vt:lpstr>Population Density</vt:lpstr>
      <vt:lpstr>Talking about Density</vt:lpstr>
      <vt:lpstr>PowerPoint Presentation</vt:lpstr>
      <vt:lpstr>PowerPoint Presentation</vt:lpstr>
      <vt:lpstr>PowerPoint Presentation</vt:lpstr>
      <vt:lpstr>Problem!!!</vt:lpstr>
      <vt:lpstr>Population Distribution</vt:lpstr>
      <vt:lpstr>PowerPoint Presentation</vt:lpstr>
      <vt:lpstr>PowerPoint Presentation</vt:lpstr>
      <vt:lpstr>Now lets look at Canada</vt:lpstr>
      <vt:lpstr>Population Pyramids</vt:lpstr>
      <vt:lpstr>Population Pyramids</vt:lpstr>
      <vt:lpstr>Population Pyramids</vt:lpstr>
      <vt:lpstr>Population Pyramids</vt:lpstr>
      <vt:lpstr>Population Pyramids</vt:lpstr>
      <vt:lpstr>Canada’s Population Pyramid</vt:lpstr>
      <vt:lpstr>Migration</vt:lpstr>
      <vt:lpstr>Migration in Canada</vt:lpstr>
      <vt:lpstr>Population Trends</vt:lpstr>
      <vt:lpstr>Population Trends: Aging Population</vt:lpstr>
      <vt:lpstr>Population Trends: Aging Population</vt:lpstr>
      <vt:lpstr>Population Trends: Aging Population</vt:lpstr>
      <vt:lpstr>PowerPoint Presentation</vt:lpstr>
      <vt:lpstr>Population Trends: Declining Birth Rate</vt:lpstr>
      <vt:lpstr>Population Trends: Declining Birth Rate</vt:lpstr>
      <vt:lpstr>PowerPoint Presentation</vt:lpstr>
      <vt:lpstr>Worker Shortage</vt:lpstr>
      <vt:lpstr>Population Distribution</vt:lpstr>
      <vt:lpstr>Population Distribution</vt:lpstr>
      <vt:lpstr>Population Distribution</vt:lpstr>
      <vt:lpstr>Population Distribution</vt:lpstr>
      <vt:lpstr>PowerPoint Presentation</vt:lpstr>
      <vt:lpstr>Arrival Refugees</vt:lpstr>
      <vt:lpstr>Canada’s Diversity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Geography 1202</dc:title>
  <dc:creator>Meghan C Anderson</dc:creator>
  <cp:lastModifiedBy>Robert Tucker</cp:lastModifiedBy>
  <cp:revision>86</cp:revision>
  <dcterms:created xsi:type="dcterms:W3CDTF">2012-12-07T01:17:01Z</dcterms:created>
  <dcterms:modified xsi:type="dcterms:W3CDTF">2013-01-14T17:33:35Z</dcterms:modified>
</cp:coreProperties>
</file>