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C8C8F5F-D4B0-4D73-86DC-4D50705954AB}"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336861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8F5F-D4B0-4D73-86DC-4D50705954AB}"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124424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8F5F-D4B0-4D73-86DC-4D50705954AB}"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16114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8F5F-D4B0-4D73-86DC-4D50705954AB}"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109747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C8F5F-D4B0-4D73-86DC-4D50705954AB}"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165084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C8C8F5F-D4B0-4D73-86DC-4D50705954AB}"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275544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C8C8F5F-D4B0-4D73-86DC-4D50705954AB}" type="datetimeFigureOut">
              <a:rPr lang="en-CA" smtClean="0"/>
              <a:t>28/04/2017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202597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C8C8F5F-D4B0-4D73-86DC-4D50705954AB}" type="datetimeFigureOut">
              <a:rPr lang="en-CA" smtClean="0"/>
              <a:t>28/04/2017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251646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C8F5F-D4B0-4D73-86DC-4D50705954AB}" type="datetimeFigureOut">
              <a:rPr lang="en-CA" smtClean="0"/>
              <a:t>28/04/2017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31642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C8F5F-D4B0-4D73-86DC-4D50705954AB}"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31171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C8F5F-D4B0-4D73-86DC-4D50705954AB}"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D78699-489F-4A53-8B0C-FF1C4E1D44BE}" type="slidenum">
              <a:rPr lang="en-CA" smtClean="0"/>
              <a:t>‹#›</a:t>
            </a:fld>
            <a:endParaRPr lang="en-CA"/>
          </a:p>
        </p:txBody>
      </p:sp>
    </p:spTree>
    <p:extLst>
      <p:ext uri="{BB962C8B-B14F-4D97-AF65-F5344CB8AC3E}">
        <p14:creationId xmlns:p14="http://schemas.microsoft.com/office/powerpoint/2010/main" val="223480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C8F5F-D4B0-4D73-86DC-4D50705954AB}" type="datetimeFigureOut">
              <a:rPr lang="en-CA" smtClean="0"/>
              <a:t>28/04/2017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78699-489F-4A53-8B0C-FF1C4E1D44BE}" type="slidenum">
              <a:rPr lang="en-CA" smtClean="0"/>
              <a:t>‹#›</a:t>
            </a:fld>
            <a:endParaRPr lang="en-CA"/>
          </a:p>
        </p:txBody>
      </p:sp>
    </p:spTree>
    <p:extLst>
      <p:ext uri="{BB962C8B-B14F-4D97-AF65-F5344CB8AC3E}">
        <p14:creationId xmlns:p14="http://schemas.microsoft.com/office/powerpoint/2010/main" val="347936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89415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tx2"/>
                </a:solidFill>
                <a:latin typeface="+mj-lt"/>
                <a:ea typeface="+mj-ea"/>
                <a:cs typeface="+mj-cs"/>
              </a:rPr>
              <a:t>NATURAL </a:t>
            </a:r>
            <a:r>
              <a:rPr lang="en-CA" b="1" dirty="0" smtClean="0">
                <a:solidFill>
                  <a:schemeClr val="tx2"/>
                </a:solidFill>
                <a:latin typeface="+mj-lt"/>
                <a:ea typeface="+mj-ea"/>
                <a:cs typeface="+mj-cs"/>
              </a:rPr>
              <a:t>RESOURCES — THE </a:t>
            </a:r>
            <a:r>
              <a:rPr lang="en-CA" b="1" dirty="0">
                <a:solidFill>
                  <a:schemeClr val="tx2"/>
                </a:solidFill>
                <a:latin typeface="+mj-lt"/>
                <a:ea typeface="+mj-ea"/>
                <a:cs typeface="+mj-cs"/>
              </a:rPr>
              <a:t>BIG PICTURE</a:t>
            </a:r>
            <a:endParaRPr lang="en-CA" dirty="0"/>
          </a:p>
        </p:txBody>
      </p:sp>
      <p:sp>
        <p:nvSpPr>
          <p:cNvPr id="3" name="Content Placeholder 2"/>
          <p:cNvSpPr>
            <a:spLocks noGrp="1"/>
          </p:cNvSpPr>
          <p:nvPr>
            <p:ph idx="1"/>
          </p:nvPr>
        </p:nvSpPr>
        <p:spPr>
          <a:xfrm>
            <a:off x="1775520" y="1556792"/>
            <a:ext cx="8839200" cy="4724400"/>
          </a:xfrm>
        </p:spPr>
        <p:txBody>
          <a:bodyPr/>
          <a:lstStyle/>
          <a:p>
            <a:r>
              <a:rPr lang="en-CA" sz="2000" dirty="0"/>
              <a:t>Canada, as a whole, enjoys a healthy economy and prosperous lifestyle. This prosperity is the result of</a:t>
            </a:r>
          </a:p>
          <a:p>
            <a:pPr marL="0" indent="0">
              <a:buNone/>
            </a:pPr>
            <a:r>
              <a:rPr lang="en-CA" sz="2000" dirty="0"/>
              <a:t>	• a strong natural resource base</a:t>
            </a:r>
          </a:p>
          <a:p>
            <a:pPr marL="0" indent="0">
              <a:buNone/>
            </a:pPr>
            <a:r>
              <a:rPr lang="en-CA" sz="2000" dirty="0"/>
              <a:t>	• skilled workers</a:t>
            </a:r>
          </a:p>
          <a:p>
            <a:pPr marL="0" indent="0">
              <a:buNone/>
            </a:pPr>
            <a:r>
              <a:rPr lang="en-CA" sz="2000" dirty="0"/>
              <a:t>	• favourable patterns of world trade and strong export markets</a:t>
            </a:r>
          </a:p>
          <a:p>
            <a:pPr marL="0" indent="0">
              <a:buNone/>
            </a:pPr>
            <a:r>
              <a:rPr lang="en-CA" sz="2000" dirty="0"/>
              <a:t>	• innovation and ingenuity</a:t>
            </a:r>
          </a:p>
          <a:p>
            <a:r>
              <a:rPr lang="en-CA" sz="2000" i="1" dirty="0"/>
              <a:t>  	Did you Know – </a:t>
            </a:r>
          </a:p>
          <a:p>
            <a:pPr marL="0" indent="0">
              <a:buNone/>
            </a:pPr>
            <a:r>
              <a:rPr lang="en-CA" sz="2000" i="1" dirty="0"/>
              <a:t>	</a:t>
            </a:r>
            <a:r>
              <a:rPr lang="en-CA" sz="2000" i="1" dirty="0"/>
              <a:t>	The average Canadian </a:t>
            </a:r>
          </a:p>
          <a:p>
            <a:pPr marL="0" indent="0">
              <a:buNone/>
            </a:pPr>
            <a:r>
              <a:rPr lang="en-CA" sz="2000" i="1" dirty="0"/>
              <a:t>	</a:t>
            </a:r>
            <a:r>
              <a:rPr lang="en-CA" sz="2000" i="1" dirty="0"/>
              <a:t>	consumes more natural</a:t>
            </a:r>
          </a:p>
          <a:p>
            <a:pPr marL="0" indent="0">
              <a:buNone/>
            </a:pPr>
            <a:r>
              <a:rPr lang="en-CA" sz="2000" i="1" dirty="0"/>
              <a:t>	</a:t>
            </a:r>
            <a:r>
              <a:rPr lang="en-CA" sz="2000" i="1" dirty="0"/>
              <a:t>	resources </a:t>
            </a:r>
            <a:r>
              <a:rPr lang="en-CA" sz="2000" i="1" dirty="0"/>
              <a:t>than </a:t>
            </a:r>
            <a:r>
              <a:rPr lang="en-CA" sz="2000" i="1" dirty="0"/>
              <a:t>the </a:t>
            </a:r>
          </a:p>
          <a:p>
            <a:pPr marL="0" indent="0">
              <a:buNone/>
            </a:pPr>
            <a:r>
              <a:rPr lang="en-CA" sz="2000" i="1" dirty="0"/>
              <a:t>	</a:t>
            </a:r>
            <a:r>
              <a:rPr lang="en-CA" sz="2000" i="1" dirty="0"/>
              <a:t>	average citizen in </a:t>
            </a:r>
          </a:p>
          <a:p>
            <a:pPr marL="0" indent="0">
              <a:buNone/>
            </a:pPr>
            <a:r>
              <a:rPr lang="en-CA" sz="2000" i="1" dirty="0"/>
              <a:t>	</a:t>
            </a:r>
            <a:r>
              <a:rPr lang="en-CA" sz="2000" i="1" dirty="0"/>
              <a:t>	other parts of the </a:t>
            </a:r>
            <a:r>
              <a:rPr lang="en-CA" sz="2000" i="1" dirty="0"/>
              <a:t>world.</a:t>
            </a:r>
            <a:endParaRPr lang="en-CA" sz="2000" dirty="0"/>
          </a:p>
        </p:txBody>
      </p:sp>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8484" y="3356992"/>
            <a:ext cx="405799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62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at a Glance</a:t>
            </a:r>
            <a:endParaRPr lang="en-CA" dirty="0"/>
          </a:p>
        </p:txBody>
      </p:sp>
      <p:sp>
        <p:nvSpPr>
          <p:cNvPr id="3" name="Content Placeholder 2"/>
          <p:cNvSpPr>
            <a:spLocks noGrp="1"/>
          </p:cNvSpPr>
          <p:nvPr>
            <p:ph idx="1"/>
          </p:nvPr>
        </p:nvSpPr>
        <p:spPr>
          <a:xfrm>
            <a:off x="2207568" y="1556792"/>
            <a:ext cx="8308032" cy="4691608"/>
          </a:xfrm>
        </p:spPr>
        <p:txBody>
          <a:bodyPr>
            <a:noAutofit/>
          </a:bodyPr>
          <a:lstStyle/>
          <a:p>
            <a:r>
              <a:rPr lang="en-CA" sz="4000" b="1" dirty="0"/>
              <a:t>Natural </a:t>
            </a:r>
            <a:r>
              <a:rPr lang="en-CA" sz="4000" b="1" dirty="0"/>
              <a:t>resource </a:t>
            </a:r>
            <a:r>
              <a:rPr lang="en-CA" sz="4000" dirty="0"/>
              <a:t>is anything found in nature that can be used </a:t>
            </a:r>
            <a:r>
              <a:rPr lang="en-CA" sz="4000" dirty="0"/>
              <a:t>by people.  It becomes a resource when:</a:t>
            </a:r>
          </a:p>
          <a:p>
            <a:r>
              <a:rPr lang="en-CA" sz="4000" dirty="0"/>
              <a:t>1. people have a need or want for it</a:t>
            </a:r>
          </a:p>
          <a:p>
            <a:r>
              <a:rPr lang="en-CA" sz="4000" dirty="0"/>
              <a:t>2. it is profitable to extract and develop and </a:t>
            </a:r>
          </a:p>
          <a:p>
            <a:r>
              <a:rPr lang="en-CA" sz="4000" dirty="0"/>
              <a:t>3. technology exists to extract.</a:t>
            </a:r>
          </a:p>
          <a:p>
            <a:pPr marL="457200" lvl="1" indent="0">
              <a:buNone/>
            </a:pPr>
            <a:endParaRPr lang="en-CA" dirty="0"/>
          </a:p>
        </p:txBody>
      </p:sp>
    </p:spTree>
    <p:extLst>
      <p:ext uri="{BB962C8B-B14F-4D97-AF65-F5344CB8AC3E}">
        <p14:creationId xmlns:p14="http://schemas.microsoft.com/office/powerpoint/2010/main" val="79099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88641"/>
            <a:ext cx="8964488" cy="5988323"/>
          </a:xfrm>
        </p:spPr>
        <p:txBody>
          <a:bodyPr>
            <a:normAutofit/>
          </a:bodyPr>
          <a:lstStyle/>
          <a:p>
            <a:pPr marL="457200" lvl="1" indent="0">
              <a:buNone/>
            </a:pPr>
            <a:r>
              <a:rPr lang="en-CA" sz="3200" dirty="0"/>
              <a:t>3 types: </a:t>
            </a:r>
          </a:p>
          <a:p>
            <a:pPr lvl="1"/>
            <a:r>
              <a:rPr lang="en-CA" sz="3200" b="1" dirty="0"/>
              <a:t>Renewable resources</a:t>
            </a:r>
            <a:r>
              <a:rPr lang="en-CA" sz="3200" dirty="0"/>
              <a:t>, such as forests, can grow again after people harvest them.</a:t>
            </a:r>
          </a:p>
          <a:p>
            <a:pPr lvl="1"/>
            <a:r>
              <a:rPr lang="en-CA" sz="3200" b="1" dirty="0"/>
              <a:t>Non-renewable resources</a:t>
            </a:r>
            <a:r>
              <a:rPr lang="en-CA" sz="3200" dirty="0"/>
              <a:t>, such as minerals like gold and oil, are present on Earth in limited  amounts, and when they are used they are gone forever.</a:t>
            </a:r>
          </a:p>
          <a:p>
            <a:pPr lvl="1"/>
            <a:r>
              <a:rPr lang="en-CA" sz="3200" b="1" dirty="0"/>
              <a:t>Flow resources</a:t>
            </a:r>
            <a:r>
              <a:rPr lang="en-CA" sz="3200" dirty="0"/>
              <a:t>, such as water and wind, are neither renewable nor non-renewable. They must be used where and when they occur. For example, wind energy to produce electricity can only be used in a place where the wind blows continually</a:t>
            </a:r>
            <a:endParaRPr lang="en-CA" sz="3200" dirty="0"/>
          </a:p>
        </p:txBody>
      </p:sp>
    </p:spTree>
    <p:extLst>
      <p:ext uri="{BB962C8B-B14F-4D97-AF65-F5344CB8AC3E}">
        <p14:creationId xmlns:p14="http://schemas.microsoft.com/office/powerpoint/2010/main" val="67079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Sustainability</a:t>
            </a:r>
            <a:endParaRPr lang="en-CA" dirty="0"/>
          </a:p>
        </p:txBody>
      </p:sp>
      <p:sp>
        <p:nvSpPr>
          <p:cNvPr id="3" name="Content Placeholder 2"/>
          <p:cNvSpPr>
            <a:spLocks noGrp="1"/>
          </p:cNvSpPr>
          <p:nvPr>
            <p:ph idx="1"/>
          </p:nvPr>
        </p:nvSpPr>
        <p:spPr>
          <a:xfrm>
            <a:off x="2152650" y="1268761"/>
            <a:ext cx="7886700" cy="4908203"/>
          </a:xfrm>
        </p:spPr>
        <p:txBody>
          <a:bodyPr/>
          <a:lstStyle/>
          <a:p>
            <a:r>
              <a:rPr lang="en-CA" sz="2400" dirty="0"/>
              <a:t>A </a:t>
            </a:r>
            <a:r>
              <a:rPr lang="en-CA" sz="2400" b="1" dirty="0"/>
              <a:t>sustainable resource system</a:t>
            </a:r>
          </a:p>
          <a:p>
            <a:r>
              <a:rPr lang="en-CA" sz="2400" dirty="0"/>
              <a:t>one </a:t>
            </a:r>
            <a:r>
              <a:rPr lang="en-CA" sz="2400" dirty="0"/>
              <a:t>that will last </a:t>
            </a:r>
            <a:r>
              <a:rPr lang="en-CA" sz="2400" dirty="0"/>
              <a:t> into </a:t>
            </a:r>
            <a:r>
              <a:rPr lang="en-CA" sz="2400" dirty="0"/>
              <a:t>the future </a:t>
            </a:r>
            <a:endParaRPr lang="en-CA" sz="2400" dirty="0"/>
          </a:p>
          <a:p>
            <a:r>
              <a:rPr lang="en-CA" sz="2400" dirty="0"/>
              <a:t>one in </a:t>
            </a:r>
            <a:r>
              <a:rPr lang="en-CA" sz="2400" dirty="0"/>
              <a:t>which natural resources are not used up faster than they can </a:t>
            </a:r>
            <a:r>
              <a:rPr lang="en-CA" sz="2400" dirty="0"/>
              <a:t>either renew </a:t>
            </a:r>
            <a:r>
              <a:rPr lang="en-CA" sz="2400" dirty="0"/>
              <a:t>themselves, be recycled, or be replaced with other resources</a:t>
            </a:r>
            <a:r>
              <a:rPr lang="en-CA" sz="2400" dirty="0"/>
              <a:t>. </a:t>
            </a:r>
          </a:p>
          <a:p>
            <a:r>
              <a:rPr lang="en-CA" sz="2400" dirty="0"/>
              <a:t>Think about how this can be done for those listed below.</a:t>
            </a:r>
            <a:endParaRPr lang="en-CA" sz="2400" dirty="0"/>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3861048"/>
            <a:ext cx="6408712" cy="279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723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Consuming Resources: Needs and Wants</a:t>
            </a:r>
            <a:endParaRPr lang="en-CA" dirty="0"/>
          </a:p>
        </p:txBody>
      </p:sp>
      <p:sp>
        <p:nvSpPr>
          <p:cNvPr id="3" name="Content Placeholder 2"/>
          <p:cNvSpPr>
            <a:spLocks noGrp="1"/>
          </p:cNvSpPr>
          <p:nvPr>
            <p:ph idx="1"/>
          </p:nvPr>
        </p:nvSpPr>
        <p:spPr/>
        <p:txBody>
          <a:bodyPr>
            <a:normAutofit fontScale="92500" lnSpcReduction="10000"/>
          </a:bodyPr>
          <a:lstStyle/>
          <a:p>
            <a:r>
              <a:rPr lang="en-CA" dirty="0">
                <a:solidFill>
                  <a:schemeClr val="tx1"/>
                </a:solidFill>
                <a:latin typeface="+mn-lt"/>
                <a:ea typeface="+mn-ea"/>
                <a:cs typeface="+mn-cs"/>
              </a:rPr>
              <a:t>When </a:t>
            </a:r>
            <a:r>
              <a:rPr lang="en-CA" dirty="0" smtClean="0">
                <a:solidFill>
                  <a:schemeClr val="tx1"/>
                </a:solidFill>
                <a:latin typeface="+mn-lt"/>
                <a:ea typeface="+mn-ea"/>
                <a:cs typeface="+mn-cs"/>
              </a:rPr>
              <a:t>shopping</a:t>
            </a:r>
            <a:r>
              <a:rPr lang="en-CA" dirty="0">
                <a:solidFill>
                  <a:schemeClr val="tx1"/>
                </a:solidFill>
                <a:latin typeface="+mn-lt"/>
                <a:ea typeface="+mn-ea"/>
                <a:cs typeface="+mn-cs"/>
              </a:rPr>
              <a:t>, you are automatically </a:t>
            </a:r>
            <a:r>
              <a:rPr lang="en-CA" dirty="0" smtClean="0">
                <a:solidFill>
                  <a:schemeClr val="tx1"/>
                </a:solidFill>
                <a:latin typeface="+mn-lt"/>
                <a:ea typeface="+mn-ea"/>
                <a:cs typeface="+mn-cs"/>
              </a:rPr>
              <a:t>consuming natural resources.</a:t>
            </a:r>
          </a:p>
          <a:p>
            <a:r>
              <a:rPr lang="en-CA" dirty="0" smtClean="0">
                <a:solidFill>
                  <a:schemeClr val="tx1"/>
                </a:solidFill>
                <a:latin typeface="+mn-lt"/>
                <a:ea typeface="+mn-ea"/>
                <a:cs typeface="+mn-cs"/>
              </a:rPr>
              <a:t>Every </a:t>
            </a:r>
            <a:r>
              <a:rPr lang="en-CA" dirty="0">
                <a:solidFill>
                  <a:schemeClr val="tx1"/>
                </a:solidFill>
                <a:latin typeface="+mn-lt"/>
                <a:ea typeface="+mn-ea"/>
                <a:cs typeface="+mn-cs"/>
              </a:rPr>
              <a:t>product you buy comes from </a:t>
            </a:r>
            <a:r>
              <a:rPr lang="en-CA" dirty="0" smtClean="0">
                <a:solidFill>
                  <a:schemeClr val="tx1"/>
                </a:solidFill>
                <a:latin typeface="+mn-lt"/>
                <a:ea typeface="+mn-ea"/>
                <a:cs typeface="+mn-cs"/>
              </a:rPr>
              <a:t>the natural </a:t>
            </a:r>
            <a:r>
              <a:rPr lang="en-CA" dirty="0">
                <a:solidFill>
                  <a:schemeClr val="tx1"/>
                </a:solidFill>
                <a:latin typeface="+mn-lt"/>
                <a:ea typeface="+mn-ea"/>
                <a:cs typeface="+mn-cs"/>
              </a:rPr>
              <a:t>resources of the Earth</a:t>
            </a:r>
            <a:r>
              <a:rPr lang="en-CA" dirty="0" smtClean="0">
                <a:solidFill>
                  <a:schemeClr val="tx1"/>
                </a:solidFill>
                <a:latin typeface="+mn-lt"/>
                <a:ea typeface="+mn-ea"/>
                <a:cs typeface="+mn-cs"/>
              </a:rPr>
              <a:t>.</a:t>
            </a:r>
          </a:p>
          <a:p>
            <a:pPr marL="0" indent="0">
              <a:buNone/>
            </a:pPr>
            <a:endParaRPr lang="en-CA" dirty="0" smtClean="0">
              <a:solidFill>
                <a:schemeClr val="tx1"/>
              </a:solidFill>
              <a:latin typeface="+mn-lt"/>
              <a:ea typeface="+mn-ea"/>
              <a:cs typeface="+mn-cs"/>
            </a:endParaRPr>
          </a:p>
          <a:p>
            <a:r>
              <a:rPr lang="en-CA" dirty="0" smtClean="0"/>
              <a:t>Have you considered:</a:t>
            </a:r>
          </a:p>
          <a:p>
            <a:pPr marL="0" indent="0">
              <a:buNone/>
            </a:pPr>
            <a:endParaRPr lang="en-CA" dirty="0" smtClean="0"/>
          </a:p>
          <a:p>
            <a:pPr marL="0" indent="0">
              <a:buNone/>
            </a:pPr>
            <a:r>
              <a:rPr lang="en-CA" dirty="0"/>
              <a:t>	</a:t>
            </a:r>
            <a:r>
              <a:rPr lang="en-CA" dirty="0" smtClean="0">
                <a:solidFill>
                  <a:schemeClr val="tx1"/>
                </a:solidFill>
                <a:latin typeface="+mn-lt"/>
                <a:ea typeface="+mn-ea"/>
                <a:cs typeface="+mn-cs"/>
              </a:rPr>
              <a:t>• </a:t>
            </a:r>
            <a:r>
              <a:rPr lang="en-CA" dirty="0">
                <a:solidFill>
                  <a:schemeClr val="tx1"/>
                </a:solidFill>
                <a:latin typeface="+mn-lt"/>
                <a:ea typeface="+mn-ea"/>
                <a:cs typeface="+mn-cs"/>
              </a:rPr>
              <a:t>How many televisions, cars, or pairs </a:t>
            </a:r>
            <a:r>
              <a:rPr lang="en-CA" dirty="0" smtClean="0">
                <a:solidFill>
                  <a:schemeClr val="tx1"/>
                </a:solidFill>
                <a:latin typeface="+mn-lt"/>
                <a:ea typeface="+mn-ea"/>
                <a:cs typeface="+mn-cs"/>
              </a:rPr>
              <a:t>of jeans or </a:t>
            </a:r>
            <a:r>
              <a:rPr lang="en-CA" dirty="0">
                <a:solidFill>
                  <a:schemeClr val="tx1"/>
                </a:solidFill>
                <a:latin typeface="+mn-lt"/>
                <a:ea typeface="+mn-ea"/>
                <a:cs typeface="+mn-cs"/>
              </a:rPr>
              <a:t>shoes does one </a:t>
            </a:r>
            <a:r>
              <a:rPr lang="en-CA" dirty="0" smtClean="0">
                <a:solidFill>
                  <a:schemeClr val="tx1"/>
                </a:solidFill>
                <a:latin typeface="+mn-lt"/>
                <a:ea typeface="+mn-ea"/>
                <a:cs typeface="+mn-cs"/>
              </a:rPr>
              <a:t>		person </a:t>
            </a:r>
            <a:r>
              <a:rPr lang="en-CA" dirty="0">
                <a:solidFill>
                  <a:schemeClr val="tx1"/>
                </a:solidFill>
                <a:latin typeface="+mn-lt"/>
                <a:ea typeface="+mn-ea"/>
                <a:cs typeface="+mn-cs"/>
              </a:rPr>
              <a:t>need to </a:t>
            </a:r>
            <a:r>
              <a:rPr lang="en-CA" dirty="0" smtClean="0">
                <a:solidFill>
                  <a:schemeClr val="tx1"/>
                </a:solidFill>
                <a:latin typeface="+mn-lt"/>
                <a:ea typeface="+mn-ea"/>
                <a:cs typeface="+mn-cs"/>
              </a:rPr>
              <a:t>be comfortable</a:t>
            </a:r>
            <a:r>
              <a:rPr lang="en-CA" dirty="0">
                <a:solidFill>
                  <a:schemeClr val="tx1"/>
                </a:solidFill>
                <a:latin typeface="+mn-lt"/>
                <a:ea typeface="+mn-ea"/>
                <a:cs typeface="+mn-cs"/>
              </a:rPr>
              <a:t>?</a:t>
            </a:r>
          </a:p>
          <a:p>
            <a:pPr marL="0" indent="0">
              <a:buNone/>
            </a:pPr>
            <a:r>
              <a:rPr lang="en-CA" dirty="0" smtClean="0">
                <a:solidFill>
                  <a:schemeClr val="tx1"/>
                </a:solidFill>
                <a:latin typeface="+mn-lt"/>
                <a:ea typeface="+mn-ea"/>
                <a:cs typeface="+mn-cs"/>
              </a:rPr>
              <a:t>	• </a:t>
            </a:r>
            <a:r>
              <a:rPr lang="en-CA" dirty="0">
                <a:solidFill>
                  <a:schemeClr val="tx1"/>
                </a:solidFill>
                <a:latin typeface="+mn-lt"/>
                <a:ea typeface="+mn-ea"/>
                <a:cs typeface="+mn-cs"/>
              </a:rPr>
              <a:t>Do you have enough things to meet </a:t>
            </a:r>
            <a:r>
              <a:rPr lang="en-CA" dirty="0" smtClean="0">
                <a:solidFill>
                  <a:schemeClr val="tx1"/>
                </a:solidFill>
                <a:latin typeface="+mn-lt"/>
                <a:ea typeface="+mn-ea"/>
                <a:cs typeface="+mn-cs"/>
              </a:rPr>
              <a:t>your basic </a:t>
            </a:r>
            <a:r>
              <a:rPr lang="en-CA" dirty="0">
                <a:solidFill>
                  <a:schemeClr val="tx1"/>
                </a:solidFill>
                <a:latin typeface="+mn-lt"/>
                <a:ea typeface="+mn-ea"/>
                <a:cs typeface="+mn-cs"/>
              </a:rPr>
              <a:t>needs</a:t>
            </a:r>
            <a:r>
              <a:rPr lang="en-CA" dirty="0" smtClean="0">
                <a:solidFill>
                  <a:schemeClr val="tx1"/>
                </a:solidFill>
                <a:latin typeface="+mn-lt"/>
                <a:ea typeface="+mn-ea"/>
                <a:cs typeface="+mn-cs"/>
              </a:rPr>
              <a:t>?</a:t>
            </a:r>
          </a:p>
          <a:p>
            <a:pPr marL="0" indent="0">
              <a:buNone/>
            </a:pPr>
            <a:r>
              <a:rPr lang="en-CA" dirty="0"/>
              <a:t>	</a:t>
            </a:r>
            <a:r>
              <a:rPr lang="en-CA" dirty="0" smtClean="0">
                <a:solidFill>
                  <a:schemeClr val="tx1"/>
                </a:solidFill>
                <a:latin typeface="+mn-lt"/>
                <a:ea typeface="+mn-ea"/>
                <a:cs typeface="+mn-cs"/>
              </a:rPr>
              <a:t>• </a:t>
            </a:r>
            <a:r>
              <a:rPr lang="en-CA" dirty="0">
                <a:solidFill>
                  <a:schemeClr val="tx1"/>
                </a:solidFill>
                <a:latin typeface="+mn-lt"/>
                <a:ea typeface="+mn-ea"/>
                <a:cs typeface="+mn-cs"/>
              </a:rPr>
              <a:t>Are there more things that you want that </a:t>
            </a:r>
            <a:r>
              <a:rPr lang="en-CA" dirty="0" smtClean="0">
                <a:solidFill>
                  <a:schemeClr val="tx1"/>
                </a:solidFill>
                <a:latin typeface="+mn-lt"/>
                <a:ea typeface="+mn-ea"/>
                <a:cs typeface="+mn-cs"/>
              </a:rPr>
              <a:t>you don’t already 			have?</a:t>
            </a:r>
            <a:endParaRPr lang="en-CA" dirty="0"/>
          </a:p>
        </p:txBody>
      </p:sp>
    </p:spTree>
    <p:extLst>
      <p:ext uri="{BB962C8B-B14F-4D97-AF65-F5344CB8AC3E}">
        <p14:creationId xmlns:p14="http://schemas.microsoft.com/office/powerpoint/2010/main" val="428737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interesting Fact</a:t>
            </a:r>
            <a:endParaRPr lang="en-CA" dirty="0"/>
          </a:p>
        </p:txBody>
      </p:sp>
      <p:sp>
        <p:nvSpPr>
          <p:cNvPr id="3" name="Content Placeholder 2"/>
          <p:cNvSpPr>
            <a:spLocks noGrp="1"/>
          </p:cNvSpPr>
          <p:nvPr>
            <p:ph idx="1"/>
          </p:nvPr>
        </p:nvSpPr>
        <p:spPr/>
        <p:txBody>
          <a:bodyPr/>
          <a:lstStyle/>
          <a:p>
            <a:r>
              <a:rPr lang="en-CA" dirty="0" smtClean="0"/>
              <a:t>T</a:t>
            </a:r>
            <a:r>
              <a:rPr lang="en-CA" dirty="0" smtClean="0">
                <a:solidFill>
                  <a:schemeClr val="tx1"/>
                </a:solidFill>
                <a:latin typeface="+mn-lt"/>
                <a:ea typeface="+mn-ea"/>
                <a:cs typeface="+mn-cs"/>
              </a:rPr>
              <a:t>he </a:t>
            </a:r>
            <a:r>
              <a:rPr lang="en-CA" dirty="0">
                <a:solidFill>
                  <a:schemeClr val="tx1"/>
                </a:solidFill>
                <a:latin typeface="+mn-lt"/>
                <a:ea typeface="+mn-ea"/>
                <a:cs typeface="+mn-cs"/>
              </a:rPr>
              <a:t>wealthy industrialized </a:t>
            </a:r>
            <a:r>
              <a:rPr lang="en-CA" dirty="0" smtClean="0">
                <a:solidFill>
                  <a:schemeClr val="tx1"/>
                </a:solidFill>
                <a:latin typeface="+mn-lt"/>
                <a:ea typeface="+mn-ea"/>
                <a:cs typeface="+mn-cs"/>
              </a:rPr>
              <a:t>world represents </a:t>
            </a:r>
            <a:r>
              <a:rPr lang="en-CA" dirty="0">
                <a:solidFill>
                  <a:schemeClr val="tx1"/>
                </a:solidFill>
                <a:latin typeface="+mn-lt"/>
                <a:ea typeface="+mn-ea"/>
                <a:cs typeface="+mn-cs"/>
              </a:rPr>
              <a:t>about 20% of the world’s total population but </a:t>
            </a:r>
            <a:r>
              <a:rPr lang="en-CA" dirty="0" smtClean="0">
                <a:solidFill>
                  <a:schemeClr val="tx1"/>
                </a:solidFill>
                <a:latin typeface="+mn-lt"/>
                <a:ea typeface="+mn-ea"/>
                <a:cs typeface="+mn-cs"/>
              </a:rPr>
              <a:t>consumes about </a:t>
            </a:r>
            <a:r>
              <a:rPr lang="en-CA" dirty="0">
                <a:solidFill>
                  <a:schemeClr val="tx1"/>
                </a:solidFill>
                <a:latin typeface="+mn-lt"/>
                <a:ea typeface="+mn-ea"/>
                <a:cs typeface="+mn-cs"/>
              </a:rPr>
              <a:t>80% of the world’s resources</a:t>
            </a:r>
            <a:r>
              <a:rPr lang="en-CA" dirty="0" smtClean="0">
                <a:solidFill>
                  <a:schemeClr val="tx1"/>
                </a:solidFill>
                <a:latin typeface="+mn-lt"/>
                <a:ea typeface="+mn-ea"/>
                <a:cs typeface="+mn-cs"/>
              </a:rPr>
              <a:t>.</a:t>
            </a:r>
          </a:p>
          <a:p>
            <a:endParaRPr lang="en-CA" dirty="0"/>
          </a:p>
          <a:p>
            <a:pPr lvl="1"/>
            <a:r>
              <a:rPr lang="en-CA" dirty="0" smtClean="0"/>
              <a:t>This includes: </a:t>
            </a:r>
            <a:r>
              <a:rPr lang="en-CA" dirty="0">
                <a:solidFill>
                  <a:schemeClr val="tx1"/>
                </a:solidFill>
                <a:latin typeface="+mn-lt"/>
              </a:rPr>
              <a:t>Canada, the United States, </a:t>
            </a:r>
            <a:r>
              <a:rPr lang="en-CA" dirty="0" smtClean="0">
                <a:solidFill>
                  <a:schemeClr val="tx1"/>
                </a:solidFill>
                <a:latin typeface="+mn-lt"/>
              </a:rPr>
              <a:t>and </a:t>
            </a:r>
            <a:r>
              <a:rPr lang="en-CA" dirty="0">
                <a:solidFill>
                  <a:schemeClr val="tx1"/>
                </a:solidFill>
                <a:latin typeface="+mn-lt"/>
              </a:rPr>
              <a:t>Germany</a:t>
            </a:r>
            <a:endParaRPr lang="en-CA" dirty="0"/>
          </a:p>
        </p:txBody>
      </p:sp>
      <p:pic>
        <p:nvPicPr>
          <p:cNvPr id="65538" name="Picture 2" descr="C:\Users\Hunt\AppData\Local\Microsoft\Windows\Temporary Internet Files\Content.IE5\LWLZZUCK\MC9000187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496" y="3818301"/>
            <a:ext cx="2256284" cy="1158655"/>
          </a:xfrm>
          <a:prstGeom prst="rect">
            <a:avLst/>
          </a:prstGeom>
          <a:noFill/>
          <a:extLst>
            <a:ext uri="{909E8E84-426E-40DD-AFC4-6F175D3DCCD1}">
              <a14:hiddenFill xmlns:a14="http://schemas.microsoft.com/office/drawing/2010/main">
                <a:solidFill>
                  <a:srgbClr val="FFFFFF"/>
                </a:solidFill>
              </a14:hiddenFill>
            </a:ext>
          </a:extLst>
        </p:spPr>
      </p:pic>
      <p:pic>
        <p:nvPicPr>
          <p:cNvPr id="65539" name="Picture 3" descr="C:\Users\Hunt\AppData\Local\Microsoft\Windows\Temporary Internet Files\Content.IE5\3ZW28OID\MC900436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168" y="3540483"/>
            <a:ext cx="1917460" cy="1714286"/>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C:\Users\Hunt\AppData\Local\Microsoft\Windows\Temporary Internet Files\Content.IE5\Y82JOU3H\MM900178249[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093" y="3651970"/>
            <a:ext cx="1491315" cy="149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62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in a Word.</a:t>
            </a:r>
            <a:endParaRPr lang="en-CA" dirty="0"/>
          </a:p>
        </p:txBody>
      </p:sp>
      <p:sp>
        <p:nvSpPr>
          <p:cNvPr id="3" name="Content Placeholder 2"/>
          <p:cNvSpPr>
            <a:spLocks noGrp="1"/>
          </p:cNvSpPr>
          <p:nvPr>
            <p:ph idx="1"/>
          </p:nvPr>
        </p:nvSpPr>
        <p:spPr/>
        <p:txBody>
          <a:bodyPr/>
          <a:lstStyle/>
          <a:p>
            <a:pPr lvl="1"/>
            <a:r>
              <a:rPr lang="en-CA" sz="1800" b="1" dirty="0"/>
              <a:t>extract: </a:t>
            </a:r>
            <a:r>
              <a:rPr lang="en-CA" sz="1800" dirty="0"/>
              <a:t>to remove a resource </a:t>
            </a:r>
            <a:r>
              <a:rPr lang="en-CA" sz="1800" dirty="0"/>
              <a:t>from the </a:t>
            </a:r>
            <a:r>
              <a:rPr lang="en-CA" sz="1800" dirty="0"/>
              <a:t>Earth</a:t>
            </a:r>
          </a:p>
          <a:p>
            <a:pPr lvl="1"/>
            <a:r>
              <a:rPr lang="en-CA" sz="1800" b="1" dirty="0"/>
              <a:t>develop: </a:t>
            </a:r>
            <a:r>
              <a:rPr lang="en-CA" sz="1800" dirty="0"/>
              <a:t>to extract a resource </a:t>
            </a:r>
            <a:r>
              <a:rPr lang="en-CA" sz="1800" dirty="0"/>
              <a:t>and prepare </a:t>
            </a:r>
            <a:r>
              <a:rPr lang="en-CA" sz="1800" dirty="0"/>
              <a:t>it for market</a:t>
            </a:r>
          </a:p>
          <a:p>
            <a:pPr lvl="1"/>
            <a:r>
              <a:rPr lang="en-CA" sz="1800" b="1" dirty="0"/>
              <a:t>manage: </a:t>
            </a:r>
            <a:r>
              <a:rPr lang="en-CA" sz="1800" dirty="0"/>
              <a:t>to provide direction </a:t>
            </a:r>
            <a:r>
              <a:rPr lang="en-CA" sz="1800" dirty="0"/>
              <a:t>and guidance </a:t>
            </a:r>
            <a:r>
              <a:rPr lang="en-CA" sz="1800" dirty="0"/>
              <a:t>on how to use a resource</a:t>
            </a:r>
          </a:p>
          <a:p>
            <a:pPr lvl="1"/>
            <a:r>
              <a:rPr lang="en-CA" sz="1800" b="1" dirty="0"/>
              <a:t>conserve: </a:t>
            </a:r>
            <a:r>
              <a:rPr lang="en-CA" sz="1800" dirty="0"/>
              <a:t>to use a resource so </a:t>
            </a:r>
            <a:r>
              <a:rPr lang="en-CA" sz="1800" dirty="0"/>
              <a:t>the supply </a:t>
            </a:r>
            <a:r>
              <a:rPr lang="en-CA" sz="1800" dirty="0"/>
              <a:t>will last for future generations</a:t>
            </a:r>
          </a:p>
          <a:p>
            <a:pPr lvl="1"/>
            <a:r>
              <a:rPr lang="en-CA" sz="1800" b="1" dirty="0"/>
              <a:t>preserve: </a:t>
            </a:r>
            <a:r>
              <a:rPr lang="en-CA" sz="1800" dirty="0"/>
              <a:t>to maintain a resource </a:t>
            </a:r>
            <a:r>
              <a:rPr lang="en-CA" sz="1800" dirty="0"/>
              <a:t>in its </a:t>
            </a:r>
            <a:r>
              <a:rPr lang="en-CA" sz="1800" dirty="0"/>
              <a:t>existing state</a:t>
            </a:r>
          </a:p>
          <a:p>
            <a:pPr lvl="1"/>
            <a:r>
              <a:rPr lang="en-CA" sz="1800" b="1" dirty="0"/>
              <a:t>protect: </a:t>
            </a:r>
            <a:r>
              <a:rPr lang="en-CA" sz="1800" dirty="0"/>
              <a:t>to look after; to save </a:t>
            </a:r>
            <a:r>
              <a:rPr lang="en-CA" sz="1800" dirty="0"/>
              <a:t>from harm</a:t>
            </a:r>
            <a:endParaRPr lang="en-CA" sz="1800" dirty="0"/>
          </a:p>
          <a:p>
            <a:pPr lvl="1"/>
            <a:r>
              <a:rPr lang="en-CA" sz="1800" b="1" dirty="0"/>
              <a:t>degrade: </a:t>
            </a:r>
            <a:r>
              <a:rPr lang="en-CA" sz="1800" dirty="0"/>
              <a:t>to lower the quality of </a:t>
            </a:r>
            <a:r>
              <a:rPr lang="en-CA" sz="1800" dirty="0"/>
              <a:t>a resource</a:t>
            </a:r>
            <a:endParaRPr lang="en-CA" sz="1800" dirty="0"/>
          </a:p>
          <a:p>
            <a:pPr lvl="1"/>
            <a:r>
              <a:rPr lang="en-CA" sz="1800" b="1" dirty="0"/>
              <a:t>sustain: </a:t>
            </a:r>
            <a:r>
              <a:rPr lang="en-CA" sz="1800" dirty="0"/>
              <a:t>to conserve resources so </a:t>
            </a:r>
            <a:r>
              <a:rPr lang="en-CA" sz="1800" dirty="0"/>
              <a:t>that they </a:t>
            </a:r>
            <a:r>
              <a:rPr lang="en-CA" sz="1800" dirty="0"/>
              <a:t>survive for future generations</a:t>
            </a:r>
          </a:p>
          <a:p>
            <a:pPr lvl="1"/>
            <a:r>
              <a:rPr lang="en-CA" sz="1800" b="1" dirty="0"/>
              <a:t>traditional: </a:t>
            </a:r>
            <a:r>
              <a:rPr lang="en-CA" sz="1800" dirty="0"/>
              <a:t>describes a way of using </a:t>
            </a:r>
            <a:r>
              <a:rPr lang="en-CA" sz="1800" dirty="0"/>
              <a:t>a resource </a:t>
            </a:r>
            <a:r>
              <a:rPr lang="en-CA" sz="1800" dirty="0"/>
              <a:t>that has been handed </a:t>
            </a:r>
            <a:r>
              <a:rPr lang="en-CA" sz="1800" dirty="0"/>
              <a:t>down from </a:t>
            </a:r>
            <a:r>
              <a:rPr lang="en-CA" sz="1800" dirty="0"/>
              <a:t>generation to generation</a:t>
            </a:r>
          </a:p>
        </p:txBody>
      </p:sp>
      <p:pic>
        <p:nvPicPr>
          <p:cNvPr id="66562" name="Picture 2" descr="C:\Users\Hunt\AppData\Local\Microsoft\Windows\Temporary Internet Files\Content.IE5\47OS9AS4\MC900048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6280" y="4745023"/>
            <a:ext cx="1633118"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60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Page 241</a:t>
            </a:r>
          </a:p>
          <a:p>
            <a:pPr lvl="1"/>
            <a:r>
              <a:rPr lang="en-CA" dirty="0" smtClean="0"/>
              <a:t>Answer #1, 2, and 4.</a:t>
            </a:r>
          </a:p>
          <a:p>
            <a:pPr lvl="1"/>
            <a:endParaRPr lang="en-CA" dirty="0"/>
          </a:p>
          <a:p>
            <a:pPr marL="457200" lvl="1" indent="0">
              <a:buNone/>
            </a:pPr>
            <a:endParaRPr lang="en-CA" dirty="0"/>
          </a:p>
        </p:txBody>
      </p:sp>
    </p:spTree>
    <p:extLst>
      <p:ext uri="{BB962C8B-B14F-4D97-AF65-F5344CB8AC3E}">
        <p14:creationId xmlns:p14="http://schemas.microsoft.com/office/powerpoint/2010/main" val="243017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2"/>
                </a:solidFill>
                <a:latin typeface="+mj-lt"/>
                <a:ea typeface="+mj-ea"/>
                <a:cs typeface="+mj-cs"/>
              </a:rPr>
              <a:t>AN ECONOMIC PERSPECTIVE</a:t>
            </a:r>
            <a:endParaRPr lang="en-CA" dirty="0"/>
          </a:p>
        </p:txBody>
      </p:sp>
      <p:sp>
        <p:nvSpPr>
          <p:cNvPr id="3" name="Content Placeholder 2"/>
          <p:cNvSpPr>
            <a:spLocks noGrp="1"/>
          </p:cNvSpPr>
          <p:nvPr>
            <p:ph idx="1"/>
          </p:nvPr>
        </p:nvSpPr>
        <p:spPr>
          <a:xfrm>
            <a:off x="3575720" y="1524000"/>
            <a:ext cx="6939880" cy="4724400"/>
          </a:xfrm>
        </p:spPr>
        <p:txBody>
          <a:bodyPr/>
          <a:lstStyle/>
          <a:p>
            <a:r>
              <a:rPr lang="en-CA" dirty="0">
                <a:solidFill>
                  <a:schemeClr val="tx1"/>
                </a:solidFill>
                <a:latin typeface="+mn-lt"/>
                <a:ea typeface="+mn-ea"/>
                <a:cs typeface="+mn-cs"/>
              </a:rPr>
              <a:t>Extracting natural resources brings money into the economy by </a:t>
            </a:r>
            <a:r>
              <a:rPr lang="en-CA" dirty="0" smtClean="0">
                <a:solidFill>
                  <a:schemeClr val="tx1"/>
                </a:solidFill>
                <a:latin typeface="+mn-lt"/>
                <a:ea typeface="+mn-ea"/>
                <a:cs typeface="+mn-cs"/>
              </a:rPr>
              <a:t>providing jobs </a:t>
            </a:r>
            <a:r>
              <a:rPr lang="en-CA" dirty="0">
                <a:solidFill>
                  <a:schemeClr val="tx1"/>
                </a:solidFill>
                <a:latin typeface="+mn-lt"/>
                <a:ea typeface="+mn-ea"/>
                <a:cs typeface="+mn-cs"/>
              </a:rPr>
              <a:t>for more than a million Canadians in </a:t>
            </a:r>
            <a:r>
              <a:rPr lang="en-CA" dirty="0" smtClean="0">
                <a:solidFill>
                  <a:schemeClr val="tx1"/>
                </a:solidFill>
                <a:latin typeface="+mn-lt"/>
                <a:ea typeface="+mn-ea"/>
                <a:cs typeface="+mn-cs"/>
              </a:rPr>
              <a:t>resource-related industries </a:t>
            </a:r>
            <a:r>
              <a:rPr lang="en-CA" dirty="0">
                <a:solidFill>
                  <a:schemeClr val="tx1"/>
                </a:solidFill>
                <a:latin typeface="+mn-lt"/>
                <a:ea typeface="+mn-ea"/>
                <a:cs typeface="+mn-cs"/>
              </a:rPr>
              <a:t>and </a:t>
            </a:r>
            <a:r>
              <a:rPr lang="en-CA" dirty="0" smtClean="0">
                <a:solidFill>
                  <a:schemeClr val="tx1"/>
                </a:solidFill>
                <a:latin typeface="+mn-lt"/>
                <a:ea typeface="+mn-ea"/>
                <a:cs typeface="+mn-cs"/>
              </a:rPr>
              <a:t> through </a:t>
            </a:r>
            <a:r>
              <a:rPr lang="en-CA" dirty="0">
                <a:solidFill>
                  <a:schemeClr val="tx1"/>
                </a:solidFill>
                <a:latin typeface="+mn-lt"/>
                <a:ea typeface="+mn-ea"/>
                <a:cs typeface="+mn-cs"/>
              </a:rPr>
              <a:t>our </a:t>
            </a:r>
            <a:r>
              <a:rPr lang="en-CA" b="1" dirty="0">
                <a:solidFill>
                  <a:schemeClr val="tx1"/>
                </a:solidFill>
                <a:latin typeface="+mn-lt"/>
                <a:ea typeface="+mn-ea"/>
                <a:cs typeface="+mn-cs"/>
              </a:rPr>
              <a:t>exports </a:t>
            </a:r>
            <a:r>
              <a:rPr lang="en-CA" dirty="0">
                <a:solidFill>
                  <a:schemeClr val="tx1"/>
                </a:solidFill>
                <a:latin typeface="+mn-lt"/>
                <a:ea typeface="+mn-ea"/>
                <a:cs typeface="+mn-cs"/>
              </a:rPr>
              <a:t>of raw materials to other </a:t>
            </a:r>
            <a:r>
              <a:rPr lang="en-CA" dirty="0" smtClean="0">
                <a:solidFill>
                  <a:schemeClr val="tx1"/>
                </a:solidFill>
                <a:latin typeface="+mn-lt"/>
                <a:ea typeface="+mn-ea"/>
                <a:cs typeface="+mn-cs"/>
              </a:rPr>
              <a:t> countries.</a:t>
            </a:r>
          </a:p>
          <a:p>
            <a:pPr lvl="1"/>
            <a:r>
              <a:rPr lang="en-CA" dirty="0">
                <a:solidFill>
                  <a:schemeClr val="tx1"/>
                </a:solidFill>
                <a:latin typeface="+mn-lt"/>
                <a:ea typeface="+mn-ea"/>
                <a:cs typeface="+mn-cs"/>
              </a:rPr>
              <a:t>Exports are sales of our products or services to another country. </a:t>
            </a:r>
            <a:r>
              <a:rPr lang="en-CA" dirty="0" smtClean="0">
                <a:solidFill>
                  <a:schemeClr val="tx1"/>
                </a:solidFill>
                <a:latin typeface="+mn-lt"/>
                <a:ea typeface="+mn-ea"/>
                <a:cs typeface="+mn-cs"/>
              </a:rPr>
              <a:t>In turn</a:t>
            </a:r>
            <a:r>
              <a:rPr lang="en-CA" dirty="0">
                <a:solidFill>
                  <a:schemeClr val="tx1"/>
                </a:solidFill>
                <a:latin typeface="+mn-lt"/>
                <a:ea typeface="+mn-ea"/>
                <a:cs typeface="+mn-cs"/>
              </a:rPr>
              <a:t>, the companies that profit from the export of our natural </a:t>
            </a:r>
            <a:r>
              <a:rPr lang="en-CA" dirty="0" smtClean="0">
                <a:solidFill>
                  <a:schemeClr val="tx1"/>
                </a:solidFill>
                <a:latin typeface="+mn-lt"/>
                <a:ea typeface="+mn-ea"/>
                <a:cs typeface="+mn-cs"/>
              </a:rPr>
              <a:t>resources pay  r</a:t>
            </a:r>
            <a:r>
              <a:rPr lang="en-CA" i="1" dirty="0" smtClean="0">
                <a:solidFill>
                  <a:schemeClr val="tx1"/>
                </a:solidFill>
                <a:latin typeface="+mn-lt"/>
                <a:ea typeface="+mn-ea"/>
                <a:cs typeface="+mn-cs"/>
              </a:rPr>
              <a:t>oyalties </a:t>
            </a:r>
            <a:r>
              <a:rPr lang="en-CA" dirty="0">
                <a:solidFill>
                  <a:schemeClr val="tx1"/>
                </a:solidFill>
                <a:latin typeface="+mn-lt"/>
                <a:ea typeface="+mn-ea"/>
                <a:cs typeface="+mn-cs"/>
              </a:rPr>
              <a:t>and income taxes to the federal or provincial government</a:t>
            </a:r>
            <a:r>
              <a:rPr lang="en-CA" dirty="0" smtClean="0">
                <a:solidFill>
                  <a:schemeClr val="tx1"/>
                </a:solidFill>
                <a:latin typeface="+mn-lt"/>
                <a:ea typeface="+mn-ea"/>
                <a:cs typeface="+mn-cs"/>
              </a:rPr>
              <a:t>,  which </a:t>
            </a:r>
            <a:r>
              <a:rPr lang="en-CA" dirty="0">
                <a:solidFill>
                  <a:schemeClr val="tx1"/>
                </a:solidFill>
                <a:latin typeface="+mn-lt"/>
                <a:ea typeface="+mn-ea"/>
                <a:cs typeface="+mn-cs"/>
              </a:rPr>
              <a:t>benefit our country as a whole.</a:t>
            </a:r>
            <a:endParaRPr lang="en-CA" dirty="0"/>
          </a:p>
        </p:txBody>
      </p:sp>
      <p:pic>
        <p:nvPicPr>
          <p:cNvPr id="67587" name="Picture 3" descr="C:\Users\Hunt\AppData\Local\Microsoft\Windows\Temporary Internet Files\Content.IE5\SNPE0I0C\MC9004292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916832"/>
            <a:ext cx="1794053"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74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Gross Domestic Product (GDP)</a:t>
            </a:r>
            <a:endParaRPr lang="en-CA" dirty="0"/>
          </a:p>
        </p:txBody>
      </p:sp>
      <p:sp>
        <p:nvSpPr>
          <p:cNvPr id="3" name="Content Placeholder 2"/>
          <p:cNvSpPr>
            <a:spLocks noGrp="1"/>
          </p:cNvSpPr>
          <p:nvPr>
            <p:ph idx="1"/>
          </p:nvPr>
        </p:nvSpPr>
        <p:spPr/>
        <p:txBody>
          <a:bodyPr/>
          <a:lstStyle/>
          <a:p>
            <a:r>
              <a:rPr lang="en-CA" sz="2400" dirty="0"/>
              <a:t>The economic value of our natural resources is usually measured </a:t>
            </a:r>
            <a:r>
              <a:rPr lang="en-CA" sz="2400" dirty="0"/>
              <a:t>in dollars—millions </a:t>
            </a:r>
            <a:r>
              <a:rPr lang="en-CA" sz="2400" dirty="0"/>
              <a:t>or even billions of dollars</a:t>
            </a:r>
            <a:r>
              <a:rPr lang="en-CA" sz="2400" dirty="0"/>
              <a:t>.</a:t>
            </a:r>
          </a:p>
          <a:p>
            <a:r>
              <a:rPr lang="en-CA" sz="2400" dirty="0"/>
              <a:t>The GDP is an economic indicator that measures </a:t>
            </a:r>
            <a:r>
              <a:rPr lang="en-CA" sz="2400" dirty="0"/>
              <a:t>the value </a:t>
            </a:r>
            <a:r>
              <a:rPr lang="en-CA" sz="2400" dirty="0"/>
              <a:t>of all the goods and services produced in one country in one year</a:t>
            </a:r>
            <a:r>
              <a:rPr lang="en-CA" sz="2400" dirty="0"/>
              <a:t>. (13% from natural resources)</a:t>
            </a:r>
          </a:p>
          <a:p>
            <a:endParaRPr lang="en-CA" sz="2400" dirty="0"/>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60" y="3526466"/>
            <a:ext cx="6422336" cy="273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31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a:t>Types of Industry</a:t>
            </a:r>
            <a:endParaRPr lang="en-CA" sz="6600" dirty="0"/>
          </a:p>
        </p:txBody>
      </p:sp>
      <p:sp>
        <p:nvSpPr>
          <p:cNvPr id="3" name="Content Placeholder 2"/>
          <p:cNvSpPr>
            <a:spLocks noGrp="1"/>
          </p:cNvSpPr>
          <p:nvPr>
            <p:ph idx="1"/>
          </p:nvPr>
        </p:nvSpPr>
        <p:spPr/>
        <p:txBody>
          <a:bodyPr/>
          <a:lstStyle/>
          <a:p>
            <a:r>
              <a:rPr lang="en-CA" sz="4000" dirty="0"/>
              <a:t>Primary – Extractive</a:t>
            </a:r>
          </a:p>
          <a:p>
            <a:r>
              <a:rPr lang="en-CA" sz="4000" dirty="0"/>
              <a:t>Secondary – Manufacturing</a:t>
            </a:r>
          </a:p>
          <a:p>
            <a:r>
              <a:rPr lang="en-CA" sz="4000" dirty="0"/>
              <a:t>Tertiary – Service</a:t>
            </a:r>
          </a:p>
          <a:p>
            <a:r>
              <a:rPr lang="en-CA" sz="4000" dirty="0"/>
              <a:t>Quaternary – Technology, Storage, Recovery</a:t>
            </a:r>
          </a:p>
          <a:p>
            <a:endParaRPr lang="en-CA" dirty="0"/>
          </a:p>
        </p:txBody>
      </p:sp>
    </p:spTree>
    <p:extLst>
      <p:ext uri="{BB962C8B-B14F-4D97-AF65-F5344CB8AC3E}">
        <p14:creationId xmlns:p14="http://schemas.microsoft.com/office/powerpoint/2010/main" val="855640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beyond money</a:t>
            </a:r>
            <a:endParaRPr lang="en-CA" dirty="0"/>
          </a:p>
        </p:txBody>
      </p:sp>
      <p:sp>
        <p:nvSpPr>
          <p:cNvPr id="3" name="Content Placeholder 2"/>
          <p:cNvSpPr>
            <a:spLocks noGrp="1"/>
          </p:cNvSpPr>
          <p:nvPr>
            <p:ph idx="1"/>
          </p:nvPr>
        </p:nvSpPr>
        <p:spPr>
          <a:xfrm>
            <a:off x="3359696" y="1524000"/>
            <a:ext cx="7155904" cy="4724400"/>
          </a:xfrm>
        </p:spPr>
        <p:txBody>
          <a:bodyPr/>
          <a:lstStyle/>
          <a:p>
            <a:r>
              <a:rPr lang="en-CA" dirty="0">
                <a:solidFill>
                  <a:schemeClr val="tx1"/>
                </a:solidFill>
                <a:latin typeface="+mn-lt"/>
                <a:ea typeface="+mn-ea"/>
                <a:cs typeface="+mn-cs"/>
              </a:rPr>
              <a:t>Natural resources may also be valued for their ecological benefits</a:t>
            </a:r>
            <a:r>
              <a:rPr lang="en-CA" dirty="0" smtClean="0">
                <a:solidFill>
                  <a:schemeClr val="tx1"/>
                </a:solidFill>
                <a:latin typeface="+mn-lt"/>
                <a:ea typeface="+mn-ea"/>
                <a:cs typeface="+mn-cs"/>
              </a:rPr>
              <a:t>,  such </a:t>
            </a:r>
            <a:r>
              <a:rPr lang="en-CA" dirty="0">
                <a:solidFill>
                  <a:schemeClr val="tx1"/>
                </a:solidFill>
                <a:latin typeface="+mn-lt"/>
                <a:ea typeface="+mn-ea"/>
                <a:cs typeface="+mn-cs"/>
              </a:rPr>
              <a:t>as the ability of trees to produce oxygen and remove </a:t>
            </a:r>
            <a:r>
              <a:rPr lang="en-CA" dirty="0" smtClean="0">
                <a:solidFill>
                  <a:schemeClr val="tx1"/>
                </a:solidFill>
                <a:latin typeface="+mn-lt"/>
                <a:ea typeface="+mn-ea"/>
                <a:cs typeface="+mn-cs"/>
              </a:rPr>
              <a:t>carbon dioxide </a:t>
            </a:r>
            <a:r>
              <a:rPr lang="en-CA" dirty="0">
                <a:solidFill>
                  <a:schemeClr val="tx1"/>
                </a:solidFill>
                <a:latin typeface="+mn-lt"/>
                <a:ea typeface="+mn-ea"/>
                <a:cs typeface="+mn-cs"/>
              </a:rPr>
              <a:t>from the atmosphere. Natural resources have </a:t>
            </a:r>
            <a:r>
              <a:rPr lang="en-CA" i="1" dirty="0">
                <a:solidFill>
                  <a:schemeClr val="tx1"/>
                </a:solidFill>
                <a:latin typeface="+mn-lt"/>
                <a:ea typeface="+mn-ea"/>
                <a:cs typeface="+mn-cs"/>
              </a:rPr>
              <a:t>aesthetic </a:t>
            </a:r>
            <a:r>
              <a:rPr lang="en-CA" dirty="0">
                <a:solidFill>
                  <a:schemeClr val="tx1"/>
                </a:solidFill>
                <a:latin typeface="+mn-lt"/>
                <a:ea typeface="+mn-ea"/>
                <a:cs typeface="+mn-cs"/>
              </a:rPr>
              <a:t>benefits.</a:t>
            </a:r>
          </a:p>
          <a:p>
            <a:r>
              <a:rPr lang="en-CA" dirty="0">
                <a:solidFill>
                  <a:schemeClr val="tx1"/>
                </a:solidFill>
                <a:latin typeface="+mn-lt"/>
                <a:ea typeface="+mn-ea"/>
                <a:cs typeface="+mn-cs"/>
              </a:rPr>
              <a:t>People find forests, the green open spaces of farmland, soil for </a:t>
            </a:r>
            <a:r>
              <a:rPr lang="en-CA" dirty="0" smtClean="0">
                <a:solidFill>
                  <a:schemeClr val="tx1"/>
                </a:solidFill>
                <a:latin typeface="+mn-lt"/>
                <a:ea typeface="+mn-ea"/>
                <a:cs typeface="+mn-cs"/>
              </a:rPr>
              <a:t>growing plants</a:t>
            </a:r>
            <a:r>
              <a:rPr lang="en-CA" dirty="0">
                <a:solidFill>
                  <a:schemeClr val="tx1"/>
                </a:solidFill>
                <a:latin typeface="+mn-lt"/>
                <a:ea typeface="+mn-ea"/>
                <a:cs typeface="+mn-cs"/>
              </a:rPr>
              <a:t>, fresh water, wildlife, and the Canadian wilderness beautiful </a:t>
            </a:r>
            <a:r>
              <a:rPr lang="en-CA" dirty="0" smtClean="0">
                <a:solidFill>
                  <a:schemeClr val="tx1"/>
                </a:solidFill>
                <a:latin typeface="+mn-lt"/>
                <a:ea typeface="+mn-ea"/>
                <a:cs typeface="+mn-cs"/>
              </a:rPr>
              <a:t>and of </a:t>
            </a:r>
            <a:r>
              <a:rPr lang="en-CA" dirty="0">
                <a:solidFill>
                  <a:schemeClr val="tx1"/>
                </a:solidFill>
                <a:latin typeface="+mn-lt"/>
                <a:ea typeface="+mn-ea"/>
                <a:cs typeface="+mn-cs"/>
              </a:rPr>
              <a:t>great value to them, both physically and psychologically.</a:t>
            </a:r>
            <a:endParaRPr lang="en-CA" dirty="0"/>
          </a:p>
        </p:txBody>
      </p:sp>
      <p:pic>
        <p:nvPicPr>
          <p:cNvPr id="69634" name="Picture 2" descr="C:\Users\Hunt\AppData\Local\Microsoft\Windows\Temporary Internet Files\Content.IE5\LWLZZUCK\MP9004004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397" y="1844824"/>
            <a:ext cx="1710771"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3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Trade off and </a:t>
            </a:r>
            <a:r>
              <a:rPr lang="en-CA" dirty="0"/>
              <a:t>S</a:t>
            </a:r>
            <a:r>
              <a:rPr lang="en-CA" dirty="0" smtClean="0"/>
              <a:t>ystems </a:t>
            </a:r>
            <a:r>
              <a:rPr lang="en-CA" dirty="0"/>
              <a:t>T</a:t>
            </a:r>
            <a:r>
              <a:rPr lang="en-CA" dirty="0" smtClean="0"/>
              <a:t>hinking</a:t>
            </a:r>
            <a:endParaRPr lang="en-CA" dirty="0"/>
          </a:p>
        </p:txBody>
      </p:sp>
      <p:sp>
        <p:nvSpPr>
          <p:cNvPr id="3" name="Content Placeholder 2"/>
          <p:cNvSpPr>
            <a:spLocks noGrp="1"/>
          </p:cNvSpPr>
          <p:nvPr>
            <p:ph idx="1"/>
          </p:nvPr>
        </p:nvSpPr>
        <p:spPr>
          <a:xfrm>
            <a:off x="1919536" y="1524000"/>
            <a:ext cx="8596064" cy="4724400"/>
          </a:xfrm>
        </p:spPr>
        <p:txBody>
          <a:bodyPr/>
          <a:lstStyle/>
          <a:p>
            <a:r>
              <a:rPr lang="en-CA" sz="2400" dirty="0"/>
              <a:t>When we take natural resources out of the Earth, there is </a:t>
            </a:r>
            <a:r>
              <a:rPr lang="en-CA" sz="2400" dirty="0"/>
              <a:t>damage to </a:t>
            </a:r>
            <a:r>
              <a:rPr lang="en-CA" sz="2400" dirty="0"/>
              <a:t>the environment and to natural systems. It can’t be helped—it </a:t>
            </a:r>
            <a:r>
              <a:rPr lang="en-CA" sz="2400" dirty="0"/>
              <a:t>is inevitable</a:t>
            </a:r>
            <a:r>
              <a:rPr lang="en-CA" sz="2400" dirty="0"/>
              <a:t>. Nevertheless, we continue to use natural resources </a:t>
            </a:r>
            <a:r>
              <a:rPr lang="en-CA" sz="2400" dirty="0"/>
              <a:t>because of </a:t>
            </a:r>
            <a:r>
              <a:rPr lang="en-CA" sz="2400" dirty="0"/>
              <a:t>the </a:t>
            </a:r>
            <a:r>
              <a:rPr lang="en-CA" sz="2400" i="1" dirty="0"/>
              <a:t>trade-off</a:t>
            </a:r>
            <a:r>
              <a:rPr lang="en-CA" sz="2400" dirty="0"/>
              <a:t>—we need the raw materials and we need the jobs </a:t>
            </a:r>
            <a:r>
              <a:rPr lang="en-CA" sz="2400" dirty="0"/>
              <a:t>they provide</a:t>
            </a:r>
            <a:r>
              <a:rPr lang="en-CA" sz="2400" dirty="0"/>
              <a:t>. Natural </a:t>
            </a:r>
            <a:r>
              <a:rPr lang="en-CA" sz="2400" dirty="0"/>
              <a:t>resources </a:t>
            </a:r>
            <a:r>
              <a:rPr lang="en-CA" sz="2400" dirty="0"/>
              <a:t>keep the economy strong. In responding </a:t>
            </a:r>
            <a:r>
              <a:rPr lang="en-CA" sz="2400" dirty="0"/>
              <a:t>to the </a:t>
            </a:r>
            <a:r>
              <a:rPr lang="en-CA" sz="2400" dirty="0"/>
              <a:t>challenges of this trade-off, people have become more </a:t>
            </a:r>
            <a:r>
              <a:rPr lang="en-CA" sz="2400" dirty="0"/>
              <a:t>concerned with </a:t>
            </a:r>
            <a:r>
              <a:rPr lang="en-CA" sz="2400" dirty="0"/>
              <a:t>protecting and conserving resources</a:t>
            </a:r>
            <a:r>
              <a:rPr lang="en-CA" sz="2400" dirty="0"/>
              <a:t>.</a:t>
            </a:r>
          </a:p>
          <a:p>
            <a:pPr marL="1828800" lvl="4" indent="0">
              <a:buNone/>
            </a:pPr>
            <a:endParaRPr lang="en-CA" dirty="0">
              <a:ea typeface="+mn-ea"/>
              <a:cs typeface="+mn-cs"/>
            </a:endParaRPr>
          </a:p>
          <a:p>
            <a:pPr marL="1828800" lvl="4" indent="0">
              <a:buNone/>
            </a:pPr>
            <a:r>
              <a:rPr lang="en-CA" dirty="0" smtClean="0">
                <a:solidFill>
                  <a:schemeClr val="tx1"/>
                </a:solidFill>
                <a:latin typeface="+mn-lt"/>
                <a:ea typeface="+mn-ea"/>
                <a:cs typeface="+mn-cs"/>
              </a:rPr>
              <a:t>How do we use resources in a sustainable way – Systems Thinking.</a:t>
            </a:r>
          </a:p>
        </p:txBody>
      </p:sp>
    </p:spTree>
    <p:extLst>
      <p:ext uri="{BB962C8B-B14F-4D97-AF65-F5344CB8AC3E}">
        <p14:creationId xmlns:p14="http://schemas.microsoft.com/office/powerpoint/2010/main" val="91604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so different today compared to the past.</a:t>
            </a:r>
            <a:endParaRPr lang="en-CA" dirty="0"/>
          </a:p>
        </p:txBody>
      </p:sp>
      <p:sp>
        <p:nvSpPr>
          <p:cNvPr id="3" name="Content Placeholder 2"/>
          <p:cNvSpPr>
            <a:spLocks noGrp="1"/>
          </p:cNvSpPr>
          <p:nvPr>
            <p:ph idx="1"/>
          </p:nvPr>
        </p:nvSpPr>
        <p:spPr/>
        <p:txBody>
          <a:bodyPr/>
          <a:lstStyle/>
          <a:p>
            <a:r>
              <a:rPr lang="en-CA" sz="2000" dirty="0"/>
              <a:t>Trends taking place in the world today that have an effect </a:t>
            </a:r>
            <a:r>
              <a:rPr lang="en-CA" sz="2000" dirty="0"/>
              <a:t>on natural </a:t>
            </a:r>
            <a:r>
              <a:rPr lang="en-CA" sz="2000" dirty="0"/>
              <a:t>resources in Canada include the following</a:t>
            </a:r>
            <a:r>
              <a:rPr lang="en-CA" sz="2000" dirty="0"/>
              <a:t>:</a:t>
            </a:r>
          </a:p>
          <a:p>
            <a:pPr lvl="1"/>
            <a:r>
              <a:rPr lang="en-CA" sz="1600" dirty="0"/>
              <a:t>Consumption </a:t>
            </a:r>
            <a:r>
              <a:rPr lang="en-CA" sz="1600" dirty="0"/>
              <a:t>of natural resources is increasing in Canada </a:t>
            </a:r>
            <a:r>
              <a:rPr lang="en-CA" sz="1600" dirty="0"/>
              <a:t>and around </a:t>
            </a:r>
            <a:r>
              <a:rPr lang="en-CA" sz="1600" dirty="0"/>
              <a:t>the world as developing countries, in particular </a:t>
            </a:r>
            <a:r>
              <a:rPr lang="en-CA" sz="1600" dirty="0"/>
              <a:t>countries with </a:t>
            </a:r>
            <a:r>
              <a:rPr lang="en-CA" sz="1600" dirty="0"/>
              <a:t>large populations such as China, India, and Brazil, become </a:t>
            </a:r>
            <a:r>
              <a:rPr lang="en-CA" sz="1600" dirty="0"/>
              <a:t>more industrialized.</a:t>
            </a:r>
          </a:p>
          <a:p>
            <a:pPr lvl="1"/>
            <a:r>
              <a:rPr lang="en-CA" sz="1600" dirty="0"/>
              <a:t>Competition </a:t>
            </a:r>
            <a:r>
              <a:rPr lang="en-CA" sz="1600" dirty="0"/>
              <a:t>for selling natural resources is increasing on a </a:t>
            </a:r>
            <a:r>
              <a:rPr lang="en-CA" sz="1600" dirty="0"/>
              <a:t>global scale </a:t>
            </a:r>
            <a:r>
              <a:rPr lang="en-CA" sz="1600" dirty="0"/>
              <a:t>as more natural resources are being produced by </a:t>
            </a:r>
            <a:r>
              <a:rPr lang="en-CA" sz="1600" dirty="0"/>
              <a:t>developing countries</a:t>
            </a:r>
            <a:r>
              <a:rPr lang="en-CA" sz="1600" dirty="0"/>
              <a:t>, for example, gold in China</a:t>
            </a:r>
            <a:r>
              <a:rPr lang="en-CA" sz="1600" dirty="0"/>
              <a:t>.</a:t>
            </a:r>
          </a:p>
          <a:p>
            <a:pPr lvl="1"/>
            <a:r>
              <a:rPr lang="en-CA" sz="1600" dirty="0"/>
              <a:t>Control </a:t>
            </a:r>
            <a:r>
              <a:rPr lang="en-CA" sz="1600" dirty="0"/>
              <a:t>of natural resources is increasingly concentrated in the </a:t>
            </a:r>
            <a:r>
              <a:rPr lang="en-CA" sz="1600" dirty="0"/>
              <a:t>hands of </a:t>
            </a:r>
            <a:r>
              <a:rPr lang="en-CA" sz="1600" dirty="0"/>
              <a:t>large international </a:t>
            </a:r>
            <a:r>
              <a:rPr lang="en-CA" sz="1600" dirty="0"/>
              <a:t>companies.</a:t>
            </a:r>
          </a:p>
          <a:p>
            <a:pPr lvl="1"/>
            <a:r>
              <a:rPr lang="en-CA" sz="1600" dirty="0"/>
              <a:t>People </a:t>
            </a:r>
            <a:r>
              <a:rPr lang="en-CA" sz="1600" dirty="0"/>
              <a:t>are becoming more concerned about the condition </a:t>
            </a:r>
            <a:r>
              <a:rPr lang="en-CA" sz="1600" dirty="0"/>
              <a:t>of the natural </a:t>
            </a:r>
            <a:r>
              <a:rPr lang="en-CA" sz="1600" dirty="0"/>
              <a:t>environment</a:t>
            </a:r>
            <a:r>
              <a:rPr lang="en-CA" sz="1200" dirty="0"/>
              <a:t>.</a:t>
            </a:r>
          </a:p>
          <a:p>
            <a:pPr marL="0" indent="0">
              <a:buNone/>
            </a:pPr>
            <a:r>
              <a:rPr lang="en-CA" sz="1600" dirty="0"/>
              <a:t>		- </a:t>
            </a:r>
            <a:r>
              <a:rPr lang="en-CA" sz="1600" dirty="0"/>
              <a:t>Canada needs to address the rights and title to land of </a:t>
            </a:r>
            <a:r>
              <a:rPr lang="en-CA" sz="1600" dirty="0"/>
              <a:t>				Aboriginal peoples</a:t>
            </a:r>
            <a:r>
              <a:rPr lang="en-CA" sz="1600" dirty="0"/>
              <a:t>.</a:t>
            </a:r>
          </a:p>
          <a:p>
            <a:pPr marL="0" indent="0">
              <a:buNone/>
            </a:pPr>
            <a:r>
              <a:rPr lang="en-CA" sz="1600" dirty="0"/>
              <a:t>		- </a:t>
            </a:r>
            <a:r>
              <a:rPr lang="en-CA" sz="1600" dirty="0"/>
              <a:t>Human ingenuity has resulted in the development of new </a:t>
            </a:r>
            <a:r>
              <a:rPr lang="en-CA" sz="1600" dirty="0"/>
              <a:t>technology that 		is </a:t>
            </a:r>
            <a:r>
              <a:rPr lang="en-CA" sz="1600" dirty="0"/>
              <a:t>changing the way resources are both extracted and protected.</a:t>
            </a:r>
          </a:p>
        </p:txBody>
      </p:sp>
    </p:spTree>
    <p:extLst>
      <p:ext uri="{BB962C8B-B14F-4D97-AF65-F5344CB8AC3E}">
        <p14:creationId xmlns:p14="http://schemas.microsoft.com/office/powerpoint/2010/main" val="2022916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a:t>
            </a:r>
            <a:r>
              <a:rPr lang="en-CA" b="1" dirty="0" smtClean="0">
                <a:solidFill>
                  <a:schemeClr val="tx2"/>
                </a:solidFill>
                <a:latin typeface="+mj-lt"/>
                <a:ea typeface="+mj-ea"/>
                <a:cs typeface="+mj-cs"/>
              </a:rPr>
              <a:t>ransnational </a:t>
            </a:r>
            <a:r>
              <a:rPr lang="en-CA" b="1" dirty="0" smtClean="0"/>
              <a:t>C</a:t>
            </a:r>
            <a:r>
              <a:rPr lang="en-CA" b="1" dirty="0" smtClean="0">
                <a:solidFill>
                  <a:schemeClr val="tx2"/>
                </a:solidFill>
                <a:latin typeface="+mj-lt"/>
                <a:ea typeface="+mj-ea"/>
                <a:cs typeface="+mj-cs"/>
              </a:rPr>
              <a:t>orporations</a:t>
            </a:r>
            <a:endParaRPr lang="en-CA" dirty="0"/>
          </a:p>
        </p:txBody>
      </p:sp>
      <p:sp>
        <p:nvSpPr>
          <p:cNvPr id="3" name="Content Placeholder 2"/>
          <p:cNvSpPr>
            <a:spLocks noGrp="1"/>
          </p:cNvSpPr>
          <p:nvPr>
            <p:ph idx="1"/>
          </p:nvPr>
        </p:nvSpPr>
        <p:spPr/>
        <p:txBody>
          <a:bodyPr/>
          <a:lstStyle/>
          <a:p>
            <a:r>
              <a:rPr lang="en-CA" dirty="0">
                <a:solidFill>
                  <a:schemeClr val="tx1"/>
                </a:solidFill>
                <a:latin typeface="+mn-lt"/>
                <a:ea typeface="+mn-ea"/>
                <a:cs typeface="+mn-cs"/>
              </a:rPr>
              <a:t>Most natural resource development is controlled by large </a:t>
            </a:r>
            <a:r>
              <a:rPr lang="en-CA" dirty="0" smtClean="0">
                <a:solidFill>
                  <a:schemeClr val="tx1"/>
                </a:solidFill>
                <a:latin typeface="+mn-lt"/>
                <a:ea typeface="+mn-ea"/>
                <a:cs typeface="+mn-cs"/>
              </a:rPr>
              <a:t>international companies.</a:t>
            </a:r>
          </a:p>
          <a:p>
            <a:pPr lvl="2"/>
            <a:r>
              <a:rPr lang="en-CA" dirty="0">
                <a:solidFill>
                  <a:schemeClr val="tx1"/>
                </a:solidFill>
                <a:latin typeface="+mn-lt"/>
                <a:ea typeface="+mn-ea"/>
                <a:cs typeface="+mn-cs"/>
              </a:rPr>
              <a:t>Vale, based in Brazil</a:t>
            </a:r>
            <a:r>
              <a:rPr lang="en-CA" dirty="0" smtClean="0">
                <a:solidFill>
                  <a:schemeClr val="tx1"/>
                </a:solidFill>
                <a:latin typeface="+mn-lt"/>
                <a:ea typeface="+mn-ea"/>
                <a:cs typeface="+mn-cs"/>
              </a:rPr>
              <a:t>, employs </a:t>
            </a:r>
            <a:r>
              <a:rPr lang="en-CA" dirty="0">
                <a:solidFill>
                  <a:schemeClr val="tx1"/>
                </a:solidFill>
                <a:latin typeface="+mn-lt"/>
                <a:ea typeface="+mn-ea"/>
                <a:cs typeface="+mn-cs"/>
              </a:rPr>
              <a:t>126 000 people in 38 countries with 50 000 more </a:t>
            </a:r>
            <a:r>
              <a:rPr lang="en-CA" dirty="0" smtClean="0">
                <a:solidFill>
                  <a:schemeClr val="tx1"/>
                </a:solidFill>
                <a:latin typeface="+mn-lt"/>
                <a:ea typeface="+mn-ea"/>
                <a:cs typeface="+mn-cs"/>
              </a:rPr>
              <a:t>working in </a:t>
            </a:r>
            <a:r>
              <a:rPr lang="en-CA" dirty="0">
                <a:solidFill>
                  <a:schemeClr val="tx1"/>
                </a:solidFill>
                <a:latin typeface="+mn-lt"/>
                <a:ea typeface="+mn-ea"/>
                <a:cs typeface="+mn-cs"/>
              </a:rPr>
              <a:t>ongoing </a:t>
            </a:r>
            <a:r>
              <a:rPr lang="en-CA" dirty="0" smtClean="0">
                <a:solidFill>
                  <a:schemeClr val="tx1"/>
                </a:solidFill>
                <a:latin typeface="+mn-lt"/>
                <a:ea typeface="+mn-ea"/>
                <a:cs typeface="+mn-cs"/>
              </a:rPr>
              <a:t> projects</a:t>
            </a:r>
            <a:r>
              <a:rPr lang="en-CA" dirty="0">
                <a:solidFill>
                  <a:schemeClr val="tx1"/>
                </a:solidFill>
                <a:latin typeface="+mn-lt"/>
                <a:ea typeface="+mn-ea"/>
                <a:cs typeface="+mn-cs"/>
              </a:rPr>
              <a:t>. Vale is the world leader in iron ore </a:t>
            </a:r>
            <a:r>
              <a:rPr lang="en-CA" dirty="0" smtClean="0">
                <a:solidFill>
                  <a:schemeClr val="tx1"/>
                </a:solidFill>
                <a:latin typeface="+mn-lt"/>
                <a:ea typeface="+mn-ea"/>
                <a:cs typeface="+mn-cs"/>
              </a:rPr>
              <a:t> production and </a:t>
            </a:r>
            <a:r>
              <a:rPr lang="en-CA" dirty="0">
                <a:solidFill>
                  <a:schemeClr val="tx1"/>
                </a:solidFill>
                <a:latin typeface="+mn-lt"/>
                <a:ea typeface="+mn-ea"/>
                <a:cs typeface="+mn-cs"/>
              </a:rPr>
              <a:t>one of the largest nickel producers in the world. It </a:t>
            </a:r>
            <a:r>
              <a:rPr lang="en-CA" dirty="0" smtClean="0">
                <a:solidFill>
                  <a:schemeClr val="tx1"/>
                </a:solidFill>
                <a:latin typeface="+mn-lt"/>
                <a:ea typeface="+mn-ea"/>
                <a:cs typeface="+mn-cs"/>
              </a:rPr>
              <a:t>operates </a:t>
            </a:r>
            <a:r>
              <a:rPr lang="en-CA" dirty="0" err="1" smtClean="0">
                <a:solidFill>
                  <a:schemeClr val="tx1"/>
                </a:solidFill>
                <a:latin typeface="+mn-lt"/>
                <a:ea typeface="+mn-ea"/>
                <a:cs typeface="+mn-cs"/>
              </a:rPr>
              <a:t>Voisey’s</a:t>
            </a:r>
            <a:r>
              <a:rPr lang="en-CA" dirty="0" smtClean="0">
                <a:solidFill>
                  <a:schemeClr val="tx1"/>
                </a:solidFill>
                <a:latin typeface="+mn-lt"/>
                <a:ea typeface="+mn-ea"/>
                <a:cs typeface="+mn-cs"/>
              </a:rPr>
              <a:t> </a:t>
            </a:r>
            <a:r>
              <a:rPr lang="en-CA" dirty="0">
                <a:solidFill>
                  <a:schemeClr val="tx1"/>
                </a:solidFill>
                <a:latin typeface="+mn-lt"/>
                <a:ea typeface="+mn-ea"/>
                <a:cs typeface="+mn-cs"/>
              </a:rPr>
              <a:t>Bay nickel and </a:t>
            </a:r>
            <a:r>
              <a:rPr lang="en-CA" dirty="0" smtClean="0">
                <a:solidFill>
                  <a:schemeClr val="tx1"/>
                </a:solidFill>
                <a:latin typeface="+mn-lt"/>
                <a:ea typeface="+mn-ea"/>
                <a:cs typeface="+mn-cs"/>
              </a:rPr>
              <a:t> copper </a:t>
            </a:r>
            <a:r>
              <a:rPr lang="en-CA" dirty="0">
                <a:solidFill>
                  <a:schemeClr val="tx1"/>
                </a:solidFill>
                <a:latin typeface="+mn-lt"/>
                <a:ea typeface="+mn-ea"/>
                <a:cs typeface="+mn-cs"/>
              </a:rPr>
              <a:t>mining in Labrador and </a:t>
            </a:r>
            <a:r>
              <a:rPr lang="en-CA" dirty="0" smtClean="0">
                <a:solidFill>
                  <a:schemeClr val="tx1"/>
                </a:solidFill>
                <a:latin typeface="+mn-lt"/>
                <a:ea typeface="+mn-ea"/>
                <a:cs typeface="+mn-cs"/>
              </a:rPr>
              <a:t>processing facilities </a:t>
            </a:r>
            <a:r>
              <a:rPr lang="en-CA" dirty="0">
                <a:solidFill>
                  <a:schemeClr val="tx1"/>
                </a:solidFill>
                <a:latin typeface="+mn-lt"/>
                <a:ea typeface="+mn-ea"/>
                <a:cs typeface="+mn-cs"/>
              </a:rPr>
              <a:t>in Long Harbour, Newfoundland, as well as other </a:t>
            </a:r>
            <a:r>
              <a:rPr lang="en-CA" dirty="0" smtClean="0">
                <a:solidFill>
                  <a:schemeClr val="tx1"/>
                </a:solidFill>
                <a:latin typeface="+mn-lt"/>
                <a:ea typeface="+mn-ea"/>
                <a:cs typeface="+mn-cs"/>
              </a:rPr>
              <a:t> mines in Canada.</a:t>
            </a:r>
          </a:p>
          <a:p>
            <a:pPr lvl="4"/>
            <a:r>
              <a:rPr lang="en-CA" dirty="0">
                <a:solidFill>
                  <a:schemeClr val="tx1"/>
                </a:solidFill>
                <a:latin typeface="+mn-lt"/>
                <a:ea typeface="+mn-ea"/>
                <a:cs typeface="+mn-cs"/>
              </a:rPr>
              <a:t>When a transnational corporation extracts a resource in a </a:t>
            </a:r>
            <a:r>
              <a:rPr lang="en-CA" dirty="0" smtClean="0">
                <a:solidFill>
                  <a:schemeClr val="tx1"/>
                </a:solidFill>
                <a:latin typeface="+mn-lt"/>
                <a:ea typeface="+mn-ea"/>
                <a:cs typeface="+mn-cs"/>
              </a:rPr>
              <a:t>small community</a:t>
            </a:r>
            <a:r>
              <a:rPr lang="en-CA" dirty="0">
                <a:solidFill>
                  <a:schemeClr val="tx1"/>
                </a:solidFill>
                <a:latin typeface="+mn-lt"/>
                <a:ea typeface="+mn-ea"/>
                <a:cs typeface="+mn-cs"/>
              </a:rPr>
              <a:t>, the community benefits economically because it </a:t>
            </a:r>
            <a:r>
              <a:rPr lang="en-CA" dirty="0" smtClean="0">
                <a:solidFill>
                  <a:schemeClr val="tx1"/>
                </a:solidFill>
                <a:latin typeface="+mn-lt"/>
                <a:ea typeface="+mn-ea"/>
                <a:cs typeface="+mn-cs"/>
              </a:rPr>
              <a:t>gains jobs</a:t>
            </a:r>
            <a:r>
              <a:rPr lang="en-CA" dirty="0">
                <a:solidFill>
                  <a:schemeClr val="tx1"/>
                </a:solidFill>
                <a:latin typeface="+mn-lt"/>
                <a:ea typeface="+mn-ea"/>
                <a:cs typeface="+mn-cs"/>
              </a:rPr>
              <a:t>. Some corporations contribute in other ways to the </a:t>
            </a:r>
            <a:r>
              <a:rPr lang="en-CA" dirty="0" smtClean="0">
                <a:solidFill>
                  <a:schemeClr val="tx1"/>
                </a:solidFill>
                <a:latin typeface="+mn-lt"/>
                <a:ea typeface="+mn-ea"/>
                <a:cs typeface="+mn-cs"/>
              </a:rPr>
              <a:t> community by </a:t>
            </a:r>
            <a:r>
              <a:rPr lang="en-CA" dirty="0">
                <a:solidFill>
                  <a:schemeClr val="tx1"/>
                </a:solidFill>
                <a:latin typeface="+mn-lt"/>
                <a:ea typeface="+mn-ea"/>
                <a:cs typeface="+mn-cs"/>
              </a:rPr>
              <a:t>building roads or helping to pay for arenas or other buildings</a:t>
            </a:r>
            <a:r>
              <a:rPr lang="en-CA" dirty="0" smtClean="0">
                <a:solidFill>
                  <a:schemeClr val="tx1"/>
                </a:solidFill>
                <a:latin typeface="+mn-lt"/>
                <a:ea typeface="+mn-ea"/>
                <a:cs typeface="+mn-cs"/>
              </a:rPr>
              <a:t>. But </a:t>
            </a:r>
            <a:r>
              <a:rPr lang="en-CA" dirty="0">
                <a:solidFill>
                  <a:schemeClr val="tx1"/>
                </a:solidFill>
                <a:latin typeface="+mn-lt"/>
                <a:ea typeface="+mn-ea"/>
                <a:cs typeface="+mn-cs"/>
              </a:rPr>
              <a:t>some do not.</a:t>
            </a:r>
            <a:endParaRPr lang="en-CA" dirty="0"/>
          </a:p>
        </p:txBody>
      </p:sp>
    </p:spTree>
    <p:extLst>
      <p:ext uri="{BB962C8B-B14F-4D97-AF65-F5344CB8AC3E}">
        <p14:creationId xmlns:p14="http://schemas.microsoft.com/office/powerpoint/2010/main" val="117108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chemeClr val="tx2"/>
                </a:solidFill>
                <a:latin typeface="+mj-lt"/>
                <a:ea typeface="+mj-ea"/>
                <a:cs typeface="+mj-cs"/>
              </a:rPr>
              <a:t>Sustainable Development</a:t>
            </a:r>
            <a:endParaRPr lang="en-CA" dirty="0"/>
          </a:p>
        </p:txBody>
      </p:sp>
      <p:sp>
        <p:nvSpPr>
          <p:cNvPr id="3" name="Content Placeholder 2"/>
          <p:cNvSpPr>
            <a:spLocks noGrp="1"/>
          </p:cNvSpPr>
          <p:nvPr>
            <p:ph idx="1"/>
          </p:nvPr>
        </p:nvSpPr>
        <p:spPr>
          <a:xfrm>
            <a:off x="1703512" y="1484784"/>
            <a:ext cx="8839200" cy="4724400"/>
          </a:xfrm>
        </p:spPr>
        <p:txBody>
          <a:bodyPr/>
          <a:lstStyle/>
          <a:p>
            <a:r>
              <a:rPr lang="en-CA" dirty="0" smtClean="0">
                <a:solidFill>
                  <a:schemeClr val="tx1"/>
                </a:solidFill>
                <a:latin typeface="+mn-lt"/>
                <a:ea typeface="+mn-ea"/>
                <a:cs typeface="+mn-cs"/>
              </a:rPr>
              <a:t>We must consider, how we go about</a:t>
            </a:r>
          </a:p>
          <a:p>
            <a:pPr lvl="1"/>
            <a:r>
              <a:rPr lang="en-CA" dirty="0" smtClean="0">
                <a:solidFill>
                  <a:schemeClr val="tx1"/>
                </a:solidFill>
                <a:latin typeface="+mn-lt"/>
                <a:ea typeface="+mn-ea"/>
                <a:cs typeface="+mn-cs"/>
              </a:rPr>
              <a:t>maintaining </a:t>
            </a:r>
            <a:r>
              <a:rPr lang="en-CA" dirty="0">
                <a:solidFill>
                  <a:schemeClr val="tx1"/>
                </a:solidFill>
                <a:latin typeface="+mn-lt"/>
                <a:ea typeface="+mn-ea"/>
                <a:cs typeface="+mn-cs"/>
              </a:rPr>
              <a:t>a strong economy</a:t>
            </a:r>
          </a:p>
          <a:p>
            <a:pPr lvl="1"/>
            <a:r>
              <a:rPr lang="en-CA" dirty="0" smtClean="0">
                <a:solidFill>
                  <a:schemeClr val="tx1"/>
                </a:solidFill>
                <a:latin typeface="+mn-lt"/>
                <a:ea typeface="+mn-ea"/>
                <a:cs typeface="+mn-cs"/>
              </a:rPr>
              <a:t>considering </a:t>
            </a:r>
            <a:r>
              <a:rPr lang="en-CA" dirty="0">
                <a:solidFill>
                  <a:schemeClr val="tx1"/>
                </a:solidFill>
                <a:latin typeface="+mn-lt"/>
                <a:ea typeface="+mn-ea"/>
                <a:cs typeface="+mn-cs"/>
              </a:rPr>
              <a:t>the needs of people in their </a:t>
            </a:r>
            <a:r>
              <a:rPr lang="en-CA" dirty="0" smtClean="0">
                <a:solidFill>
                  <a:schemeClr val="tx1"/>
                </a:solidFill>
                <a:latin typeface="+mn-lt"/>
                <a:ea typeface="+mn-ea"/>
                <a:cs typeface="+mn-cs"/>
              </a:rPr>
              <a:t>communities</a:t>
            </a:r>
            <a:endParaRPr lang="en-CA" dirty="0">
              <a:solidFill>
                <a:schemeClr val="tx1"/>
              </a:solidFill>
              <a:latin typeface="+mn-lt"/>
              <a:ea typeface="+mn-ea"/>
              <a:cs typeface="+mn-cs"/>
            </a:endParaRPr>
          </a:p>
          <a:p>
            <a:pPr lvl="1"/>
            <a:r>
              <a:rPr lang="en-CA" dirty="0" smtClean="0">
                <a:solidFill>
                  <a:schemeClr val="tx1"/>
                </a:solidFill>
                <a:latin typeface="+mn-lt"/>
                <a:ea typeface="+mn-ea"/>
                <a:cs typeface="+mn-cs"/>
              </a:rPr>
              <a:t>protecting </a:t>
            </a:r>
            <a:r>
              <a:rPr lang="en-CA" dirty="0">
                <a:solidFill>
                  <a:schemeClr val="tx1"/>
                </a:solidFill>
                <a:latin typeface="+mn-lt"/>
                <a:ea typeface="+mn-ea"/>
                <a:cs typeface="+mn-cs"/>
              </a:rPr>
              <a:t>the natural </a:t>
            </a:r>
            <a:r>
              <a:rPr lang="en-CA" dirty="0" smtClean="0">
                <a:solidFill>
                  <a:schemeClr val="tx1"/>
                </a:solidFill>
                <a:latin typeface="+mn-lt"/>
                <a:ea typeface="+mn-ea"/>
                <a:cs typeface="+mn-cs"/>
              </a:rPr>
              <a:t>environment</a:t>
            </a:r>
          </a:p>
          <a:p>
            <a:pPr lvl="1"/>
            <a:endParaRPr lang="en-CA" dirty="0">
              <a:ea typeface="+mn-ea"/>
              <a:cs typeface="+mn-cs"/>
            </a:endParaRPr>
          </a:p>
          <a:p>
            <a:pPr marL="0" indent="0">
              <a:buNone/>
            </a:pPr>
            <a:r>
              <a:rPr lang="en-CA" dirty="0" smtClean="0">
                <a:solidFill>
                  <a:schemeClr val="tx1"/>
                </a:solidFill>
                <a:latin typeface="+mn-lt"/>
                <a:ea typeface="+mn-ea"/>
                <a:cs typeface="+mn-cs"/>
              </a:rPr>
              <a:t>		One </a:t>
            </a:r>
            <a:r>
              <a:rPr lang="en-CA" dirty="0">
                <a:solidFill>
                  <a:schemeClr val="tx1"/>
                </a:solidFill>
                <a:latin typeface="+mn-lt"/>
                <a:ea typeface="+mn-ea"/>
                <a:cs typeface="+mn-cs"/>
              </a:rPr>
              <a:t>way that the government has </a:t>
            </a:r>
            <a:r>
              <a:rPr lang="en-CA" dirty="0" smtClean="0">
                <a:solidFill>
                  <a:schemeClr val="tx1"/>
                </a:solidFill>
                <a:latin typeface="+mn-lt"/>
                <a:ea typeface="+mn-ea"/>
                <a:cs typeface="+mn-cs"/>
              </a:rPr>
              <a:t>				responded to this challenge </a:t>
            </a:r>
            <a:r>
              <a:rPr lang="en-CA" dirty="0">
                <a:solidFill>
                  <a:schemeClr val="tx1"/>
                </a:solidFill>
                <a:latin typeface="+mn-lt"/>
                <a:ea typeface="+mn-ea"/>
                <a:cs typeface="+mn-cs"/>
              </a:rPr>
              <a:t>is to pass laws </a:t>
            </a:r>
            <a:r>
              <a:rPr lang="en-CA" dirty="0" smtClean="0">
                <a:solidFill>
                  <a:schemeClr val="tx1"/>
                </a:solidFill>
                <a:latin typeface="+mn-lt"/>
                <a:ea typeface="+mn-ea"/>
                <a:cs typeface="+mn-cs"/>
              </a:rPr>
              <a:t>		to reduce </a:t>
            </a:r>
            <a:r>
              <a:rPr lang="en-CA" dirty="0">
                <a:solidFill>
                  <a:schemeClr val="tx1"/>
                </a:solidFill>
                <a:latin typeface="+mn-lt"/>
                <a:ea typeface="+mn-ea"/>
                <a:cs typeface="+mn-cs"/>
              </a:rPr>
              <a:t>harm to the </a:t>
            </a:r>
            <a:r>
              <a:rPr lang="en-CA" dirty="0" smtClean="0">
                <a:solidFill>
                  <a:schemeClr val="tx1"/>
                </a:solidFill>
                <a:latin typeface="+mn-lt"/>
                <a:ea typeface="+mn-ea"/>
                <a:cs typeface="+mn-cs"/>
              </a:rPr>
              <a:t>natural environment</a:t>
            </a:r>
            <a:r>
              <a:rPr lang="en-CA" dirty="0">
                <a:solidFill>
                  <a:schemeClr val="tx1"/>
                </a:solidFill>
                <a:latin typeface="+mn-lt"/>
                <a:ea typeface="+mn-ea"/>
                <a:cs typeface="+mn-cs"/>
              </a:rPr>
              <a:t>.</a:t>
            </a:r>
            <a:endParaRPr lang="en-CA" dirty="0"/>
          </a:p>
        </p:txBody>
      </p:sp>
    </p:spTree>
    <p:extLst>
      <p:ext uri="{BB962C8B-B14F-4D97-AF65-F5344CB8AC3E}">
        <p14:creationId xmlns:p14="http://schemas.microsoft.com/office/powerpoint/2010/main" val="162199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839200" cy="1143000"/>
          </a:xfrm>
        </p:spPr>
        <p:txBody>
          <a:bodyPr>
            <a:normAutofit fontScale="90000"/>
          </a:bodyPr>
          <a:lstStyle/>
          <a:p>
            <a:r>
              <a:rPr lang="en-CA" dirty="0" smtClean="0"/>
              <a:t>Journal Entry 13: What is the message of this image and how does it make you feel?</a:t>
            </a:r>
            <a:endParaRPr lang="en-CA" dirty="0"/>
          </a:p>
        </p:txBody>
      </p:sp>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575251"/>
            <a:ext cx="7920880" cy="520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150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2"/>
                </a:solidFill>
                <a:latin typeface="+mj-lt"/>
                <a:ea typeface="+mj-ea"/>
                <a:cs typeface="+mj-cs"/>
              </a:rPr>
              <a:t>Case Study: The Price of Power</a:t>
            </a:r>
            <a:endParaRPr lang="en-CA" dirty="0"/>
          </a:p>
        </p:txBody>
      </p:sp>
      <p:sp>
        <p:nvSpPr>
          <p:cNvPr id="3" name="Content Placeholder 2"/>
          <p:cNvSpPr>
            <a:spLocks noGrp="1"/>
          </p:cNvSpPr>
          <p:nvPr>
            <p:ph idx="1"/>
          </p:nvPr>
        </p:nvSpPr>
        <p:spPr/>
        <p:txBody>
          <a:bodyPr/>
          <a:lstStyle/>
          <a:p>
            <a:r>
              <a:rPr lang="en-CA" dirty="0" smtClean="0"/>
              <a:t>Page 246 – Read then answer.</a:t>
            </a:r>
          </a:p>
          <a:p>
            <a:pPr lvl="2"/>
            <a:r>
              <a:rPr lang="en-CA" dirty="0">
                <a:solidFill>
                  <a:schemeClr val="tx1"/>
                </a:solidFill>
                <a:latin typeface="+mn-lt"/>
                <a:ea typeface="+mn-ea"/>
                <a:cs typeface="+mn-cs"/>
              </a:rPr>
              <a:t>Imagine you are an analyst hired to conduct an environmental assessment of </a:t>
            </a:r>
            <a:r>
              <a:rPr lang="en-CA" dirty="0" smtClean="0">
                <a:solidFill>
                  <a:schemeClr val="tx1"/>
                </a:solidFill>
                <a:latin typeface="+mn-lt"/>
                <a:ea typeface="+mn-ea"/>
                <a:cs typeface="+mn-cs"/>
              </a:rPr>
              <a:t>the proposed </a:t>
            </a:r>
            <a:r>
              <a:rPr lang="en-CA" dirty="0">
                <a:solidFill>
                  <a:schemeClr val="tx1"/>
                </a:solidFill>
                <a:latin typeface="+mn-lt"/>
                <a:ea typeface="+mn-ea"/>
                <a:cs typeface="+mn-cs"/>
              </a:rPr>
              <a:t>development at Muskrat Falls on the lower Churchill River. You </a:t>
            </a:r>
            <a:r>
              <a:rPr lang="en-CA" dirty="0" smtClean="0">
                <a:solidFill>
                  <a:schemeClr val="tx1"/>
                </a:solidFill>
                <a:latin typeface="+mn-lt"/>
                <a:ea typeface="+mn-ea"/>
                <a:cs typeface="+mn-cs"/>
              </a:rPr>
              <a:t>must gather </a:t>
            </a:r>
            <a:r>
              <a:rPr lang="en-CA" dirty="0">
                <a:solidFill>
                  <a:schemeClr val="tx1"/>
                </a:solidFill>
                <a:latin typeface="+mn-lt"/>
                <a:ea typeface="+mn-ea"/>
                <a:cs typeface="+mn-cs"/>
              </a:rPr>
              <a:t>accurate information and </a:t>
            </a:r>
            <a:r>
              <a:rPr lang="en-CA" dirty="0" smtClean="0">
                <a:solidFill>
                  <a:schemeClr val="tx1"/>
                </a:solidFill>
                <a:latin typeface="+mn-lt"/>
                <a:ea typeface="+mn-ea"/>
                <a:cs typeface="+mn-cs"/>
              </a:rPr>
              <a:t>analyse </a:t>
            </a:r>
            <a:r>
              <a:rPr lang="en-CA" dirty="0">
                <a:solidFill>
                  <a:schemeClr val="tx1"/>
                </a:solidFill>
                <a:latin typeface="+mn-lt"/>
                <a:ea typeface="+mn-ea"/>
                <a:cs typeface="+mn-cs"/>
              </a:rPr>
              <a:t>the project’s potential environmental </a:t>
            </a:r>
            <a:r>
              <a:rPr lang="en-CA" dirty="0" smtClean="0">
                <a:solidFill>
                  <a:schemeClr val="tx1"/>
                </a:solidFill>
                <a:latin typeface="+mn-lt"/>
                <a:ea typeface="+mn-ea"/>
                <a:cs typeface="+mn-cs"/>
              </a:rPr>
              <a:t>and human </a:t>
            </a:r>
            <a:r>
              <a:rPr lang="en-CA" dirty="0">
                <a:solidFill>
                  <a:schemeClr val="tx1"/>
                </a:solidFill>
                <a:latin typeface="+mn-lt"/>
                <a:ea typeface="+mn-ea"/>
                <a:cs typeface="+mn-cs"/>
              </a:rPr>
              <a:t>impacts</a:t>
            </a:r>
            <a:r>
              <a:rPr lang="en-CA" dirty="0" smtClean="0">
                <a:solidFill>
                  <a:schemeClr val="tx1"/>
                </a:solidFill>
                <a:latin typeface="+mn-lt"/>
                <a:ea typeface="+mn-ea"/>
                <a:cs typeface="+mn-cs"/>
              </a:rPr>
              <a:t>. What is your suggestion? </a:t>
            </a:r>
            <a:r>
              <a:rPr lang="en-CA" dirty="0" smtClean="0"/>
              <a:t>M</a:t>
            </a:r>
            <a:r>
              <a:rPr lang="en-CA" dirty="0" smtClean="0">
                <a:solidFill>
                  <a:schemeClr val="tx1"/>
                </a:solidFill>
                <a:latin typeface="+mn-lt"/>
                <a:ea typeface="+mn-ea"/>
                <a:cs typeface="+mn-cs"/>
              </a:rPr>
              <a:t>ake </a:t>
            </a:r>
            <a:r>
              <a:rPr lang="en-CA" dirty="0">
                <a:solidFill>
                  <a:schemeClr val="tx1"/>
                </a:solidFill>
                <a:latin typeface="+mn-lt"/>
                <a:ea typeface="+mn-ea"/>
                <a:cs typeface="+mn-cs"/>
              </a:rPr>
              <a:t>a recommendation of whether or not </a:t>
            </a:r>
            <a:r>
              <a:rPr lang="en-CA" dirty="0" smtClean="0">
                <a:solidFill>
                  <a:schemeClr val="tx1"/>
                </a:solidFill>
                <a:latin typeface="+mn-lt"/>
                <a:ea typeface="+mn-ea"/>
                <a:cs typeface="+mn-cs"/>
              </a:rPr>
              <a:t>this development </a:t>
            </a:r>
            <a:r>
              <a:rPr lang="en-CA" dirty="0">
                <a:solidFill>
                  <a:schemeClr val="tx1"/>
                </a:solidFill>
                <a:latin typeface="+mn-lt"/>
                <a:ea typeface="+mn-ea"/>
                <a:cs typeface="+mn-cs"/>
              </a:rPr>
              <a:t>should proceed.</a:t>
            </a:r>
            <a:endParaRPr lang="en-CA"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0" y="4037294"/>
            <a:ext cx="3234860" cy="251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114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Aboriginal Peoples and Natural Resources</a:t>
            </a:r>
            <a:endParaRPr lang="en-US" dirty="0"/>
          </a:p>
        </p:txBody>
      </p:sp>
      <p:sp>
        <p:nvSpPr>
          <p:cNvPr id="3" name="Content Placeholder 2"/>
          <p:cNvSpPr>
            <a:spLocks noGrp="1"/>
          </p:cNvSpPr>
          <p:nvPr>
            <p:ph idx="1"/>
          </p:nvPr>
        </p:nvSpPr>
        <p:spPr>
          <a:xfrm>
            <a:off x="3719736" y="1524000"/>
            <a:ext cx="6795864" cy="4724400"/>
          </a:xfrm>
        </p:spPr>
        <p:txBody>
          <a:bodyPr/>
          <a:lstStyle/>
          <a:p>
            <a:r>
              <a:rPr lang="en-US" sz="2000" dirty="0"/>
              <a:t>Many natural resources are located on land to which </a:t>
            </a:r>
            <a:r>
              <a:rPr lang="en-US" sz="2000" dirty="0"/>
              <a:t>Aboriginal peoples </a:t>
            </a:r>
            <a:r>
              <a:rPr lang="en-US" sz="2000" dirty="0"/>
              <a:t>have claim or hold title</a:t>
            </a:r>
            <a:r>
              <a:rPr lang="en-US" sz="2000" dirty="0"/>
              <a:t>.</a:t>
            </a:r>
          </a:p>
          <a:p>
            <a:r>
              <a:rPr lang="en-US" sz="2000" dirty="0"/>
              <a:t>Innu </a:t>
            </a:r>
            <a:r>
              <a:rPr lang="en-US" sz="2000" dirty="0"/>
              <a:t>Nation of Labrador </a:t>
            </a:r>
            <a:r>
              <a:rPr lang="en-US" sz="2000" dirty="0"/>
              <a:t>will have substantial </a:t>
            </a:r>
            <a:r>
              <a:rPr lang="en-US" sz="2000" dirty="0"/>
              <a:t>annual revenues </a:t>
            </a:r>
            <a:r>
              <a:rPr lang="en-US" sz="2000" dirty="0"/>
              <a:t>that will ensure long-term economic </a:t>
            </a:r>
            <a:r>
              <a:rPr lang="en-US" sz="2000" dirty="0"/>
              <a:t> stability</a:t>
            </a:r>
            <a:r>
              <a:rPr lang="en-US" sz="2000" dirty="0"/>
              <a:t>. </a:t>
            </a:r>
            <a:r>
              <a:rPr lang="en-US" sz="2000" dirty="0"/>
              <a:t>In addition</a:t>
            </a:r>
            <a:r>
              <a:rPr lang="en-US" sz="2000" dirty="0"/>
              <a:t>, the Innu Nation will have </a:t>
            </a:r>
            <a:r>
              <a:rPr lang="en-US" sz="2000" dirty="0"/>
              <a:t> access </a:t>
            </a:r>
            <a:r>
              <a:rPr lang="en-US" sz="2000" dirty="0"/>
              <a:t>to training </a:t>
            </a:r>
            <a:r>
              <a:rPr lang="en-US" sz="2000" dirty="0"/>
              <a:t>and employment </a:t>
            </a:r>
            <a:r>
              <a:rPr lang="en-US" sz="2000" dirty="0"/>
              <a:t>opportunities</a:t>
            </a:r>
            <a:r>
              <a:rPr lang="en-US" sz="2000" dirty="0"/>
              <a:t>.  This comes with the Agreement with Lower Churchill.</a:t>
            </a:r>
          </a:p>
          <a:p>
            <a:r>
              <a:rPr lang="en-US" sz="2000" dirty="0"/>
              <a:t>A company called </a:t>
            </a:r>
            <a:r>
              <a:rPr lang="en-US" sz="2000" dirty="0" err="1"/>
              <a:t>NovaGold</a:t>
            </a:r>
            <a:r>
              <a:rPr lang="en-US" sz="2000" dirty="0"/>
              <a:t> began developing a gold, </a:t>
            </a:r>
            <a:r>
              <a:rPr lang="en-US" sz="2000" dirty="0"/>
              <a:t>copper, and </a:t>
            </a:r>
            <a:r>
              <a:rPr lang="en-US" sz="2000" dirty="0"/>
              <a:t>silver mine on </a:t>
            </a:r>
            <a:r>
              <a:rPr lang="en-US" sz="2000" dirty="0" err="1"/>
              <a:t>Tahltan</a:t>
            </a:r>
            <a:r>
              <a:rPr lang="en-US" sz="2000" dirty="0"/>
              <a:t> First Nation land in British </a:t>
            </a:r>
            <a:r>
              <a:rPr lang="en-US" sz="2000" dirty="0"/>
              <a:t>Columbia - </a:t>
            </a:r>
            <a:r>
              <a:rPr lang="en-US" sz="2000" dirty="0"/>
              <a:t>An agreement between the </a:t>
            </a:r>
            <a:r>
              <a:rPr lang="en-US" sz="2000" dirty="0" err="1"/>
              <a:t>Tahltan</a:t>
            </a:r>
            <a:r>
              <a:rPr lang="en-US" sz="2000" dirty="0"/>
              <a:t> </a:t>
            </a:r>
            <a:r>
              <a:rPr lang="en-US" sz="2000" dirty="0"/>
              <a:t>and </a:t>
            </a:r>
            <a:r>
              <a:rPr lang="en-US" sz="2000" dirty="0" err="1"/>
              <a:t>NovaGold</a:t>
            </a:r>
            <a:r>
              <a:rPr lang="en-US" sz="2000" dirty="0"/>
              <a:t> </a:t>
            </a:r>
            <a:r>
              <a:rPr lang="en-US" sz="2000" dirty="0"/>
              <a:t>includes a $1 million yearly payment and royalties </a:t>
            </a:r>
            <a:r>
              <a:rPr lang="en-US" sz="2000" dirty="0"/>
              <a:t> to the </a:t>
            </a:r>
            <a:r>
              <a:rPr lang="en-US" sz="2000" dirty="0" err="1"/>
              <a:t>Tahltan</a:t>
            </a:r>
            <a:r>
              <a:rPr lang="en-US" sz="2000" dirty="0"/>
              <a:t> </a:t>
            </a:r>
            <a:r>
              <a:rPr lang="en-US" sz="2000" dirty="0"/>
              <a:t>First Nation, who play a role in monitoring</a:t>
            </a:r>
            <a:r>
              <a:rPr lang="en-US" sz="2400" dirty="0"/>
              <a:t> </a:t>
            </a:r>
            <a:r>
              <a:rPr lang="en-US" sz="2000" dirty="0"/>
              <a:t>the </a:t>
            </a:r>
            <a:r>
              <a:rPr lang="en-US" sz="2000" dirty="0"/>
              <a:t>project’s environmental </a:t>
            </a:r>
            <a:r>
              <a:rPr lang="en-US" sz="2000" dirty="0"/>
              <a:t>effects.</a:t>
            </a:r>
          </a:p>
        </p:txBody>
      </p:sp>
    </p:spTree>
    <p:extLst>
      <p:ext uri="{BB962C8B-B14F-4D97-AF65-F5344CB8AC3E}">
        <p14:creationId xmlns:p14="http://schemas.microsoft.com/office/powerpoint/2010/main" val="946754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AGRICULTURE</a:t>
            </a:r>
            <a:br>
              <a:rPr lang="en-US" b="1" dirty="0"/>
            </a:br>
            <a:r>
              <a:rPr lang="en-US" b="1" dirty="0"/>
              <a:t>—AN ESSENTIAL PRIMARY INDUSTRY</a:t>
            </a:r>
            <a:endParaRPr lang="en-US" dirty="0"/>
          </a:p>
        </p:txBody>
      </p:sp>
      <p:sp>
        <p:nvSpPr>
          <p:cNvPr id="3" name="Content Placeholder 2"/>
          <p:cNvSpPr>
            <a:spLocks noGrp="1"/>
          </p:cNvSpPr>
          <p:nvPr>
            <p:ph idx="1"/>
          </p:nvPr>
        </p:nvSpPr>
        <p:spPr>
          <a:xfrm>
            <a:off x="3503712" y="1524000"/>
            <a:ext cx="7011888" cy="4724400"/>
          </a:xfrm>
        </p:spPr>
        <p:txBody>
          <a:bodyPr/>
          <a:lstStyle/>
          <a:p>
            <a:r>
              <a:rPr lang="en-US" sz="2000" dirty="0"/>
              <a:t>Agriculture generates 1.7% of Canada’s gross domestic </a:t>
            </a:r>
            <a:r>
              <a:rPr lang="en-US" sz="2000" dirty="0"/>
              <a:t>product (</a:t>
            </a:r>
            <a:r>
              <a:rPr lang="en-US" sz="2000" dirty="0"/>
              <a:t>GDP) and provides jobs, directly and indirectly, to </a:t>
            </a:r>
            <a:r>
              <a:rPr lang="en-US" sz="2000" dirty="0"/>
              <a:t>approximately one </a:t>
            </a:r>
            <a:r>
              <a:rPr lang="en-US" sz="2000" dirty="0"/>
              <a:t>in 86 </a:t>
            </a:r>
            <a:r>
              <a:rPr lang="en-US" sz="2000" dirty="0"/>
              <a:t>Canadians.</a:t>
            </a:r>
          </a:p>
          <a:p>
            <a:r>
              <a:rPr lang="en-US" sz="2000" dirty="0"/>
              <a:t>Doesn’t seem like much - </a:t>
            </a:r>
            <a:r>
              <a:rPr lang="en-US" sz="2000" dirty="0"/>
              <a:t>Agriculture supports many rural </a:t>
            </a:r>
            <a:r>
              <a:rPr lang="en-US" sz="2000" dirty="0"/>
              <a:t>communities and </a:t>
            </a:r>
            <a:r>
              <a:rPr lang="en-US" sz="2000" dirty="0"/>
              <a:t>provides Canadians with a safe, abundant food </a:t>
            </a:r>
            <a:r>
              <a:rPr lang="en-US" sz="2000" dirty="0"/>
              <a:t>supply.</a:t>
            </a:r>
          </a:p>
          <a:p>
            <a:r>
              <a:rPr lang="en-US" sz="2000" dirty="0"/>
              <a:t>Agricultural land is often </a:t>
            </a:r>
            <a:r>
              <a:rPr lang="en-US" sz="2000" dirty="0"/>
              <a:t>considered a </a:t>
            </a:r>
            <a:r>
              <a:rPr lang="en-US" sz="2000" dirty="0"/>
              <a:t>renewable </a:t>
            </a:r>
            <a:r>
              <a:rPr lang="en-US" sz="2000" dirty="0"/>
              <a:t>resource because</a:t>
            </a:r>
            <a:r>
              <a:rPr lang="en-US" sz="2000" dirty="0"/>
              <a:t>, if it is properly </a:t>
            </a:r>
            <a:r>
              <a:rPr lang="en-US" sz="2000" dirty="0"/>
              <a:t>cared for</a:t>
            </a:r>
            <a:r>
              <a:rPr lang="en-US" sz="2000" dirty="0"/>
              <a:t>, crops may grow on it </a:t>
            </a:r>
            <a:r>
              <a:rPr lang="en-US" sz="2000" dirty="0"/>
              <a:t>year after </a:t>
            </a:r>
            <a:r>
              <a:rPr lang="en-US" sz="2000" dirty="0"/>
              <a:t>year</a:t>
            </a:r>
            <a:r>
              <a:rPr lang="en-US" sz="2000" dirty="0"/>
              <a:t>.</a:t>
            </a:r>
          </a:p>
          <a:p>
            <a:r>
              <a:rPr lang="en-US" sz="2000" dirty="0"/>
              <a:t>only about </a:t>
            </a:r>
            <a:r>
              <a:rPr lang="en-US" sz="2000" dirty="0"/>
              <a:t>seven per </a:t>
            </a:r>
            <a:r>
              <a:rPr lang="en-US" sz="2000" dirty="0"/>
              <a:t>cent of the total land </a:t>
            </a:r>
            <a:r>
              <a:rPr lang="en-US" sz="2000" dirty="0"/>
              <a:t>area of </a:t>
            </a:r>
            <a:r>
              <a:rPr lang="en-US" sz="2000" dirty="0"/>
              <a:t>Canada is </a:t>
            </a:r>
            <a:r>
              <a:rPr lang="en-US" sz="2000" b="1" dirty="0"/>
              <a:t>arable</a:t>
            </a:r>
            <a:r>
              <a:rPr lang="en-US" sz="2000" dirty="0"/>
              <a:t>, or </a:t>
            </a:r>
            <a:r>
              <a:rPr lang="en-US" sz="2000" dirty="0"/>
              <a:t>suitable for </a:t>
            </a:r>
            <a:r>
              <a:rPr lang="en-US" sz="2000" dirty="0"/>
              <a:t>growing crops</a:t>
            </a:r>
            <a:r>
              <a:rPr lang="en-US" sz="2000" dirty="0"/>
              <a:t>.</a:t>
            </a:r>
          </a:p>
          <a:p>
            <a:endParaRPr lang="en-US" sz="2000" dirty="0"/>
          </a:p>
        </p:txBody>
      </p:sp>
    </p:spTree>
    <p:extLst>
      <p:ext uri="{BB962C8B-B14F-4D97-AF65-F5344CB8AC3E}">
        <p14:creationId xmlns:p14="http://schemas.microsoft.com/office/powerpoint/2010/main" val="739007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16632"/>
            <a:ext cx="8856984" cy="667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85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Primary Industry</a:t>
            </a:r>
            <a:endParaRPr lang="en-CA" sz="4000" dirty="0"/>
          </a:p>
        </p:txBody>
      </p:sp>
      <p:sp>
        <p:nvSpPr>
          <p:cNvPr id="3" name="Content Placeholder 2"/>
          <p:cNvSpPr>
            <a:spLocks noGrp="1"/>
          </p:cNvSpPr>
          <p:nvPr>
            <p:ph idx="1"/>
          </p:nvPr>
        </p:nvSpPr>
        <p:spPr/>
        <p:txBody>
          <a:bodyPr>
            <a:normAutofit/>
          </a:bodyPr>
          <a:lstStyle/>
          <a:p>
            <a:r>
              <a:rPr lang="en-CA" sz="3200" dirty="0"/>
              <a:t>Years ago, most </a:t>
            </a:r>
            <a:r>
              <a:rPr lang="en-CA" sz="3200" dirty="0"/>
              <a:t>jobs </a:t>
            </a:r>
            <a:r>
              <a:rPr lang="en-CA" sz="3200" dirty="0"/>
              <a:t>in Canada </a:t>
            </a:r>
            <a:r>
              <a:rPr lang="en-CA" sz="3200" dirty="0"/>
              <a:t>related </a:t>
            </a:r>
            <a:r>
              <a:rPr lang="en-CA" sz="3200" dirty="0"/>
              <a:t>to </a:t>
            </a:r>
            <a:r>
              <a:rPr lang="en-CA" sz="3200" dirty="0"/>
              <a:t>natural resources.</a:t>
            </a:r>
          </a:p>
          <a:p>
            <a:r>
              <a:rPr lang="en-CA" sz="3200" dirty="0"/>
              <a:t>industries included mining, fishing, farming, forestry and oil.</a:t>
            </a:r>
          </a:p>
          <a:p>
            <a:r>
              <a:rPr lang="en-CA" sz="3200" dirty="0"/>
              <a:t>Canadians </a:t>
            </a:r>
            <a:r>
              <a:rPr lang="en-CA" sz="3200" dirty="0"/>
              <a:t>in </a:t>
            </a:r>
            <a:r>
              <a:rPr lang="en-CA" sz="3200" b="1" dirty="0"/>
              <a:t>primary industries </a:t>
            </a:r>
            <a:r>
              <a:rPr lang="en-CA" sz="3200" dirty="0"/>
              <a:t>work directly </a:t>
            </a:r>
            <a:r>
              <a:rPr lang="en-CA" sz="3200" dirty="0"/>
              <a:t>with natural resources</a:t>
            </a:r>
            <a:r>
              <a:rPr lang="en-CA" sz="3200" dirty="0"/>
              <a:t>.</a:t>
            </a:r>
          </a:p>
          <a:p>
            <a:r>
              <a:rPr lang="en-CA" sz="3200" dirty="0"/>
              <a:t>Products are extracted directly from the earth.</a:t>
            </a:r>
            <a:endParaRPr lang="en-CA" sz="3200" dirty="0"/>
          </a:p>
        </p:txBody>
      </p:sp>
    </p:spTree>
    <p:extLst>
      <p:ext uri="{BB962C8B-B14F-4D97-AF65-F5344CB8AC3E}">
        <p14:creationId xmlns:p14="http://schemas.microsoft.com/office/powerpoint/2010/main" val="2733976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Deciding What to Grow</a:t>
            </a:r>
            <a:br>
              <a:rPr lang="en-US" i="1" dirty="0"/>
            </a:br>
            <a:r>
              <a:rPr lang="en-US" i="1" dirty="0"/>
              <a:t>—Factors Affecting Agriculture</a:t>
            </a:r>
            <a:endParaRPr lang="en-US" dirty="0"/>
          </a:p>
        </p:txBody>
      </p:sp>
      <p:sp>
        <p:nvSpPr>
          <p:cNvPr id="3" name="Content Placeholder 2"/>
          <p:cNvSpPr>
            <a:spLocks noGrp="1"/>
          </p:cNvSpPr>
          <p:nvPr>
            <p:ph idx="1"/>
          </p:nvPr>
        </p:nvSpPr>
        <p:spPr/>
        <p:txBody>
          <a:bodyPr/>
          <a:lstStyle/>
          <a:p>
            <a:r>
              <a:rPr lang="en-US" dirty="0"/>
              <a:t>Climate, landforms, and </a:t>
            </a:r>
            <a:r>
              <a:rPr lang="en-US" dirty="0" smtClean="0"/>
              <a:t>soil conditions </a:t>
            </a:r>
            <a:r>
              <a:rPr lang="en-US" dirty="0"/>
              <a:t>are the most important natural factors affecting farming</a:t>
            </a:r>
            <a:r>
              <a:rPr lang="en-US" dirty="0" smtClean="0"/>
              <a:t>.</a:t>
            </a:r>
          </a:p>
          <a:p>
            <a:pPr lvl="1"/>
            <a:r>
              <a:rPr lang="en-US" dirty="0"/>
              <a:t>Other factors </a:t>
            </a:r>
            <a:r>
              <a:rPr lang="en-US" dirty="0" smtClean="0"/>
              <a:t>include:</a:t>
            </a:r>
            <a:endParaRPr lang="en-US" dirty="0"/>
          </a:p>
          <a:p>
            <a:pPr lvl="1">
              <a:buFont typeface="Wingdings" pitchFamily="2" charset="2"/>
              <a:buChar char="Ø"/>
            </a:pPr>
            <a:r>
              <a:rPr lang="en-US" sz="2000" dirty="0"/>
              <a:t>demands </a:t>
            </a:r>
            <a:r>
              <a:rPr lang="en-US" sz="2000" dirty="0"/>
              <a:t>by consumers for certain </a:t>
            </a:r>
            <a:r>
              <a:rPr lang="en-US" sz="2000" dirty="0"/>
              <a:t>products </a:t>
            </a:r>
            <a:r>
              <a:rPr lang="en-US" sz="2000" dirty="0"/>
              <a:t>transportation facilities that are </a:t>
            </a:r>
            <a:r>
              <a:rPr lang="en-US" sz="2000" dirty="0"/>
              <a:t>available</a:t>
            </a:r>
          </a:p>
          <a:p>
            <a:pPr lvl="1">
              <a:buFont typeface="Wingdings" pitchFamily="2" charset="2"/>
              <a:buChar char="Ø"/>
            </a:pPr>
            <a:r>
              <a:rPr lang="en-US" sz="2000" dirty="0"/>
              <a:t>closeness </a:t>
            </a:r>
            <a:r>
              <a:rPr lang="en-US" sz="2000" dirty="0"/>
              <a:t>to market, where food products are bought and sold</a:t>
            </a:r>
          </a:p>
          <a:p>
            <a:pPr lvl="1">
              <a:buFont typeface="Wingdings" pitchFamily="2" charset="2"/>
              <a:buChar char="Ø"/>
            </a:pPr>
            <a:r>
              <a:rPr lang="en-US" sz="2000" dirty="0"/>
              <a:t>competition </a:t>
            </a:r>
            <a:r>
              <a:rPr lang="en-US" sz="2000" dirty="0"/>
              <a:t>that you may have from other lower-cost </a:t>
            </a:r>
            <a:r>
              <a:rPr lang="en-US" sz="2000" dirty="0"/>
              <a:t>growers</a:t>
            </a:r>
          </a:p>
          <a:p>
            <a:pPr lvl="1">
              <a:buFont typeface="Wingdings" pitchFamily="2" charset="2"/>
              <a:buChar char="Ø"/>
            </a:pPr>
            <a:r>
              <a:rPr lang="en-US" sz="2000" dirty="0"/>
              <a:t>changing </a:t>
            </a:r>
            <a:r>
              <a:rPr lang="en-US" sz="2000" dirty="0"/>
              <a:t>prices for food on world markets</a:t>
            </a:r>
          </a:p>
        </p:txBody>
      </p:sp>
    </p:spTree>
    <p:extLst>
      <p:ext uri="{BB962C8B-B14F-4D97-AF65-F5344CB8AC3E}">
        <p14:creationId xmlns:p14="http://schemas.microsoft.com/office/powerpoint/2010/main" val="3948937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Challenges Farmers Face</a:t>
            </a:r>
            <a:endParaRPr lang="en-US" dirty="0"/>
          </a:p>
        </p:txBody>
      </p:sp>
      <p:sp>
        <p:nvSpPr>
          <p:cNvPr id="3" name="Content Placeholder 2"/>
          <p:cNvSpPr>
            <a:spLocks noGrp="1"/>
          </p:cNvSpPr>
          <p:nvPr>
            <p:ph idx="1"/>
          </p:nvPr>
        </p:nvSpPr>
        <p:spPr>
          <a:xfrm>
            <a:off x="3719736" y="1524000"/>
            <a:ext cx="6795864" cy="4724400"/>
          </a:xfrm>
        </p:spPr>
        <p:txBody>
          <a:bodyPr/>
          <a:lstStyle/>
          <a:p>
            <a:r>
              <a:rPr lang="en-US" dirty="0" smtClean="0"/>
              <a:t>natural </a:t>
            </a:r>
            <a:r>
              <a:rPr lang="en-US" dirty="0"/>
              <a:t>hazards such as </a:t>
            </a:r>
            <a:r>
              <a:rPr lang="en-US" dirty="0" smtClean="0"/>
              <a:t>early frosts</a:t>
            </a:r>
            <a:r>
              <a:rPr lang="en-US" dirty="0"/>
              <a:t>, drought, </a:t>
            </a:r>
            <a:r>
              <a:rPr lang="en-US" dirty="0" smtClean="0"/>
              <a:t> floods</a:t>
            </a:r>
            <a:r>
              <a:rPr lang="en-US" dirty="0"/>
              <a:t>, </a:t>
            </a:r>
            <a:r>
              <a:rPr lang="en-US" dirty="0" smtClean="0"/>
              <a:t>and animal </a:t>
            </a:r>
            <a:r>
              <a:rPr lang="en-US" dirty="0"/>
              <a:t>diseases such as </a:t>
            </a:r>
            <a:r>
              <a:rPr lang="en-US" i="1" dirty="0"/>
              <a:t>mad </a:t>
            </a:r>
            <a:r>
              <a:rPr lang="en-US" i="1" dirty="0" smtClean="0"/>
              <a:t>cow disease </a:t>
            </a:r>
            <a:r>
              <a:rPr lang="en-US" dirty="0"/>
              <a:t>(BSE) in beef or avian </a:t>
            </a:r>
            <a:r>
              <a:rPr lang="en-US" dirty="0" smtClean="0"/>
              <a:t>flu in </a:t>
            </a:r>
            <a:r>
              <a:rPr lang="en-US" dirty="0"/>
              <a:t>poultry</a:t>
            </a:r>
          </a:p>
          <a:p>
            <a:r>
              <a:rPr lang="en-US" dirty="0" smtClean="0"/>
              <a:t>high </a:t>
            </a:r>
            <a:r>
              <a:rPr lang="en-US" dirty="0"/>
              <a:t>costs for fuel </a:t>
            </a:r>
            <a:r>
              <a:rPr lang="en-US" dirty="0" smtClean="0"/>
              <a:t>and equipment </a:t>
            </a:r>
          </a:p>
          <a:p>
            <a:r>
              <a:rPr lang="en-US" dirty="0" smtClean="0"/>
              <a:t>low </a:t>
            </a:r>
            <a:r>
              <a:rPr lang="en-US" dirty="0"/>
              <a:t>crop prices</a:t>
            </a:r>
          </a:p>
          <a:p>
            <a:r>
              <a:rPr lang="en-US" dirty="0" smtClean="0"/>
              <a:t>competition </a:t>
            </a:r>
            <a:r>
              <a:rPr lang="en-US" dirty="0"/>
              <a:t>from more </a:t>
            </a:r>
            <a:r>
              <a:rPr lang="en-US" dirty="0" smtClean="0"/>
              <a:t>heavily subsidized </a:t>
            </a:r>
            <a:r>
              <a:rPr lang="en-US" dirty="0"/>
              <a:t>farmers in </a:t>
            </a:r>
            <a:r>
              <a:rPr lang="en-US" dirty="0" smtClean="0"/>
              <a:t>other countries</a:t>
            </a:r>
            <a:endParaRPr lang="en-US" dirty="0"/>
          </a:p>
          <a:p>
            <a:r>
              <a:rPr lang="en-US" dirty="0" smtClean="0"/>
              <a:t> </a:t>
            </a:r>
            <a:r>
              <a:rPr lang="en-US" dirty="0"/>
              <a:t>competition from large</a:t>
            </a:r>
            <a:r>
              <a:rPr lang="en-US" dirty="0" smtClean="0"/>
              <a:t>, industrialized </a:t>
            </a:r>
            <a:r>
              <a:rPr lang="en-US" dirty="0"/>
              <a:t>factory </a:t>
            </a:r>
            <a:r>
              <a:rPr lang="en-US" dirty="0" smtClean="0"/>
              <a:t>farms</a:t>
            </a:r>
            <a:endParaRPr lang="en-US" dirty="0"/>
          </a:p>
        </p:txBody>
      </p:sp>
    </p:spTree>
    <p:extLst>
      <p:ext uri="{BB962C8B-B14F-4D97-AF65-F5344CB8AC3E}">
        <p14:creationId xmlns:p14="http://schemas.microsoft.com/office/powerpoint/2010/main" val="3321125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Farming Problem</a:t>
            </a:r>
            <a:endParaRPr lang="en-US" dirty="0"/>
          </a:p>
        </p:txBody>
      </p:sp>
      <p:sp>
        <p:nvSpPr>
          <p:cNvPr id="3" name="Content Placeholder 2"/>
          <p:cNvSpPr>
            <a:spLocks noGrp="1"/>
          </p:cNvSpPr>
          <p:nvPr>
            <p:ph idx="1"/>
          </p:nvPr>
        </p:nvSpPr>
        <p:spPr/>
        <p:txBody>
          <a:bodyPr/>
          <a:lstStyle/>
          <a:p>
            <a:r>
              <a:rPr lang="en-US" sz="2400" dirty="0"/>
              <a:t>The </a:t>
            </a:r>
            <a:r>
              <a:rPr lang="en-US" sz="2400" dirty="0"/>
              <a:t>governments of </a:t>
            </a:r>
            <a:r>
              <a:rPr lang="en-US" sz="2400" dirty="0"/>
              <a:t>the United States and the countries </a:t>
            </a:r>
            <a:r>
              <a:rPr lang="en-US" sz="2400" dirty="0"/>
              <a:t>of the </a:t>
            </a:r>
            <a:r>
              <a:rPr lang="en-US" sz="2400" dirty="0"/>
              <a:t>European Union pay farmers a </a:t>
            </a:r>
            <a:r>
              <a:rPr lang="en-US" sz="2400" b="1" dirty="0"/>
              <a:t>subsidy </a:t>
            </a:r>
            <a:r>
              <a:rPr lang="en-US" sz="2400" dirty="0"/>
              <a:t>to help </a:t>
            </a:r>
            <a:r>
              <a:rPr lang="en-US" sz="2400" dirty="0"/>
              <a:t>them grow some farm products. A subsidy </a:t>
            </a:r>
            <a:r>
              <a:rPr lang="en-US" sz="2400" dirty="0"/>
              <a:t>is money </a:t>
            </a:r>
            <a:r>
              <a:rPr lang="en-US" sz="2400" dirty="0"/>
              <a:t>given to farmers by the </a:t>
            </a:r>
            <a:r>
              <a:rPr lang="en-US" sz="2400" dirty="0"/>
              <a:t> government </a:t>
            </a:r>
            <a:r>
              <a:rPr lang="en-US" sz="2400" dirty="0"/>
              <a:t>to </a:t>
            </a:r>
            <a:r>
              <a:rPr lang="en-US" sz="2400" dirty="0"/>
              <a:t>offset some </a:t>
            </a:r>
            <a:r>
              <a:rPr lang="en-US" sz="2400" dirty="0"/>
              <a:t>of their costs, such as expensive </a:t>
            </a:r>
            <a:r>
              <a:rPr lang="en-US" sz="2400" dirty="0"/>
              <a:t>machinery or </a:t>
            </a:r>
            <a:r>
              <a:rPr lang="en-US" sz="2400" dirty="0"/>
              <a:t>high fuel prices. A subsidy paid to farmers </a:t>
            </a:r>
            <a:r>
              <a:rPr lang="en-US" sz="2400" dirty="0"/>
              <a:t>in other </a:t>
            </a:r>
            <a:r>
              <a:rPr lang="en-US" sz="2400" dirty="0"/>
              <a:t>countries helps them keep the price of their products low, </a:t>
            </a:r>
            <a:r>
              <a:rPr lang="en-US" sz="2400" dirty="0"/>
              <a:t>and may </a:t>
            </a:r>
            <a:r>
              <a:rPr lang="en-US" sz="2400" dirty="0"/>
              <a:t>put Canadian farmers at a disadvantage.</a:t>
            </a:r>
          </a:p>
        </p:txBody>
      </p:sp>
    </p:spTree>
    <p:extLst>
      <p:ext uri="{BB962C8B-B14F-4D97-AF65-F5344CB8AC3E}">
        <p14:creationId xmlns:p14="http://schemas.microsoft.com/office/powerpoint/2010/main" val="3055433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Trends in Agriculture</a:t>
            </a:r>
            <a:endParaRPr lang="en-US" dirty="0"/>
          </a:p>
        </p:txBody>
      </p:sp>
      <p:sp>
        <p:nvSpPr>
          <p:cNvPr id="3" name="Content Placeholder 2"/>
          <p:cNvSpPr>
            <a:spLocks noGrp="1"/>
          </p:cNvSpPr>
          <p:nvPr>
            <p:ph idx="1"/>
          </p:nvPr>
        </p:nvSpPr>
        <p:spPr>
          <a:xfrm>
            <a:off x="3575720" y="1524000"/>
            <a:ext cx="6939880" cy="4724400"/>
          </a:xfrm>
        </p:spPr>
        <p:txBody>
          <a:bodyPr/>
          <a:lstStyle/>
          <a:p>
            <a:pPr marL="0" indent="0">
              <a:buNone/>
            </a:pPr>
            <a:r>
              <a:rPr lang="en-US" dirty="0"/>
              <a:t>These trends affect the economy, the natural environment, and </a:t>
            </a:r>
            <a:r>
              <a:rPr lang="en-US" dirty="0" smtClean="0"/>
              <a:t>our communities</a:t>
            </a:r>
            <a:r>
              <a:rPr lang="en-US" dirty="0"/>
              <a:t>, and they include the following:</a:t>
            </a:r>
          </a:p>
          <a:p>
            <a:pPr lvl="1">
              <a:buFont typeface="Wingdings" pitchFamily="2" charset="2"/>
              <a:buChar char="Ø"/>
            </a:pPr>
            <a:r>
              <a:rPr lang="en-US" dirty="0" smtClean="0"/>
              <a:t>changing </a:t>
            </a:r>
            <a:r>
              <a:rPr lang="en-US" dirty="0"/>
              <a:t>consumer </a:t>
            </a:r>
            <a:r>
              <a:rPr lang="en-US" dirty="0" smtClean="0"/>
              <a:t>demands</a:t>
            </a:r>
          </a:p>
          <a:p>
            <a:pPr lvl="1">
              <a:buFont typeface="Wingdings" pitchFamily="2" charset="2"/>
              <a:buChar char="Ø"/>
            </a:pPr>
            <a:r>
              <a:rPr lang="en-US" dirty="0" smtClean="0"/>
              <a:t>changing technology</a:t>
            </a:r>
          </a:p>
          <a:p>
            <a:pPr lvl="1">
              <a:buFont typeface="Wingdings" pitchFamily="2" charset="2"/>
              <a:buChar char="Ø"/>
            </a:pPr>
            <a:r>
              <a:rPr lang="en-US" dirty="0" smtClean="0"/>
              <a:t>fewer </a:t>
            </a:r>
            <a:r>
              <a:rPr lang="en-US" dirty="0"/>
              <a:t>farmers but larger </a:t>
            </a:r>
            <a:r>
              <a:rPr lang="en-US" dirty="0" smtClean="0"/>
              <a:t>farms</a:t>
            </a:r>
          </a:p>
          <a:p>
            <a:pPr lvl="1">
              <a:buFont typeface="Wingdings" pitchFamily="2" charset="2"/>
              <a:buChar char="Ø"/>
            </a:pPr>
            <a:r>
              <a:rPr lang="en-US" dirty="0" smtClean="0"/>
              <a:t>increasing </a:t>
            </a:r>
            <a:r>
              <a:rPr lang="en-US" dirty="0"/>
              <a:t>control of agriculture by transnational </a:t>
            </a:r>
            <a:r>
              <a:rPr lang="en-US" dirty="0" smtClean="0"/>
              <a:t>corporations</a:t>
            </a:r>
          </a:p>
          <a:p>
            <a:pPr lvl="1">
              <a:buFont typeface="Wingdings" pitchFamily="2" charset="2"/>
              <a:buChar char="Ø"/>
            </a:pPr>
            <a:r>
              <a:rPr lang="en-US" dirty="0" smtClean="0"/>
              <a:t>an </a:t>
            </a:r>
            <a:r>
              <a:rPr lang="en-US" dirty="0"/>
              <a:t>increase in industrial agriculture, known as factory farming</a:t>
            </a:r>
          </a:p>
        </p:txBody>
      </p:sp>
    </p:spTree>
    <p:extLst>
      <p:ext uri="{BB962C8B-B14F-4D97-AF65-F5344CB8AC3E}">
        <p14:creationId xmlns:p14="http://schemas.microsoft.com/office/powerpoint/2010/main" val="548925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Changing Technology</a:t>
            </a:r>
            <a:endParaRPr lang="en-US" dirty="0"/>
          </a:p>
        </p:txBody>
      </p:sp>
      <p:sp>
        <p:nvSpPr>
          <p:cNvPr id="3" name="Content Placeholder 2"/>
          <p:cNvSpPr>
            <a:spLocks noGrp="1"/>
          </p:cNvSpPr>
          <p:nvPr>
            <p:ph idx="1"/>
          </p:nvPr>
        </p:nvSpPr>
        <p:spPr/>
        <p:txBody>
          <a:bodyPr/>
          <a:lstStyle/>
          <a:p>
            <a:r>
              <a:rPr lang="en-US" dirty="0"/>
              <a:t>During the </a:t>
            </a:r>
            <a:r>
              <a:rPr lang="en-US" dirty="0" smtClean="0"/>
              <a:t>1960s and </a:t>
            </a:r>
            <a:r>
              <a:rPr lang="en-US" dirty="0"/>
              <a:t>1970s, many new </a:t>
            </a:r>
            <a:r>
              <a:rPr lang="en-US" dirty="0" smtClean="0"/>
              <a:t> technological </a:t>
            </a:r>
            <a:r>
              <a:rPr lang="en-US" dirty="0"/>
              <a:t>developments in high-tech </a:t>
            </a:r>
            <a:r>
              <a:rPr lang="en-US" dirty="0" smtClean="0"/>
              <a:t>farm machinery</a:t>
            </a:r>
            <a:r>
              <a:rPr lang="en-US" dirty="0"/>
              <a:t>, chemicals, and high-yield seeds </a:t>
            </a:r>
            <a:r>
              <a:rPr lang="en-US" dirty="0" smtClean="0"/>
              <a:t> increased </a:t>
            </a:r>
            <a:r>
              <a:rPr lang="en-US" dirty="0"/>
              <a:t>the production </a:t>
            </a:r>
            <a:r>
              <a:rPr lang="en-US" dirty="0" smtClean="0"/>
              <a:t>of food </a:t>
            </a:r>
            <a:r>
              <a:rPr lang="en-US" dirty="0"/>
              <a:t>dramatically</a:t>
            </a:r>
            <a:r>
              <a:rPr lang="en-US" dirty="0" smtClean="0"/>
              <a:t>.</a:t>
            </a:r>
          </a:p>
          <a:p>
            <a:pPr lvl="2"/>
            <a:r>
              <a:rPr lang="en-US" dirty="0" smtClean="0"/>
              <a:t>Pesticides have been used throughout farming history to improve production – however the impact of such as been debated heavily recently – Biological Amplification.</a:t>
            </a:r>
          </a:p>
          <a:p>
            <a:pPr lvl="2"/>
            <a:r>
              <a:rPr lang="en-US" dirty="0" smtClean="0"/>
              <a:t>Pesticide use has been reduce and even banned in some countries.</a:t>
            </a:r>
            <a:endParaRPr lang="en-US" dirty="0"/>
          </a:p>
        </p:txBody>
      </p:sp>
    </p:spTree>
    <p:extLst>
      <p:ext uri="{BB962C8B-B14F-4D97-AF65-F5344CB8AC3E}">
        <p14:creationId xmlns:p14="http://schemas.microsoft.com/office/powerpoint/2010/main" val="522430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Size</a:t>
            </a:r>
            <a:endParaRPr lang="en-US" dirty="0"/>
          </a:p>
        </p:txBody>
      </p:sp>
      <p:sp>
        <p:nvSpPr>
          <p:cNvPr id="3" name="Content Placeholder 2"/>
          <p:cNvSpPr>
            <a:spLocks noGrp="1"/>
          </p:cNvSpPr>
          <p:nvPr>
            <p:ph idx="1"/>
          </p:nvPr>
        </p:nvSpPr>
        <p:spPr/>
        <p:txBody>
          <a:bodyPr/>
          <a:lstStyle/>
          <a:p>
            <a:r>
              <a:rPr lang="en-US" dirty="0"/>
              <a:t>Improved technology has enabled farmers to grow more and </a:t>
            </a:r>
            <a:r>
              <a:rPr lang="en-US" dirty="0" smtClean="0"/>
              <a:t>more food </a:t>
            </a:r>
            <a:r>
              <a:rPr lang="en-US" dirty="0"/>
              <a:t>on one piece of land. Fewer farmers and farm workers </a:t>
            </a:r>
            <a:r>
              <a:rPr lang="en-US" dirty="0" smtClean="0"/>
              <a:t>are needed </a:t>
            </a:r>
            <a:r>
              <a:rPr lang="en-US" dirty="0"/>
              <a:t>to work the land, so more people move away from farms </a:t>
            </a:r>
            <a:r>
              <a:rPr lang="en-US" dirty="0" smtClean="0"/>
              <a:t>into towns </a:t>
            </a:r>
            <a:r>
              <a:rPr lang="en-US" dirty="0"/>
              <a:t>and cities. There are fewer farms, but the farms remaining </a:t>
            </a:r>
            <a:r>
              <a:rPr lang="en-US" dirty="0" smtClean="0"/>
              <a:t>are getting </a:t>
            </a:r>
            <a:r>
              <a:rPr lang="en-US" dirty="0"/>
              <a:t>bigger.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736" y="4150904"/>
            <a:ext cx="6732240" cy="268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882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Agribusiness and Factory Farms </a:t>
            </a:r>
            <a:endParaRPr lang="en-US" dirty="0"/>
          </a:p>
        </p:txBody>
      </p:sp>
      <p:sp>
        <p:nvSpPr>
          <p:cNvPr id="3" name="Content Placeholder 2"/>
          <p:cNvSpPr>
            <a:spLocks noGrp="1"/>
          </p:cNvSpPr>
          <p:nvPr>
            <p:ph idx="1"/>
          </p:nvPr>
        </p:nvSpPr>
        <p:spPr>
          <a:xfrm>
            <a:off x="3287688" y="1524000"/>
            <a:ext cx="7227912" cy="5073352"/>
          </a:xfrm>
        </p:spPr>
        <p:txBody>
          <a:bodyPr/>
          <a:lstStyle/>
          <a:p>
            <a:r>
              <a:rPr lang="en-US" sz="2000" dirty="0"/>
              <a:t>Transnational </a:t>
            </a:r>
            <a:r>
              <a:rPr lang="en-US" sz="2000" dirty="0"/>
              <a:t>corporations (agribusinesses) buy </a:t>
            </a:r>
            <a:r>
              <a:rPr lang="en-US" sz="2000" dirty="0"/>
              <a:t>the food from the farmer or grow the </a:t>
            </a:r>
            <a:r>
              <a:rPr lang="en-US" sz="2000" dirty="0"/>
              <a:t>food themselves</a:t>
            </a:r>
            <a:r>
              <a:rPr lang="en-US" sz="2000" dirty="0"/>
              <a:t>, process it, and distribute it to </a:t>
            </a:r>
            <a:r>
              <a:rPr lang="en-US" sz="2000" dirty="0"/>
              <a:t>grocery stores—squeezing </a:t>
            </a:r>
            <a:r>
              <a:rPr lang="en-US" sz="2000" dirty="0"/>
              <a:t>out the farmer and </a:t>
            </a:r>
            <a:r>
              <a:rPr lang="en-US" sz="2000" dirty="0"/>
              <a:t>the grocery </a:t>
            </a:r>
            <a:r>
              <a:rPr lang="en-US" sz="2000" dirty="0"/>
              <a:t>store so that they receive a very </a:t>
            </a:r>
            <a:r>
              <a:rPr lang="en-US" sz="2000" dirty="0"/>
              <a:t>small percentage </a:t>
            </a:r>
            <a:r>
              <a:rPr lang="en-US" sz="2000" dirty="0"/>
              <a:t>of the profit in the food system</a:t>
            </a:r>
            <a:r>
              <a:rPr lang="en-US" sz="2000" dirty="0"/>
              <a:t>.</a:t>
            </a:r>
          </a:p>
          <a:p>
            <a:r>
              <a:rPr lang="en-US" sz="2000" dirty="0"/>
              <a:t>The </a:t>
            </a:r>
            <a:r>
              <a:rPr lang="en-US" sz="2000" dirty="0"/>
              <a:t>pressures of the </a:t>
            </a:r>
            <a:r>
              <a:rPr lang="en-US" sz="2000" dirty="0"/>
              <a:t>market and </a:t>
            </a:r>
            <a:r>
              <a:rPr lang="en-US" sz="2000" dirty="0"/>
              <a:t>changing technology have caused a </a:t>
            </a:r>
            <a:r>
              <a:rPr lang="en-US" sz="2000" dirty="0"/>
              <a:t>gradual shift </a:t>
            </a:r>
            <a:r>
              <a:rPr lang="en-US" sz="2000" dirty="0"/>
              <a:t>from small family farms to large </a:t>
            </a:r>
            <a:r>
              <a:rPr lang="en-US" sz="2000" dirty="0"/>
              <a:t>industrialized operations </a:t>
            </a:r>
            <a:r>
              <a:rPr lang="en-US" sz="2000" dirty="0"/>
              <a:t>often called </a:t>
            </a:r>
            <a:r>
              <a:rPr lang="en-US" sz="2000" b="1" dirty="0"/>
              <a:t>factory farms</a:t>
            </a:r>
            <a:r>
              <a:rPr lang="en-US" sz="2000" dirty="0"/>
              <a:t>. Large </a:t>
            </a:r>
            <a:r>
              <a:rPr lang="en-US" sz="2000" dirty="0"/>
              <a:t>pig barns </a:t>
            </a:r>
            <a:r>
              <a:rPr lang="en-US" sz="2000" dirty="0"/>
              <a:t>and beef feedlots house thousands of </a:t>
            </a:r>
            <a:r>
              <a:rPr lang="en-US" sz="2000" dirty="0"/>
              <a:t>animals in </a:t>
            </a:r>
            <a:r>
              <a:rPr lang="en-US" sz="2000" dirty="0"/>
              <a:t>a small, contained space. Animals living in </a:t>
            </a:r>
            <a:r>
              <a:rPr lang="en-US" sz="2000" dirty="0"/>
              <a:t>such conditions </a:t>
            </a:r>
            <a:r>
              <a:rPr lang="en-US" sz="2000" dirty="0"/>
              <a:t>are more susceptible to diseases, so </a:t>
            </a:r>
            <a:r>
              <a:rPr lang="en-US" sz="2000" dirty="0"/>
              <a:t>they are </a:t>
            </a:r>
            <a:r>
              <a:rPr lang="en-US" sz="2000" dirty="0"/>
              <a:t>often fed antibiotics as well as </a:t>
            </a:r>
            <a:r>
              <a:rPr lang="en-US" sz="2000" dirty="0"/>
              <a:t>growth hormones to </a:t>
            </a:r>
            <a:r>
              <a:rPr lang="en-US" sz="2000" dirty="0"/>
              <a:t>make them put on </a:t>
            </a:r>
            <a:r>
              <a:rPr lang="en-US" sz="2000" dirty="0"/>
              <a:t>weight.</a:t>
            </a:r>
            <a:endParaRPr lang="en-US" dirty="0"/>
          </a:p>
        </p:txBody>
      </p:sp>
    </p:spTree>
    <p:extLst>
      <p:ext uri="{BB962C8B-B14F-4D97-AF65-F5344CB8AC3E}">
        <p14:creationId xmlns:p14="http://schemas.microsoft.com/office/powerpoint/2010/main" val="3288593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SUSTAINABLE AGRICULTURE</a:t>
            </a:r>
            <a:endParaRPr lang="en-US" dirty="0"/>
          </a:p>
        </p:txBody>
      </p:sp>
      <p:sp>
        <p:nvSpPr>
          <p:cNvPr id="3" name="Content Placeholder 2"/>
          <p:cNvSpPr>
            <a:spLocks noGrp="1"/>
          </p:cNvSpPr>
          <p:nvPr>
            <p:ph idx="1"/>
          </p:nvPr>
        </p:nvSpPr>
        <p:spPr/>
        <p:txBody>
          <a:bodyPr/>
          <a:lstStyle/>
          <a:p>
            <a:r>
              <a:rPr lang="en-US" sz="2000" dirty="0"/>
              <a:t>meets </a:t>
            </a:r>
            <a:r>
              <a:rPr lang="en-US" sz="2000" dirty="0"/>
              <a:t>Canadians’ needs for food so we don’t have to </a:t>
            </a:r>
            <a:r>
              <a:rPr lang="en-US" sz="2000" dirty="0"/>
              <a:t>rely on </a:t>
            </a:r>
            <a:r>
              <a:rPr lang="en-US" sz="2000" dirty="0"/>
              <a:t>food imported from other countries</a:t>
            </a:r>
          </a:p>
          <a:p>
            <a:r>
              <a:rPr lang="en-US" sz="2000" dirty="0"/>
              <a:t>makes </a:t>
            </a:r>
            <a:r>
              <a:rPr lang="en-US" sz="2000" dirty="0"/>
              <a:t>efficient use of fossil fuels to run farm machinery</a:t>
            </a:r>
          </a:p>
          <a:p>
            <a:r>
              <a:rPr lang="en-US" sz="2000" dirty="0"/>
              <a:t>protects </a:t>
            </a:r>
            <a:r>
              <a:rPr lang="en-US" sz="2000" dirty="0"/>
              <a:t>surface and ground water, as well as air and soil quality</a:t>
            </a:r>
          </a:p>
          <a:p>
            <a:r>
              <a:rPr lang="en-US" sz="2000" dirty="0"/>
              <a:t>reduces </a:t>
            </a:r>
            <a:r>
              <a:rPr lang="en-US" sz="2000" dirty="0"/>
              <a:t>the use of chemicals, such as synthetic </a:t>
            </a:r>
            <a:r>
              <a:rPr lang="en-US" sz="2000" dirty="0"/>
              <a:t>fertilizers and </a:t>
            </a:r>
            <a:r>
              <a:rPr lang="en-US" sz="2000" dirty="0"/>
              <a:t>pesticides</a:t>
            </a:r>
          </a:p>
          <a:p>
            <a:r>
              <a:rPr lang="en-US" sz="2000" dirty="0"/>
              <a:t>provides </a:t>
            </a:r>
            <a:r>
              <a:rPr lang="en-US" sz="2000" dirty="0"/>
              <a:t>jobs and a profitable industry</a:t>
            </a:r>
          </a:p>
          <a:p>
            <a:r>
              <a:rPr lang="en-US" sz="2000" dirty="0"/>
              <a:t>supports </a:t>
            </a:r>
            <a:r>
              <a:rPr lang="en-US" sz="2000" dirty="0"/>
              <a:t>small farms and urban agriculture</a:t>
            </a:r>
          </a:p>
          <a:p>
            <a:r>
              <a:rPr lang="en-US" sz="2000" dirty="0"/>
              <a:t>encourages </a:t>
            </a:r>
            <a:r>
              <a:rPr lang="en-US" sz="2000" dirty="0"/>
              <a:t>positive contact between farmers and consumers</a:t>
            </a:r>
          </a:p>
        </p:txBody>
      </p:sp>
    </p:spTree>
    <p:extLst>
      <p:ext uri="{BB962C8B-B14F-4D97-AF65-F5344CB8AC3E}">
        <p14:creationId xmlns:p14="http://schemas.microsoft.com/office/powerpoint/2010/main" val="3414976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Fishery</a:t>
            </a:r>
            <a:endParaRPr lang="en-US" dirty="0"/>
          </a:p>
        </p:txBody>
      </p:sp>
      <p:sp>
        <p:nvSpPr>
          <p:cNvPr id="3" name="Content Placeholder 2"/>
          <p:cNvSpPr>
            <a:spLocks noGrp="1"/>
          </p:cNvSpPr>
          <p:nvPr>
            <p:ph idx="1"/>
          </p:nvPr>
        </p:nvSpPr>
        <p:spPr>
          <a:xfrm>
            <a:off x="2999656" y="1524000"/>
            <a:ext cx="7515944" cy="4724400"/>
          </a:xfrm>
        </p:spPr>
        <p:txBody>
          <a:bodyPr/>
          <a:lstStyle/>
          <a:p>
            <a:r>
              <a:rPr lang="en-CA" dirty="0"/>
              <a:t>Fishing is one of the last remaining ways to harvest wild food</a:t>
            </a:r>
            <a:r>
              <a:rPr lang="en-CA" dirty="0" smtClean="0"/>
              <a:t>.</a:t>
            </a:r>
            <a:r>
              <a:rPr lang="en-CA" dirty="0"/>
              <a:t> </a:t>
            </a:r>
            <a:endParaRPr lang="en-CA" dirty="0" smtClean="0"/>
          </a:p>
          <a:p>
            <a:r>
              <a:rPr lang="en-CA" dirty="0" smtClean="0"/>
              <a:t>With </a:t>
            </a:r>
            <a:r>
              <a:rPr lang="en-CA" dirty="0"/>
              <a:t>such </a:t>
            </a:r>
            <a:r>
              <a:rPr lang="en-CA" dirty="0" smtClean="0"/>
              <a:t>an abundance </a:t>
            </a:r>
            <a:r>
              <a:rPr lang="en-CA" dirty="0"/>
              <a:t>of fish and seafood, it is hard to believe that </a:t>
            </a:r>
            <a:r>
              <a:rPr lang="en-CA" dirty="0" smtClean="0"/>
              <a:t>Canada’s fisheries </a:t>
            </a:r>
            <a:r>
              <a:rPr lang="en-CA" dirty="0"/>
              <a:t>are in a state of crisis</a:t>
            </a:r>
            <a:r>
              <a:rPr lang="en-CA" dirty="0" smtClean="0"/>
              <a:t>.</a:t>
            </a:r>
          </a:p>
          <a:p>
            <a:pPr lvl="1"/>
            <a:r>
              <a:rPr lang="en-CA" dirty="0"/>
              <a:t>In 1992, the Atlantic cod fishery in Canada collapsed. In response</a:t>
            </a:r>
            <a:r>
              <a:rPr lang="en-CA" dirty="0" smtClean="0"/>
              <a:t>, the </a:t>
            </a:r>
            <a:r>
              <a:rPr lang="en-CA" dirty="0"/>
              <a:t>federal government placed a </a:t>
            </a:r>
            <a:r>
              <a:rPr lang="en-CA" i="1" dirty="0"/>
              <a:t>moratorium </a:t>
            </a:r>
            <a:r>
              <a:rPr lang="en-CA" dirty="0"/>
              <a:t>on the cod fishery </a:t>
            </a:r>
            <a:r>
              <a:rPr lang="en-CA" dirty="0" smtClean="0"/>
              <a:t>in Newfoundland </a:t>
            </a:r>
            <a:r>
              <a:rPr lang="en-CA" dirty="0"/>
              <a:t>and Labrador.</a:t>
            </a:r>
            <a:endParaRPr lang="en-US" dirty="0"/>
          </a:p>
        </p:txBody>
      </p:sp>
    </p:spTree>
    <p:extLst>
      <p:ext uri="{BB962C8B-B14F-4D97-AF65-F5344CB8AC3E}">
        <p14:creationId xmlns:p14="http://schemas.microsoft.com/office/powerpoint/2010/main" val="1744991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in the fishery</a:t>
            </a:r>
            <a:endParaRPr lang="en-CA" dirty="0"/>
          </a:p>
        </p:txBody>
      </p:sp>
      <p:sp>
        <p:nvSpPr>
          <p:cNvPr id="3" name="Content Placeholder 2"/>
          <p:cNvSpPr>
            <a:spLocks noGrp="1"/>
          </p:cNvSpPr>
          <p:nvPr>
            <p:ph idx="1"/>
          </p:nvPr>
        </p:nvSpPr>
        <p:spPr>
          <a:xfrm>
            <a:off x="3503712" y="1524000"/>
            <a:ext cx="7011888" cy="4724400"/>
          </a:xfrm>
        </p:spPr>
        <p:txBody>
          <a:bodyPr/>
          <a:lstStyle/>
          <a:p>
            <a:r>
              <a:rPr lang="en-CA" sz="2400" dirty="0"/>
              <a:t>The </a:t>
            </a:r>
            <a:r>
              <a:rPr lang="en-CA" sz="2400" dirty="0"/>
              <a:t>fishery </a:t>
            </a:r>
            <a:r>
              <a:rPr lang="en-CA" sz="2400" dirty="0"/>
              <a:t>in Newfoundland </a:t>
            </a:r>
            <a:r>
              <a:rPr lang="en-CA" sz="2400" dirty="0"/>
              <a:t>and Labrador employs more than 20 000 people</a:t>
            </a:r>
            <a:r>
              <a:rPr lang="en-CA" sz="2400" dirty="0"/>
              <a:t>, mostly </a:t>
            </a:r>
            <a:r>
              <a:rPr lang="en-CA" sz="2400" dirty="0"/>
              <a:t>in rural areas. Total production in 2010 was valued </a:t>
            </a:r>
            <a:r>
              <a:rPr lang="en-CA" sz="2400" dirty="0"/>
              <a:t>at $</a:t>
            </a:r>
            <a:r>
              <a:rPr lang="en-CA" sz="2400" dirty="0"/>
              <a:t>942 million, an increase of almost 14% over 2009</a:t>
            </a:r>
            <a:r>
              <a:rPr lang="en-CA" sz="2400" dirty="0"/>
              <a:t>.</a:t>
            </a:r>
          </a:p>
          <a:p>
            <a:r>
              <a:rPr lang="en-CA" sz="2400" dirty="0"/>
              <a:t>East coast salmon are disappearing quickly, however. Today</a:t>
            </a:r>
            <a:r>
              <a:rPr lang="en-CA" sz="2400" dirty="0"/>
              <a:t>, about </a:t>
            </a:r>
            <a:r>
              <a:rPr lang="en-CA" sz="2400" dirty="0"/>
              <a:t>350 </a:t>
            </a:r>
            <a:r>
              <a:rPr lang="en-CA" sz="2400" dirty="0"/>
              <a:t>000 (compare to 1.5 Million in the 70’s) </a:t>
            </a:r>
            <a:r>
              <a:rPr lang="en-CA" sz="2400" dirty="0"/>
              <a:t>wild salmon return each year to spawn in </a:t>
            </a:r>
            <a:r>
              <a:rPr lang="en-CA" sz="2400" dirty="0"/>
              <a:t>rivers flowing </a:t>
            </a:r>
            <a:r>
              <a:rPr lang="en-CA" sz="2400" dirty="0"/>
              <a:t>into Nova Scotia’s Bay of </a:t>
            </a:r>
            <a:r>
              <a:rPr lang="en-CA" sz="2400" dirty="0"/>
              <a:t>Fundy.  The same is true for the east coast salmon fishery.</a:t>
            </a:r>
            <a:endParaRPr lang="en-CA" sz="2400" dirty="0"/>
          </a:p>
        </p:txBody>
      </p:sp>
    </p:spTree>
    <p:extLst>
      <p:ext uri="{BB962C8B-B14F-4D97-AF65-F5344CB8AC3E}">
        <p14:creationId xmlns:p14="http://schemas.microsoft.com/office/powerpoint/2010/main" val="149309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Secondary Industries</a:t>
            </a:r>
            <a:endParaRPr lang="en-CA" sz="3600" dirty="0"/>
          </a:p>
        </p:txBody>
      </p:sp>
      <p:sp>
        <p:nvSpPr>
          <p:cNvPr id="3" name="Content Placeholder 2"/>
          <p:cNvSpPr>
            <a:spLocks noGrp="1"/>
          </p:cNvSpPr>
          <p:nvPr>
            <p:ph idx="1"/>
          </p:nvPr>
        </p:nvSpPr>
        <p:spPr/>
        <p:txBody>
          <a:bodyPr/>
          <a:lstStyle/>
          <a:p>
            <a:r>
              <a:rPr lang="en-CA" sz="3200" dirty="0"/>
              <a:t>build, construct, and manufacture </a:t>
            </a:r>
            <a:r>
              <a:rPr lang="en-CA" sz="3200" dirty="0"/>
              <a:t>products from raw </a:t>
            </a:r>
            <a:r>
              <a:rPr lang="en-CA" sz="3200" dirty="0"/>
              <a:t>materials. </a:t>
            </a:r>
            <a:endParaRPr lang="en-CA" sz="3200" dirty="0"/>
          </a:p>
          <a:p>
            <a:r>
              <a:rPr lang="en-CA" sz="3200" dirty="0"/>
              <a:t>secondary industry also known as </a:t>
            </a:r>
            <a:r>
              <a:rPr lang="en-CA" sz="3200" dirty="0"/>
              <a:t>the </a:t>
            </a:r>
            <a:r>
              <a:rPr lang="en-CA" sz="3200" i="1" dirty="0"/>
              <a:t>manufacturing industry</a:t>
            </a:r>
            <a:r>
              <a:rPr lang="en-CA" sz="3200" dirty="0"/>
              <a:t>.</a:t>
            </a:r>
          </a:p>
          <a:p>
            <a:r>
              <a:rPr lang="en-CA" sz="3200" dirty="0"/>
              <a:t>Canadians have an international reputation for many of </a:t>
            </a:r>
            <a:r>
              <a:rPr lang="en-CA" sz="3200" dirty="0"/>
              <a:t>the products </a:t>
            </a:r>
            <a:r>
              <a:rPr lang="en-CA" sz="3200" dirty="0"/>
              <a:t>that they manufacture, such as airplanes, cars, and paper.</a:t>
            </a:r>
            <a:endParaRPr lang="en-CA" sz="3200" dirty="0"/>
          </a:p>
          <a:p>
            <a:endParaRPr lang="en-CA" dirty="0"/>
          </a:p>
        </p:txBody>
      </p:sp>
    </p:spTree>
    <p:extLst>
      <p:ext uri="{BB962C8B-B14F-4D97-AF65-F5344CB8AC3E}">
        <p14:creationId xmlns:p14="http://schemas.microsoft.com/office/powerpoint/2010/main" val="1811562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have the fish gone????</a:t>
            </a:r>
            <a:endParaRPr lang="en-CA" dirty="0"/>
          </a:p>
        </p:txBody>
      </p:sp>
      <p:pic>
        <p:nvPicPr>
          <p:cNvPr id="4" name="Content Placeholder 3"/>
          <p:cNvPicPr>
            <a:picLocks noGrp="1" noChangeAspect="1"/>
          </p:cNvPicPr>
          <p:nvPr>
            <p:ph idx="1"/>
          </p:nvPr>
        </p:nvPicPr>
        <p:blipFill>
          <a:blip r:embed="rId2" cstate="print"/>
          <a:stretch>
            <a:fillRect/>
          </a:stretch>
        </p:blipFill>
        <p:spPr>
          <a:xfrm>
            <a:off x="1750830" y="1602771"/>
            <a:ext cx="8004828" cy="4994581"/>
          </a:xfrm>
          <a:prstGeom prst="rect">
            <a:avLst/>
          </a:prstGeom>
        </p:spPr>
      </p:pic>
    </p:spTree>
    <p:extLst>
      <p:ext uri="{BB962C8B-B14F-4D97-AF65-F5344CB8AC3E}">
        <p14:creationId xmlns:p14="http://schemas.microsoft.com/office/powerpoint/2010/main" val="143544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 of declining fisheries</a:t>
            </a:r>
            <a:endParaRPr lang="en-CA" dirty="0"/>
          </a:p>
        </p:txBody>
      </p:sp>
      <p:sp>
        <p:nvSpPr>
          <p:cNvPr id="3" name="Content Placeholder 2"/>
          <p:cNvSpPr>
            <a:spLocks noGrp="1"/>
          </p:cNvSpPr>
          <p:nvPr>
            <p:ph idx="1"/>
          </p:nvPr>
        </p:nvSpPr>
        <p:spPr/>
        <p:txBody>
          <a:bodyPr/>
          <a:lstStyle/>
          <a:p>
            <a:r>
              <a:rPr lang="en-CA" dirty="0" smtClean="0"/>
              <a:t>Fisher people have moved on to different species (rise in crab, lobster, whelk, cucumber etc… over the past 20years).</a:t>
            </a:r>
          </a:p>
          <a:p>
            <a:r>
              <a:rPr lang="en-CA" dirty="0"/>
              <a:t>As fish stocks decline, fishers have expanded </a:t>
            </a:r>
            <a:r>
              <a:rPr lang="en-CA" dirty="0" smtClean="0"/>
              <a:t>their reach </a:t>
            </a:r>
            <a:r>
              <a:rPr lang="en-CA" dirty="0"/>
              <a:t>into deeper water, </a:t>
            </a:r>
            <a:r>
              <a:rPr lang="en-CA" dirty="0" smtClean="0"/>
              <a:t>stopped fishing (retrained or moved away), </a:t>
            </a:r>
            <a:r>
              <a:rPr lang="en-CA" dirty="0"/>
              <a:t>or expanded into fish farming</a:t>
            </a:r>
            <a:r>
              <a:rPr lang="en-CA" dirty="0" smtClean="0"/>
              <a:t>, known </a:t>
            </a:r>
            <a:r>
              <a:rPr lang="en-CA" dirty="0"/>
              <a:t>as </a:t>
            </a:r>
            <a:r>
              <a:rPr lang="en-CA" b="1" dirty="0" smtClean="0"/>
              <a:t>aquaculture.</a:t>
            </a:r>
            <a:endParaRPr lang="en-CA" dirty="0" smtClean="0"/>
          </a:p>
          <a:p>
            <a:endParaRPr lang="en-CA" dirty="0"/>
          </a:p>
        </p:txBody>
      </p:sp>
    </p:spTree>
    <p:extLst>
      <p:ext uri="{BB962C8B-B14F-4D97-AF65-F5344CB8AC3E}">
        <p14:creationId xmlns:p14="http://schemas.microsoft.com/office/powerpoint/2010/main" val="1337081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Ocean Fisheries</a:t>
            </a:r>
            <a:endParaRPr lang="en-CA" dirty="0"/>
          </a:p>
        </p:txBody>
      </p:sp>
      <p:pic>
        <p:nvPicPr>
          <p:cNvPr id="4" name="Content Placeholder 3"/>
          <p:cNvPicPr>
            <a:picLocks noGrp="1" noChangeAspect="1"/>
          </p:cNvPicPr>
          <p:nvPr>
            <p:ph idx="1"/>
          </p:nvPr>
        </p:nvPicPr>
        <p:blipFill>
          <a:blip r:embed="rId2" cstate="print"/>
          <a:stretch>
            <a:fillRect/>
          </a:stretch>
        </p:blipFill>
        <p:spPr>
          <a:xfrm>
            <a:off x="1703512" y="1524000"/>
            <a:ext cx="8095268" cy="5164401"/>
          </a:xfrm>
          <a:prstGeom prst="rect">
            <a:avLst/>
          </a:prstGeom>
        </p:spPr>
      </p:pic>
    </p:spTree>
    <p:extLst>
      <p:ext uri="{BB962C8B-B14F-4D97-AF65-F5344CB8AC3E}">
        <p14:creationId xmlns:p14="http://schemas.microsoft.com/office/powerpoint/2010/main" val="1008992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Cont</a:t>
            </a:r>
            <a:r>
              <a:rPr lang="en-CA" dirty="0" smtClean="0"/>
              <a:t>…</a:t>
            </a:r>
            <a:endParaRPr lang="en-CA" dirty="0"/>
          </a:p>
        </p:txBody>
      </p:sp>
      <p:sp>
        <p:nvSpPr>
          <p:cNvPr id="3" name="Content Placeholder 2"/>
          <p:cNvSpPr>
            <a:spLocks noGrp="1"/>
          </p:cNvSpPr>
          <p:nvPr>
            <p:ph idx="1"/>
          </p:nvPr>
        </p:nvSpPr>
        <p:spPr>
          <a:xfrm>
            <a:off x="3359696" y="1524000"/>
            <a:ext cx="7155904" cy="4724400"/>
          </a:xfrm>
        </p:spPr>
        <p:txBody>
          <a:bodyPr/>
          <a:lstStyle/>
          <a:p>
            <a:r>
              <a:rPr lang="en-CA" sz="2400" dirty="0"/>
              <a:t>T</a:t>
            </a:r>
            <a:r>
              <a:rPr lang="en-CA" sz="2400" dirty="0"/>
              <a:t>he </a:t>
            </a:r>
            <a:r>
              <a:rPr lang="en-CA" sz="2400" dirty="0"/>
              <a:t>best fishing areas are in the warmer </a:t>
            </a:r>
            <a:r>
              <a:rPr lang="en-CA" sz="2400" dirty="0"/>
              <a:t>shallow waters </a:t>
            </a:r>
            <a:r>
              <a:rPr lang="en-CA" sz="2400" dirty="0"/>
              <a:t>of the </a:t>
            </a:r>
            <a:r>
              <a:rPr lang="en-CA" sz="2400" b="1" dirty="0"/>
              <a:t>continental shelf</a:t>
            </a:r>
            <a:r>
              <a:rPr lang="en-CA" sz="2400" dirty="0"/>
              <a:t>, before the seabed drops off </a:t>
            </a:r>
            <a:r>
              <a:rPr lang="en-CA" sz="2400" dirty="0"/>
              <a:t>into deep waters.  These shallow areas allow for good penetration of sunlight….good for photosynthesis in phytoplankton which are the fish’s main source of food.  Grand banks of NL are an excellent example.</a:t>
            </a:r>
          </a:p>
          <a:p>
            <a:r>
              <a:rPr lang="en-CA" sz="2400" dirty="0"/>
              <a:t>Areas where warm and cold ocean currents meet are good as they provide a good area for spawning and increase growth of phytoplankton (</a:t>
            </a:r>
            <a:r>
              <a:rPr lang="en-CA" sz="2400" dirty="0"/>
              <a:t>causing an </a:t>
            </a:r>
            <a:r>
              <a:rPr lang="en-CA" sz="2400" dirty="0"/>
              <a:t>upwelling of </a:t>
            </a:r>
            <a:r>
              <a:rPr lang="en-CA" sz="2400" dirty="0"/>
              <a:t>nutrient-rich </a:t>
            </a:r>
            <a:r>
              <a:rPr lang="en-CA" sz="2400" dirty="0"/>
              <a:t>water)</a:t>
            </a:r>
            <a:endParaRPr lang="en-CA" sz="2400" dirty="0"/>
          </a:p>
        </p:txBody>
      </p:sp>
      <p:pic>
        <p:nvPicPr>
          <p:cNvPr id="5" name="Picture 4"/>
          <p:cNvPicPr>
            <a:picLocks noChangeAspect="1"/>
          </p:cNvPicPr>
          <p:nvPr/>
        </p:nvPicPr>
        <p:blipFill>
          <a:blip r:embed="rId2" cstate="print"/>
          <a:stretch>
            <a:fillRect/>
          </a:stretch>
        </p:blipFill>
        <p:spPr>
          <a:xfrm>
            <a:off x="1559497" y="2708920"/>
            <a:ext cx="2096101" cy="1253566"/>
          </a:xfrm>
          <a:prstGeom prst="rect">
            <a:avLst/>
          </a:prstGeom>
        </p:spPr>
      </p:pic>
    </p:spTree>
    <p:extLst>
      <p:ext uri="{BB962C8B-B14F-4D97-AF65-F5344CB8AC3E}">
        <p14:creationId xmlns:p14="http://schemas.microsoft.com/office/powerpoint/2010/main" val="2466613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Species</a:t>
            </a:r>
            <a:endParaRPr lang="en-CA" dirty="0"/>
          </a:p>
        </p:txBody>
      </p:sp>
      <p:sp>
        <p:nvSpPr>
          <p:cNvPr id="3" name="Content Placeholder 2"/>
          <p:cNvSpPr>
            <a:spLocks noGrp="1"/>
          </p:cNvSpPr>
          <p:nvPr>
            <p:ph idx="1"/>
          </p:nvPr>
        </p:nvSpPr>
        <p:spPr>
          <a:xfrm>
            <a:off x="3215680" y="1524000"/>
            <a:ext cx="7299920" cy="4724400"/>
          </a:xfrm>
        </p:spPr>
        <p:txBody>
          <a:bodyPr/>
          <a:lstStyle/>
          <a:p>
            <a:r>
              <a:rPr lang="en-CA" sz="2000" b="1" dirty="0" err="1"/>
              <a:t>Groundfish</a:t>
            </a:r>
            <a:r>
              <a:rPr lang="en-CA" sz="2000" b="1" dirty="0"/>
              <a:t> </a:t>
            </a:r>
            <a:r>
              <a:rPr lang="en-CA" sz="2000" dirty="0"/>
              <a:t>prefer to live on the ocean floor along the bottom </a:t>
            </a:r>
            <a:r>
              <a:rPr lang="en-CA" sz="2000" dirty="0"/>
              <a:t>of the </a:t>
            </a:r>
            <a:r>
              <a:rPr lang="en-CA" sz="2000" dirty="0"/>
              <a:t>shallow continental shelves. </a:t>
            </a:r>
            <a:r>
              <a:rPr lang="en-CA" sz="2000" dirty="0"/>
              <a:t> </a:t>
            </a:r>
            <a:r>
              <a:rPr lang="en-CA" sz="2000" dirty="0" err="1"/>
              <a:t>Groundfish</a:t>
            </a:r>
            <a:r>
              <a:rPr lang="en-CA" sz="2000" dirty="0"/>
              <a:t> </a:t>
            </a:r>
            <a:r>
              <a:rPr lang="en-CA" sz="2000" dirty="0"/>
              <a:t>include species such </a:t>
            </a:r>
            <a:r>
              <a:rPr lang="en-CA" sz="2000" dirty="0"/>
              <a:t>as halibut</a:t>
            </a:r>
            <a:r>
              <a:rPr lang="en-CA" sz="2000" dirty="0"/>
              <a:t>, sole, haddock, </a:t>
            </a:r>
            <a:r>
              <a:rPr lang="en-CA" sz="2000" dirty="0" err="1"/>
              <a:t>pollock</a:t>
            </a:r>
            <a:r>
              <a:rPr lang="en-CA" sz="2000" dirty="0"/>
              <a:t>, and cod</a:t>
            </a:r>
            <a:r>
              <a:rPr lang="en-CA" sz="2000" dirty="0"/>
              <a:t>.</a:t>
            </a:r>
          </a:p>
          <a:p>
            <a:r>
              <a:rPr lang="en-CA" sz="2000" dirty="0"/>
              <a:t>Fish that swim in open water are called </a:t>
            </a:r>
            <a:r>
              <a:rPr lang="en-CA" sz="2000" b="1" dirty="0"/>
              <a:t>pelagic fish</a:t>
            </a:r>
            <a:r>
              <a:rPr lang="en-CA" sz="2000" dirty="0"/>
              <a:t>. These </a:t>
            </a:r>
            <a:r>
              <a:rPr lang="en-CA" sz="2000" dirty="0"/>
              <a:t>fish, mainly sardines, mackerel, herring, anchovies, tuna, </a:t>
            </a:r>
            <a:r>
              <a:rPr lang="en-CA" sz="2000" dirty="0"/>
              <a:t>and salmon</a:t>
            </a:r>
            <a:r>
              <a:rPr lang="en-CA" sz="2000" dirty="0"/>
              <a:t>, are often caught near the surface of the </a:t>
            </a:r>
            <a:r>
              <a:rPr lang="en-CA" sz="2000" dirty="0"/>
              <a:t>ocean.</a:t>
            </a:r>
          </a:p>
          <a:p>
            <a:r>
              <a:rPr lang="en-CA" sz="2000" b="1" dirty="0"/>
              <a:t>Shellfish</a:t>
            </a:r>
            <a:r>
              <a:rPr lang="en-CA" sz="2000" dirty="0"/>
              <a:t>, including lobster, crab</a:t>
            </a:r>
            <a:r>
              <a:rPr lang="en-CA" sz="2000" dirty="0"/>
              <a:t>, oysters</a:t>
            </a:r>
            <a:r>
              <a:rPr lang="en-CA" sz="2000" dirty="0"/>
              <a:t>, scallops, and mussels are found along the ocean bottom</a:t>
            </a:r>
          </a:p>
        </p:txBody>
      </p:sp>
      <p:pic>
        <p:nvPicPr>
          <p:cNvPr id="4" name="Picture 3"/>
          <p:cNvPicPr>
            <a:picLocks noChangeAspect="1"/>
          </p:cNvPicPr>
          <p:nvPr/>
        </p:nvPicPr>
        <p:blipFill>
          <a:blip r:embed="rId2" cstate="print"/>
          <a:stretch>
            <a:fillRect/>
          </a:stretch>
        </p:blipFill>
        <p:spPr>
          <a:xfrm>
            <a:off x="1775520" y="4653137"/>
            <a:ext cx="8640960" cy="1928143"/>
          </a:xfrm>
          <a:prstGeom prst="rect">
            <a:avLst/>
          </a:prstGeom>
        </p:spPr>
      </p:pic>
    </p:spTree>
    <p:extLst>
      <p:ext uri="{BB962C8B-B14F-4D97-AF65-F5344CB8AC3E}">
        <p14:creationId xmlns:p14="http://schemas.microsoft.com/office/powerpoint/2010/main" val="3324506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gear used</a:t>
            </a:r>
            <a:endParaRPr lang="en-CA" dirty="0"/>
          </a:p>
        </p:txBody>
      </p:sp>
      <p:sp>
        <p:nvSpPr>
          <p:cNvPr id="3" name="Content Placeholder 2"/>
          <p:cNvSpPr>
            <a:spLocks noGrp="1"/>
          </p:cNvSpPr>
          <p:nvPr>
            <p:ph idx="1"/>
          </p:nvPr>
        </p:nvSpPr>
        <p:spPr>
          <a:xfrm>
            <a:off x="3287688" y="1556792"/>
            <a:ext cx="7227912" cy="4724400"/>
          </a:xfrm>
        </p:spPr>
        <p:txBody>
          <a:bodyPr/>
          <a:lstStyle/>
          <a:p>
            <a:pPr marL="342900" lvl="1" indent="-342900">
              <a:buFontTx/>
              <a:buChar char="•"/>
            </a:pPr>
            <a:r>
              <a:rPr lang="en-US" sz="1800" b="1" dirty="0"/>
              <a:t>Purse Seine </a:t>
            </a:r>
            <a:r>
              <a:rPr lang="en-US" sz="1800" dirty="0"/>
              <a:t>- </a:t>
            </a:r>
            <a:r>
              <a:rPr lang="en-US" sz="1800" dirty="0"/>
              <a:t>A large net that hangs vertically in the water by attaching weights along the bottom edge and floats along the top. </a:t>
            </a:r>
          </a:p>
          <a:p>
            <a:r>
              <a:rPr lang="en-US" sz="1800" b="1" dirty="0"/>
              <a:t>Otter </a:t>
            </a:r>
            <a:r>
              <a:rPr lang="en-US" sz="1800" b="1" dirty="0"/>
              <a:t>trawl </a:t>
            </a:r>
            <a:r>
              <a:rPr lang="en-US" sz="1800" dirty="0"/>
              <a:t>- </a:t>
            </a:r>
            <a:r>
              <a:rPr lang="en-US" sz="1800" dirty="0">
                <a:latin typeface="Arial" panose="020B0604020202020204" pitchFamily="34" charset="0"/>
                <a:cs typeface="Arial" panose="020B0604020202020204" pitchFamily="34" charset="0"/>
              </a:rPr>
              <a:t>Trawling, or dragging, is a commercial fishing method in which a trawl vessel (trawler or dragger) drags a cone-shaped net with a rectangular opening through the water to trap </a:t>
            </a:r>
            <a:r>
              <a:rPr lang="en-US" sz="1800" dirty="0">
                <a:latin typeface="Arial" panose="020B0604020202020204" pitchFamily="34" charset="0"/>
                <a:cs typeface="Arial" panose="020B0604020202020204" pitchFamily="34" charset="0"/>
              </a:rPr>
              <a:t>fish.</a:t>
            </a:r>
          </a:p>
          <a:p>
            <a:r>
              <a:rPr lang="en-US" sz="1800" b="1" dirty="0" err="1"/>
              <a:t>Longlining</a:t>
            </a:r>
            <a:r>
              <a:rPr lang="en-US" sz="1800" dirty="0"/>
              <a:t> - </a:t>
            </a:r>
            <a:r>
              <a:rPr lang="en-US" sz="1800" dirty="0" err="1">
                <a:latin typeface="Arial" panose="020B0604020202020204" pitchFamily="34" charset="0"/>
                <a:cs typeface="Arial" panose="020B0604020202020204" pitchFamily="34" charset="0"/>
              </a:rPr>
              <a:t>Longlining</a:t>
            </a:r>
            <a:r>
              <a:rPr lang="en-US" sz="1800" dirty="0">
                <a:latin typeface="Arial" panose="020B0604020202020204" pitchFamily="34" charset="0"/>
                <a:cs typeface="Arial" panose="020B0604020202020204" pitchFamily="34" charset="0"/>
              </a:rPr>
              <a:t> is a hook and line fishery in which long lengths of baited hooks are laid on the ocean floor to catch mainly </a:t>
            </a:r>
            <a:r>
              <a:rPr lang="en-US" sz="1800" dirty="0" err="1">
                <a:latin typeface="Arial" panose="020B0604020202020204" pitchFamily="34" charset="0"/>
                <a:cs typeface="Arial" panose="020B0604020202020204" pitchFamily="34" charset="0"/>
              </a:rPr>
              <a:t>groundfish</a:t>
            </a:r>
            <a:endParaRPr lang="en-US" sz="1800" dirty="0">
              <a:latin typeface="Arial" panose="020B0604020202020204" pitchFamily="34" charset="0"/>
              <a:cs typeface="Arial" panose="020B0604020202020204" pitchFamily="34" charset="0"/>
            </a:endParaRPr>
          </a:p>
          <a:p>
            <a:r>
              <a:rPr lang="en-US" sz="1800" b="1" dirty="0"/>
              <a:t>Gill </a:t>
            </a:r>
            <a:r>
              <a:rPr lang="en-US" sz="1800" b="1" dirty="0"/>
              <a:t>net </a:t>
            </a:r>
            <a:r>
              <a:rPr lang="en-US" sz="1800" dirty="0"/>
              <a:t>- </a:t>
            </a:r>
            <a:r>
              <a:rPr lang="en-US" sz="1800" dirty="0">
                <a:latin typeface="Arial" panose="020B0604020202020204" pitchFamily="34" charset="0"/>
                <a:cs typeface="Arial" panose="020B0604020202020204" pitchFamily="34" charset="0"/>
              </a:rPr>
              <a:t>A gillnet is a long, horizontal mesh sheet with floats along the upper edge. It is set perpendicular to the path of the fish and designed so that incoming fish can get their heads but not their bodies through the mesh; thus the term gillnet</a:t>
            </a:r>
            <a:r>
              <a:rPr lang="en-US" sz="1800" dirty="0">
                <a:latin typeface="Arial" panose="020B0604020202020204" pitchFamily="34" charset="0"/>
                <a:cs typeface="Arial" panose="020B0604020202020204" pitchFamily="34" charset="0"/>
              </a:rPr>
              <a:t>.</a:t>
            </a:r>
          </a:p>
          <a:p>
            <a:r>
              <a:rPr lang="en-CA" sz="1800" b="1" i="1" dirty="0"/>
              <a:t>weir: </a:t>
            </a:r>
            <a:r>
              <a:rPr lang="en-CA" sz="1800" dirty="0"/>
              <a:t>a device used </a:t>
            </a:r>
            <a:r>
              <a:rPr lang="en-CA" sz="1800" dirty="0"/>
              <a:t>to trap </a:t>
            </a:r>
            <a:r>
              <a:rPr lang="en-CA" sz="1800" dirty="0"/>
              <a:t>fish made of a </a:t>
            </a:r>
            <a:r>
              <a:rPr lang="en-CA" sz="1800" dirty="0"/>
              <a:t>net supported </a:t>
            </a:r>
            <a:r>
              <a:rPr lang="en-CA" sz="1800" dirty="0"/>
              <a:t>by </a:t>
            </a:r>
            <a:r>
              <a:rPr lang="en-CA" sz="1800" dirty="0"/>
              <a:t>wooden stakes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CA" sz="2000" dirty="0"/>
          </a:p>
        </p:txBody>
      </p:sp>
    </p:spTree>
    <p:extLst>
      <p:ext uri="{BB962C8B-B14F-4D97-AF65-F5344CB8AC3E}">
        <p14:creationId xmlns:p14="http://schemas.microsoft.com/office/powerpoint/2010/main" val="1976215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764705"/>
            <a:ext cx="7776864" cy="55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01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0" y="0"/>
            <a:ext cx="9144000" cy="1143000"/>
          </a:xfrm>
        </p:spPr>
        <p:txBody>
          <a:bodyPr/>
          <a:lstStyle/>
          <a:p>
            <a:pPr algn="ctr"/>
            <a:r>
              <a:rPr lang="en-US" sz="3800" dirty="0"/>
              <a:t>Impact of New Technology on the </a:t>
            </a:r>
            <a:r>
              <a:rPr lang="en-US" sz="3800" dirty="0"/>
              <a:t>Ocean Environment</a:t>
            </a:r>
            <a:endParaRPr lang="en-US" sz="2000" dirty="0"/>
          </a:p>
        </p:txBody>
      </p:sp>
      <p:sp>
        <p:nvSpPr>
          <p:cNvPr id="52227" name="Rectangle 3"/>
          <p:cNvSpPr>
            <a:spLocks noGrp="1" noChangeArrowheads="1"/>
          </p:cNvSpPr>
          <p:nvPr>
            <p:ph idx="1"/>
          </p:nvPr>
        </p:nvSpPr>
        <p:spPr>
          <a:xfrm>
            <a:off x="1919288" y="1484314"/>
            <a:ext cx="8496300" cy="1584325"/>
          </a:xfrm>
        </p:spPr>
        <p:txBody>
          <a:bodyPr/>
          <a:lstStyle/>
          <a:p>
            <a:pPr>
              <a:buFontTx/>
              <a:buNone/>
            </a:pPr>
            <a:r>
              <a:rPr lang="en-US" b="1" u="sng" dirty="0">
                <a:solidFill>
                  <a:srgbClr val="66FF33"/>
                </a:solidFill>
              </a:rPr>
              <a:t>Factory freezer Trawlers</a:t>
            </a:r>
            <a:r>
              <a:rPr lang="en-US" b="1" u="sng" dirty="0"/>
              <a:t> </a:t>
            </a:r>
          </a:p>
          <a:p>
            <a:pPr>
              <a:buFontTx/>
              <a:buNone/>
            </a:pPr>
            <a:r>
              <a:rPr lang="en-US" dirty="0"/>
              <a:t>	~ have likely had the most significant and negative impact. </a:t>
            </a:r>
          </a:p>
        </p:txBody>
      </p:sp>
      <p:pic>
        <p:nvPicPr>
          <p:cNvPr id="52228" name="Picture 4" descr="fv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06764"/>
            <a:ext cx="4356100" cy="3551237"/>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zlatnomore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539" y="3209926"/>
            <a:ext cx="4859337"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89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92313" y="0"/>
            <a:ext cx="8229600" cy="706438"/>
          </a:xfrm>
        </p:spPr>
        <p:txBody>
          <a:bodyPr/>
          <a:lstStyle/>
          <a:p>
            <a:r>
              <a:rPr lang="en-US" sz="4000"/>
              <a:t>The reasons for this include:</a:t>
            </a:r>
          </a:p>
        </p:txBody>
      </p:sp>
      <p:sp>
        <p:nvSpPr>
          <p:cNvPr id="53251" name="Rectangle 3"/>
          <p:cNvSpPr>
            <a:spLocks noGrp="1" noChangeArrowheads="1"/>
          </p:cNvSpPr>
          <p:nvPr>
            <p:ph idx="1"/>
          </p:nvPr>
        </p:nvSpPr>
        <p:spPr>
          <a:xfrm>
            <a:off x="3863752" y="1628800"/>
            <a:ext cx="6804248" cy="5229200"/>
          </a:xfrm>
        </p:spPr>
        <p:txBody>
          <a:bodyPr/>
          <a:lstStyle/>
          <a:p>
            <a:pPr marL="609600" indent="-609600">
              <a:buFontTx/>
              <a:buAutoNum type="arabicPeriod"/>
            </a:pPr>
            <a:r>
              <a:rPr lang="en-US" sz="2000" dirty="0"/>
              <a:t>Highly efficient at catching fish, but greatly reduces the population &amp; reproduction. </a:t>
            </a:r>
          </a:p>
          <a:p>
            <a:pPr marL="609600" indent="-609600">
              <a:buFontTx/>
              <a:buAutoNum type="arabicPeriod"/>
            </a:pPr>
            <a:endParaRPr lang="en-US" sz="2000" dirty="0"/>
          </a:p>
          <a:p>
            <a:pPr marL="609600" indent="-609600">
              <a:buFontTx/>
              <a:buAutoNum type="arabicPeriod"/>
            </a:pPr>
            <a:r>
              <a:rPr lang="en-US" sz="2000" dirty="0"/>
              <a:t>Large diesel engines, echo sounding equipment, onboard freezers, and GPS navigation contribute to their efficiency.</a:t>
            </a:r>
          </a:p>
          <a:p>
            <a:pPr marL="609600" indent="-609600">
              <a:buFontTx/>
              <a:buAutoNum type="arabicPeriod"/>
            </a:pPr>
            <a:endParaRPr lang="en-US" sz="2000" dirty="0"/>
          </a:p>
          <a:p>
            <a:pPr marL="609600" indent="-609600">
              <a:buFontTx/>
              <a:buAutoNum type="arabicPeriod"/>
            </a:pPr>
            <a:r>
              <a:rPr lang="en-US" sz="2000" dirty="0"/>
              <a:t>Destruction of the ocean </a:t>
            </a:r>
          </a:p>
          <a:p>
            <a:pPr marL="609600" indent="-609600">
              <a:buNone/>
            </a:pPr>
            <a:r>
              <a:rPr lang="en-US" sz="2000" dirty="0"/>
              <a:t>	floor by trawls/draggers </a:t>
            </a:r>
          </a:p>
          <a:p>
            <a:pPr marL="609600" indent="-609600">
              <a:buNone/>
            </a:pPr>
            <a:r>
              <a:rPr lang="en-US" sz="2000" dirty="0"/>
              <a:t>	eliminates good spawning </a:t>
            </a:r>
          </a:p>
          <a:p>
            <a:pPr marL="609600" indent="-609600">
              <a:buNone/>
            </a:pPr>
            <a:r>
              <a:rPr lang="en-US" sz="2000" dirty="0"/>
              <a:t>	locations for fish. Also, it </a:t>
            </a:r>
          </a:p>
          <a:p>
            <a:pPr marL="609600" indent="-609600">
              <a:buNone/>
            </a:pPr>
            <a:r>
              <a:rPr lang="en-US" sz="2000" dirty="0"/>
              <a:t>	disperses eggs, making </a:t>
            </a:r>
          </a:p>
          <a:p>
            <a:pPr marL="609600" indent="-609600">
              <a:buNone/>
            </a:pPr>
            <a:r>
              <a:rPr lang="en-US" sz="2000" dirty="0"/>
              <a:t>	fertilization more difficult. </a:t>
            </a:r>
          </a:p>
          <a:p>
            <a:pPr marL="609600" indent="-609600">
              <a:buFontTx/>
              <a:buAutoNum type="arabicPeriod"/>
            </a:pPr>
            <a:endParaRPr lang="en-US" sz="2000" dirty="0"/>
          </a:p>
        </p:txBody>
      </p:sp>
      <p:pic>
        <p:nvPicPr>
          <p:cNvPr id="53253" name="Picture 5" descr="787416"/>
          <p:cNvPicPr>
            <a:picLocks noChangeAspect="1" noChangeArrowheads="1"/>
          </p:cNvPicPr>
          <p:nvPr/>
        </p:nvPicPr>
        <p:blipFill>
          <a:blip r:embed="rId3" cstate="print">
            <a:extLst>
              <a:ext uri="{28A0092B-C50C-407E-A947-70E740481C1C}">
                <a14:useLocalDpi xmlns:a14="http://schemas.microsoft.com/office/drawing/2010/main" val="0"/>
              </a:ext>
            </a:extLst>
          </a:blip>
          <a:srcRect l="10001"/>
          <a:stretch>
            <a:fillRect/>
          </a:stretch>
        </p:blipFill>
        <p:spPr bwMode="auto">
          <a:xfrm>
            <a:off x="7508242" y="3789041"/>
            <a:ext cx="3136859" cy="26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97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 calcmode="lin" valueType="num">
                                      <p:cBhvr additive="base">
                                        <p:cTn id="25"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 calcmode="lin" valueType="num">
                                      <p:cBhvr additive="base">
                                        <p:cTn id="31" dur="500" fill="hold"/>
                                        <p:tgtEl>
                                          <p:spTgt spid="532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 calcmode="lin" valueType="num">
                                      <p:cBhvr additive="base">
                                        <p:cTn id="37" dur="500" fill="hold"/>
                                        <p:tgtEl>
                                          <p:spTgt spid="532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2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3251">
                                            <p:txEl>
                                              <p:pRg st="7" end="7"/>
                                            </p:txEl>
                                          </p:spTgt>
                                        </p:tgtEl>
                                        <p:attrNameLst>
                                          <p:attrName>style.visibility</p:attrName>
                                        </p:attrNameLst>
                                      </p:cBhvr>
                                      <p:to>
                                        <p:strVal val="visible"/>
                                      </p:to>
                                    </p:set>
                                    <p:anim calcmode="lin" valueType="num">
                                      <p:cBhvr additive="base">
                                        <p:cTn id="43" dur="500" fill="hold"/>
                                        <p:tgtEl>
                                          <p:spTgt spid="5325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325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3251">
                                            <p:txEl>
                                              <p:pRg st="8" end="8"/>
                                            </p:txEl>
                                          </p:spTgt>
                                        </p:tgtEl>
                                        <p:attrNameLst>
                                          <p:attrName>style.visibility</p:attrName>
                                        </p:attrNameLst>
                                      </p:cBhvr>
                                      <p:to>
                                        <p:strVal val="visible"/>
                                      </p:to>
                                    </p:set>
                                    <p:anim calcmode="lin" valueType="num">
                                      <p:cBhvr additive="base">
                                        <p:cTn id="49" dur="500" fill="hold"/>
                                        <p:tgtEl>
                                          <p:spTgt spid="5325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325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3251">
                                            <p:txEl>
                                              <p:pRg st="9" end="9"/>
                                            </p:txEl>
                                          </p:spTgt>
                                        </p:tgtEl>
                                        <p:attrNameLst>
                                          <p:attrName>style.visibility</p:attrName>
                                        </p:attrNameLst>
                                      </p:cBhvr>
                                      <p:to>
                                        <p:strVal val="visible"/>
                                      </p:to>
                                    </p:set>
                                    <p:anim calcmode="lin" valueType="num">
                                      <p:cBhvr additive="base">
                                        <p:cTn id="55" dur="500" fill="hold"/>
                                        <p:tgtEl>
                                          <p:spTgt spid="5325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325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53253"/>
                                        </p:tgtEl>
                                        <p:attrNameLst>
                                          <p:attrName>style.visibility</p:attrName>
                                        </p:attrNameLst>
                                      </p:cBhvr>
                                      <p:to>
                                        <p:strVal val="visible"/>
                                      </p:to>
                                    </p:set>
                                    <p:anim calcmode="lin" valueType="num">
                                      <p:cBhvr additive="base">
                                        <p:cTn id="61" dur="500" fill="hold"/>
                                        <p:tgtEl>
                                          <p:spTgt spid="53253"/>
                                        </p:tgtEl>
                                        <p:attrNameLst>
                                          <p:attrName>ppt_x</p:attrName>
                                        </p:attrNameLst>
                                      </p:cBhvr>
                                      <p:tavLst>
                                        <p:tav tm="0">
                                          <p:val>
                                            <p:strVal val="0-#ppt_w/2"/>
                                          </p:val>
                                        </p:tav>
                                        <p:tav tm="100000">
                                          <p:val>
                                            <p:strVal val="#ppt_x"/>
                                          </p:val>
                                        </p:tav>
                                      </p:tavLst>
                                    </p:anim>
                                    <p:anim calcmode="lin" valueType="num">
                                      <p:cBhvr additive="base">
                                        <p:cTn id="62" dur="500" fill="hold"/>
                                        <p:tgtEl>
                                          <p:spTgt spid="53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P spid="5325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668463" y="1628801"/>
            <a:ext cx="9144000" cy="4525963"/>
          </a:xfrm>
        </p:spPr>
        <p:txBody>
          <a:bodyPr/>
          <a:lstStyle/>
          <a:p>
            <a:pPr marL="609600" indent="-609600">
              <a:buFontTx/>
              <a:buAutoNum type="arabicPeriod" startAt="4"/>
            </a:pPr>
            <a:r>
              <a:rPr lang="en-US" sz="2000" dirty="0"/>
              <a:t>By-catch (accidentally caught) is </a:t>
            </a:r>
            <a:r>
              <a:rPr lang="en-US" sz="2000" dirty="0"/>
              <a:t>often discarded. Some regulations require ships to return with low levels of by catch. </a:t>
            </a:r>
          </a:p>
          <a:p>
            <a:pPr marL="609600" indent="-609600">
              <a:buFontTx/>
              <a:buAutoNum type="arabicPeriod" startAt="4"/>
            </a:pPr>
            <a:endParaRPr lang="en-US" sz="2000" dirty="0"/>
          </a:p>
          <a:p>
            <a:pPr marL="609600" indent="-609600">
              <a:buFontTx/>
              <a:buAutoNum type="arabicPeriod" startAt="4"/>
            </a:pPr>
            <a:r>
              <a:rPr lang="en-US" sz="2000" dirty="0"/>
              <a:t>Traveling great distances and being able to stay at sea for long periods allows trawlers from all over the world to come together in good fishing areas. This puts added </a:t>
            </a:r>
            <a:r>
              <a:rPr lang="en-US" sz="2000" dirty="0"/>
              <a:t>pressure </a:t>
            </a:r>
            <a:r>
              <a:rPr lang="en-US" sz="2000" dirty="0"/>
              <a:t>on the fish stock.</a:t>
            </a:r>
          </a:p>
          <a:p>
            <a:pPr marL="609600" indent="-609600"/>
            <a:endParaRPr lang="en-US" sz="2000" dirty="0"/>
          </a:p>
        </p:txBody>
      </p:sp>
      <p:pic>
        <p:nvPicPr>
          <p:cNvPr id="56325" name="Picture 5" descr="IND-130s"/>
          <p:cNvPicPr>
            <a:picLocks noChangeAspect="1" noChangeArrowheads="1"/>
          </p:cNvPicPr>
          <p:nvPr/>
        </p:nvPicPr>
        <p:blipFill>
          <a:blip r:embed="rId3" cstate="print">
            <a:extLst>
              <a:ext uri="{28A0092B-C50C-407E-A947-70E740481C1C}">
                <a14:useLocalDpi xmlns:a14="http://schemas.microsoft.com/office/drawing/2010/main" val="0"/>
              </a:ext>
            </a:extLst>
          </a:blip>
          <a:srcRect l="19200" t="5748" r="7680" b="11497"/>
          <a:stretch>
            <a:fillRect/>
          </a:stretch>
        </p:blipFill>
        <p:spPr bwMode="auto">
          <a:xfrm>
            <a:off x="5303912" y="3717033"/>
            <a:ext cx="4025900" cy="304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66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5"/>
                                        </p:tgtEl>
                                        <p:attrNameLst>
                                          <p:attrName>style.visibility</p:attrName>
                                        </p:attrNameLst>
                                      </p:cBhvr>
                                      <p:to>
                                        <p:strVal val="visible"/>
                                      </p:to>
                                    </p:set>
                                    <p:anim calcmode="lin" valueType="num">
                                      <p:cBhvr additive="base">
                                        <p:cTn id="19" dur="500" fill="hold"/>
                                        <p:tgtEl>
                                          <p:spTgt spid="56325"/>
                                        </p:tgtEl>
                                        <p:attrNameLst>
                                          <p:attrName>ppt_x</p:attrName>
                                        </p:attrNameLst>
                                      </p:cBhvr>
                                      <p:tavLst>
                                        <p:tav tm="0">
                                          <p:val>
                                            <p:strVal val="0-#ppt_w/2"/>
                                          </p:val>
                                        </p:tav>
                                        <p:tav tm="100000">
                                          <p:val>
                                            <p:strVal val="#ppt_x"/>
                                          </p:val>
                                        </p:tav>
                                      </p:tavLst>
                                    </p:anim>
                                    <p:anim calcmode="lin" valueType="num">
                                      <p:cBhvr additive="base">
                                        <p:cTn id="20" dur="500" fill="hold"/>
                                        <p:tgtEl>
                                          <p:spTgt spid="56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Tertiary Industries</a:t>
            </a:r>
            <a:endParaRPr lang="en-CA" sz="3600" dirty="0"/>
          </a:p>
        </p:txBody>
      </p:sp>
      <p:sp>
        <p:nvSpPr>
          <p:cNvPr id="3" name="Content Placeholder 2"/>
          <p:cNvSpPr>
            <a:spLocks noGrp="1"/>
          </p:cNvSpPr>
          <p:nvPr>
            <p:ph idx="1"/>
          </p:nvPr>
        </p:nvSpPr>
        <p:spPr>
          <a:xfrm>
            <a:off x="1991544" y="1556792"/>
            <a:ext cx="8524056" cy="4691608"/>
          </a:xfrm>
        </p:spPr>
        <p:txBody>
          <a:bodyPr>
            <a:normAutofit/>
          </a:bodyPr>
          <a:lstStyle/>
          <a:p>
            <a:r>
              <a:rPr lang="en-CA" sz="3200" dirty="0"/>
              <a:t>Provision of </a:t>
            </a:r>
            <a:r>
              <a:rPr lang="en-CA" sz="3200" dirty="0"/>
              <a:t>services to others. </a:t>
            </a:r>
            <a:endParaRPr lang="en-CA" sz="3200" dirty="0"/>
          </a:p>
          <a:p>
            <a:r>
              <a:rPr lang="en-CA" sz="3200" dirty="0"/>
              <a:t> </a:t>
            </a:r>
            <a:r>
              <a:rPr lang="en-CA" sz="3200" dirty="0"/>
              <a:t>ranging from doctors </a:t>
            </a:r>
            <a:r>
              <a:rPr lang="en-CA" sz="3200" dirty="0"/>
              <a:t>and lawyers </a:t>
            </a:r>
            <a:r>
              <a:rPr lang="en-CA" sz="3200" dirty="0"/>
              <a:t>to actors and chefs</a:t>
            </a:r>
            <a:r>
              <a:rPr lang="en-CA" sz="3200" dirty="0"/>
              <a:t>.</a:t>
            </a:r>
          </a:p>
          <a:p>
            <a:r>
              <a:rPr lang="en-CA" sz="3200" dirty="0"/>
              <a:t>See page 355 for a long list.</a:t>
            </a:r>
          </a:p>
          <a:p>
            <a:r>
              <a:rPr lang="en-CA" sz="3200" dirty="0"/>
              <a:t>Do these exist in your community?</a:t>
            </a:r>
          </a:p>
          <a:p>
            <a:r>
              <a:rPr lang="en-CA" sz="3200" dirty="0"/>
              <a:t>Public Sector – government owned (teachers, hospitals, etc..)</a:t>
            </a:r>
          </a:p>
          <a:p>
            <a:r>
              <a:rPr lang="en-CA" sz="3200" dirty="0"/>
              <a:t>Private Sector – owned by individuals (mechanics, insurance agents, massage…)</a:t>
            </a:r>
          </a:p>
          <a:p>
            <a:pPr marL="1828800" lvl="4" indent="0">
              <a:buNone/>
            </a:pPr>
            <a:endParaRPr lang="en-CA" dirty="0"/>
          </a:p>
        </p:txBody>
      </p:sp>
    </p:spTree>
    <p:extLst>
      <p:ext uri="{BB962C8B-B14F-4D97-AF65-F5344CB8AC3E}">
        <p14:creationId xmlns:p14="http://schemas.microsoft.com/office/powerpoint/2010/main" val="1318881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274638"/>
            <a:ext cx="8229600" cy="850900"/>
          </a:xfrm>
        </p:spPr>
        <p:txBody>
          <a:bodyPr/>
          <a:lstStyle/>
          <a:p>
            <a:r>
              <a:rPr lang="en-US"/>
              <a:t>Sustainable Fishery</a:t>
            </a:r>
          </a:p>
        </p:txBody>
      </p:sp>
      <p:sp>
        <p:nvSpPr>
          <p:cNvPr id="57347" name="Rectangle 3"/>
          <p:cNvSpPr>
            <a:spLocks noGrp="1" noChangeArrowheads="1"/>
          </p:cNvSpPr>
          <p:nvPr>
            <p:ph idx="1"/>
          </p:nvPr>
        </p:nvSpPr>
        <p:spPr>
          <a:xfrm>
            <a:off x="1981200" y="1600200"/>
            <a:ext cx="8686800" cy="2438400"/>
          </a:xfrm>
        </p:spPr>
        <p:txBody>
          <a:bodyPr>
            <a:normAutofit fontScale="92500" lnSpcReduction="20000"/>
          </a:bodyPr>
          <a:lstStyle/>
          <a:p>
            <a:pPr>
              <a:buFontTx/>
              <a:buNone/>
            </a:pPr>
            <a:r>
              <a:rPr lang="en-US" b="1" u="sng" dirty="0"/>
              <a:t>Definition:</a:t>
            </a:r>
          </a:p>
          <a:p>
            <a:pPr>
              <a:buFontTx/>
              <a:buNone/>
            </a:pPr>
            <a:r>
              <a:rPr lang="en-US" dirty="0"/>
              <a:t>	Using a resources such as the ocean species in a way that will ensure they </a:t>
            </a:r>
          </a:p>
          <a:p>
            <a:r>
              <a:rPr lang="en-US" u="sng" dirty="0"/>
              <a:t>will not become extinct</a:t>
            </a:r>
            <a:r>
              <a:rPr lang="en-US" dirty="0"/>
              <a:t>, but </a:t>
            </a:r>
          </a:p>
          <a:p>
            <a:r>
              <a:rPr lang="en-US" dirty="0"/>
              <a:t>will </a:t>
            </a:r>
            <a:r>
              <a:rPr lang="en-US" u="sng" dirty="0"/>
              <a:t>be protected</a:t>
            </a:r>
            <a:r>
              <a:rPr lang="en-US" dirty="0"/>
              <a:t> to increase </a:t>
            </a:r>
          </a:p>
          <a:p>
            <a:r>
              <a:rPr lang="en-US" dirty="0"/>
              <a:t>for the </a:t>
            </a:r>
            <a:r>
              <a:rPr lang="en-US" u="sng" dirty="0"/>
              <a:t>benefit of future generations</a:t>
            </a:r>
            <a:r>
              <a:rPr lang="en-US" dirty="0"/>
              <a:t>. </a:t>
            </a:r>
          </a:p>
        </p:txBody>
      </p:sp>
    </p:spTree>
    <p:extLst>
      <p:ext uri="{BB962C8B-B14F-4D97-AF65-F5344CB8AC3E}">
        <p14:creationId xmlns:p14="http://schemas.microsoft.com/office/powerpoint/2010/main" val="186231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 calcmode="lin" valueType="num">
                                      <p:cBhvr additive="base">
                                        <p:cTn id="7" dur="500" fill="hold"/>
                                        <p:tgtEl>
                                          <p:spTgt spid="573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 calcmode="lin" valueType="num">
                                      <p:cBhvr additive="base">
                                        <p:cTn id="19"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2" end="2"/>
                                            </p:txEl>
                                          </p:spTgt>
                                        </p:tgtEl>
                                        <p:attrNameLst>
                                          <p:attrName>style.visibility</p:attrName>
                                        </p:attrNameLst>
                                      </p:cBhvr>
                                      <p:to>
                                        <p:strVal val="visible"/>
                                      </p:to>
                                    </p:set>
                                    <p:anim calcmode="lin" valueType="num">
                                      <p:cBhvr additive="base">
                                        <p:cTn id="25"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3" end="3"/>
                                            </p:txEl>
                                          </p:spTgt>
                                        </p:tgtEl>
                                        <p:attrNameLst>
                                          <p:attrName>style.visibility</p:attrName>
                                        </p:attrNameLst>
                                      </p:cBhvr>
                                      <p:to>
                                        <p:strVal val="visible"/>
                                      </p:to>
                                    </p:set>
                                    <p:anim calcmode="lin" valueType="num">
                                      <p:cBhvr additive="base">
                                        <p:cTn id="31"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7">
                                            <p:txEl>
                                              <p:pRg st="4" end="4"/>
                                            </p:txEl>
                                          </p:spTgt>
                                        </p:tgtEl>
                                        <p:attrNameLst>
                                          <p:attrName>style.visibility</p:attrName>
                                        </p:attrNameLst>
                                      </p:cBhvr>
                                      <p:to>
                                        <p:strVal val="visible"/>
                                      </p:to>
                                    </p:set>
                                    <p:anim calcmode="lin" valueType="num">
                                      <p:cBhvr additive="base">
                                        <p:cTn id="37"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P spid="5734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03388" y="274638"/>
            <a:ext cx="8640762" cy="850900"/>
          </a:xfrm>
        </p:spPr>
        <p:txBody>
          <a:bodyPr/>
          <a:lstStyle/>
          <a:p>
            <a:r>
              <a:rPr lang="en-US" sz="4000" u="sng">
                <a:solidFill>
                  <a:srgbClr val="66FF33"/>
                </a:solidFill>
              </a:rPr>
              <a:t>Strategies</a:t>
            </a:r>
            <a:r>
              <a:rPr lang="en-US" sz="4000"/>
              <a:t> for a Sustainable Fishery</a:t>
            </a:r>
          </a:p>
        </p:txBody>
      </p:sp>
      <p:sp>
        <p:nvSpPr>
          <p:cNvPr id="58371" name="Rectangle 3"/>
          <p:cNvSpPr>
            <a:spLocks noGrp="1" noChangeArrowheads="1"/>
          </p:cNvSpPr>
          <p:nvPr>
            <p:ph idx="1"/>
          </p:nvPr>
        </p:nvSpPr>
        <p:spPr>
          <a:xfrm>
            <a:off x="3503712" y="1600200"/>
            <a:ext cx="7164288" cy="5068888"/>
          </a:xfrm>
        </p:spPr>
        <p:txBody>
          <a:bodyPr>
            <a:normAutofit fontScale="92500" lnSpcReduction="10000"/>
          </a:bodyPr>
          <a:lstStyle/>
          <a:p>
            <a:pPr>
              <a:lnSpc>
                <a:spcPct val="110000"/>
              </a:lnSpc>
            </a:pPr>
            <a:r>
              <a:rPr lang="en-US" sz="2400" dirty="0"/>
              <a:t>Have knowledge about sustaining the fishery.</a:t>
            </a:r>
          </a:p>
          <a:p>
            <a:pPr>
              <a:lnSpc>
                <a:spcPct val="110000"/>
              </a:lnSpc>
            </a:pPr>
            <a:r>
              <a:rPr lang="en-US" sz="2400" dirty="0"/>
              <a:t>Human attitudes must change.</a:t>
            </a:r>
          </a:p>
          <a:p>
            <a:pPr>
              <a:lnSpc>
                <a:spcPct val="110000"/>
              </a:lnSpc>
            </a:pPr>
            <a:r>
              <a:rPr lang="en-US" sz="2400" dirty="0"/>
              <a:t>People need to understand the long-term wellbeing of the resource.</a:t>
            </a:r>
          </a:p>
          <a:p>
            <a:pPr>
              <a:lnSpc>
                <a:spcPct val="110000"/>
              </a:lnSpc>
            </a:pPr>
            <a:r>
              <a:rPr lang="en-US" sz="2400" dirty="0"/>
              <a:t>Decrease consumption and world’s population.</a:t>
            </a:r>
          </a:p>
          <a:p>
            <a:pPr>
              <a:lnSpc>
                <a:spcPct val="110000"/>
              </a:lnSpc>
            </a:pPr>
            <a:r>
              <a:rPr lang="en-US" sz="2400" dirty="0"/>
              <a:t>Extend legal jurisdictions.</a:t>
            </a:r>
          </a:p>
          <a:p>
            <a:pPr>
              <a:lnSpc>
                <a:spcPct val="110000"/>
              </a:lnSpc>
            </a:pPr>
            <a:r>
              <a:rPr lang="en-US" sz="2400" dirty="0"/>
              <a:t>Try to prevent foreign fishing.</a:t>
            </a:r>
          </a:p>
          <a:p>
            <a:pPr>
              <a:lnSpc>
                <a:spcPct val="110000"/>
              </a:lnSpc>
            </a:pPr>
            <a:r>
              <a:rPr lang="en-US" sz="2400" dirty="0"/>
              <a:t>Other…Can </a:t>
            </a:r>
            <a:r>
              <a:rPr lang="en-US" sz="2400" b="1" dirty="0"/>
              <a:t>YOU</a:t>
            </a:r>
            <a:r>
              <a:rPr lang="en-US" sz="2400" dirty="0"/>
              <a:t> identify any?????????????????</a:t>
            </a:r>
          </a:p>
          <a:p>
            <a:pPr>
              <a:lnSpc>
                <a:spcPct val="110000"/>
              </a:lnSpc>
            </a:pPr>
            <a:r>
              <a:rPr lang="en-US" sz="2400" dirty="0"/>
              <a:t>technology, catch techniques, pollution, aquaculture.</a:t>
            </a:r>
          </a:p>
          <a:p>
            <a:pPr>
              <a:lnSpc>
                <a:spcPct val="110000"/>
              </a:lnSpc>
              <a:buFontTx/>
              <a:buNone/>
            </a:pPr>
            <a:endParaRPr lang="en-US" sz="2400" dirty="0">
              <a:solidFill>
                <a:srgbClr val="FFF537"/>
              </a:solidFill>
            </a:endParaRPr>
          </a:p>
          <a:p>
            <a:pPr>
              <a:lnSpc>
                <a:spcPct val="80000"/>
              </a:lnSpc>
              <a:buFontTx/>
              <a:buNone/>
            </a:pPr>
            <a:r>
              <a:rPr lang="en-US" sz="2400" dirty="0">
                <a:solidFill>
                  <a:srgbClr val="FFF537"/>
                </a:solidFill>
              </a:rPr>
              <a:t> </a:t>
            </a:r>
          </a:p>
        </p:txBody>
      </p:sp>
    </p:spTree>
    <p:extLst>
      <p:ext uri="{BB962C8B-B14F-4D97-AF65-F5344CB8AC3E}">
        <p14:creationId xmlns:p14="http://schemas.microsoft.com/office/powerpoint/2010/main" val="927119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 calcmode="lin" valueType="num">
                                      <p:cBhvr additive="base">
                                        <p:cTn id="13"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additive="base">
                                        <p:cTn id="25"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3" end="3"/>
                                            </p:txEl>
                                          </p:spTgt>
                                        </p:tgtEl>
                                        <p:attrNameLst>
                                          <p:attrName>style.visibility</p:attrName>
                                        </p:attrNameLst>
                                      </p:cBhvr>
                                      <p:to>
                                        <p:strVal val="visible"/>
                                      </p:to>
                                    </p:set>
                                    <p:anim calcmode="lin" valueType="num">
                                      <p:cBhvr additive="base">
                                        <p:cTn id="31"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4" end="4"/>
                                            </p:txEl>
                                          </p:spTgt>
                                        </p:tgtEl>
                                        <p:attrNameLst>
                                          <p:attrName>style.visibility</p:attrName>
                                        </p:attrNameLst>
                                      </p:cBhvr>
                                      <p:to>
                                        <p:strVal val="visible"/>
                                      </p:to>
                                    </p:set>
                                    <p:anim calcmode="lin" valueType="num">
                                      <p:cBhvr additive="base">
                                        <p:cTn id="37"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71">
                                            <p:txEl>
                                              <p:pRg st="5" end="5"/>
                                            </p:txEl>
                                          </p:spTgt>
                                        </p:tgtEl>
                                        <p:attrNameLst>
                                          <p:attrName>style.visibility</p:attrName>
                                        </p:attrNameLst>
                                      </p:cBhvr>
                                      <p:to>
                                        <p:strVal val="visible"/>
                                      </p:to>
                                    </p:set>
                                    <p:anim calcmode="lin" valueType="num">
                                      <p:cBhvr additive="base">
                                        <p:cTn id="43"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8371">
                                            <p:txEl>
                                              <p:pRg st="6" end="6"/>
                                            </p:txEl>
                                          </p:spTgt>
                                        </p:tgtEl>
                                        <p:attrNameLst>
                                          <p:attrName>style.visibility</p:attrName>
                                        </p:attrNameLst>
                                      </p:cBhvr>
                                      <p:to>
                                        <p:strVal val="visible"/>
                                      </p:to>
                                    </p:set>
                                    <p:anim calcmode="lin" valueType="num">
                                      <p:cBhvr additive="base">
                                        <p:cTn id="49" dur="500" fill="hold"/>
                                        <p:tgtEl>
                                          <p:spTgt spid="5837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83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8371">
                                            <p:txEl>
                                              <p:pRg st="7" end="7"/>
                                            </p:txEl>
                                          </p:spTgt>
                                        </p:tgtEl>
                                        <p:attrNameLst>
                                          <p:attrName>style.visibility</p:attrName>
                                        </p:attrNameLst>
                                      </p:cBhvr>
                                      <p:to>
                                        <p:strVal val="visible"/>
                                      </p:to>
                                    </p:set>
                                    <p:anim calcmode="lin" valueType="num">
                                      <p:cBhvr additive="base">
                                        <p:cTn id="55" dur="500" fill="hold"/>
                                        <p:tgtEl>
                                          <p:spTgt spid="5837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83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8371">
                                            <p:txEl>
                                              <p:pRg st="9" end="9"/>
                                            </p:txEl>
                                          </p:spTgt>
                                        </p:tgtEl>
                                        <p:attrNameLst>
                                          <p:attrName>style.visibility</p:attrName>
                                        </p:attrNameLst>
                                      </p:cBhvr>
                                      <p:to>
                                        <p:strVal val="visible"/>
                                      </p:to>
                                    </p:set>
                                    <p:anim calcmode="lin" valueType="num">
                                      <p:cBhvr additive="base">
                                        <p:cTn id="61" dur="500" fill="hold"/>
                                        <p:tgtEl>
                                          <p:spTgt spid="583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837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autoUpdateAnimBg="0"/>
      <p:bldP spid="5837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quota System</a:t>
            </a:r>
            <a:endParaRPr lang="en-CA" dirty="0"/>
          </a:p>
        </p:txBody>
      </p:sp>
      <p:sp>
        <p:nvSpPr>
          <p:cNvPr id="3" name="Content Placeholder 2"/>
          <p:cNvSpPr>
            <a:spLocks noGrp="1"/>
          </p:cNvSpPr>
          <p:nvPr>
            <p:ph idx="1"/>
          </p:nvPr>
        </p:nvSpPr>
        <p:spPr/>
        <p:txBody>
          <a:bodyPr/>
          <a:lstStyle/>
          <a:p>
            <a:r>
              <a:rPr lang="en-CA" dirty="0"/>
              <a:t>A </a:t>
            </a:r>
            <a:r>
              <a:rPr lang="en-CA" b="1" dirty="0"/>
              <a:t>quota </a:t>
            </a:r>
            <a:r>
              <a:rPr lang="en-CA" dirty="0"/>
              <a:t>is the amount of a species of fish that may be caught by </a:t>
            </a:r>
            <a:r>
              <a:rPr lang="en-CA" dirty="0" smtClean="0"/>
              <a:t>one boat </a:t>
            </a:r>
            <a:r>
              <a:rPr lang="en-CA" dirty="0"/>
              <a:t>or by a group of fishers in a year. Fishers obtain the quota </a:t>
            </a:r>
            <a:r>
              <a:rPr lang="en-CA" dirty="0" smtClean="0"/>
              <a:t>from the </a:t>
            </a:r>
            <a:r>
              <a:rPr lang="en-CA" dirty="0"/>
              <a:t>federal government</a:t>
            </a:r>
            <a:r>
              <a:rPr lang="en-CA" dirty="0" smtClean="0"/>
              <a:t>.</a:t>
            </a:r>
          </a:p>
          <a:p>
            <a:r>
              <a:rPr lang="en-CA" dirty="0" smtClean="0"/>
              <a:t>This is a method of sustainability.</a:t>
            </a:r>
          </a:p>
          <a:p>
            <a:endParaRPr lang="en-CA" dirty="0"/>
          </a:p>
        </p:txBody>
      </p:sp>
      <p:pic>
        <p:nvPicPr>
          <p:cNvPr id="4" name="Picture 3"/>
          <p:cNvPicPr>
            <a:picLocks noChangeAspect="1"/>
          </p:cNvPicPr>
          <p:nvPr/>
        </p:nvPicPr>
        <p:blipFill>
          <a:blip r:embed="rId2" cstate="print"/>
          <a:stretch>
            <a:fillRect/>
          </a:stretch>
        </p:blipFill>
        <p:spPr>
          <a:xfrm>
            <a:off x="3791744" y="4293097"/>
            <a:ext cx="6658544" cy="1661829"/>
          </a:xfrm>
          <a:prstGeom prst="rect">
            <a:avLst/>
          </a:prstGeom>
        </p:spPr>
      </p:pic>
    </p:spTree>
    <p:extLst>
      <p:ext uri="{BB962C8B-B14F-4D97-AF65-F5344CB8AC3E}">
        <p14:creationId xmlns:p14="http://schemas.microsoft.com/office/powerpoint/2010/main" val="2504495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0" y="0"/>
            <a:ext cx="9144000" cy="1143000"/>
          </a:xfrm>
        </p:spPr>
        <p:txBody>
          <a:bodyPr/>
          <a:lstStyle/>
          <a:p>
            <a:r>
              <a:rPr lang="en-US" sz="3500"/>
              <a:t/>
            </a:r>
            <a:br>
              <a:rPr lang="en-US" sz="3500"/>
            </a:br>
            <a:r>
              <a:rPr lang="en-US" sz="3500"/>
              <a:t>Depletion of cod stocks </a:t>
            </a:r>
          </a:p>
        </p:txBody>
      </p:sp>
      <p:sp>
        <p:nvSpPr>
          <p:cNvPr id="54275" name="Rectangle 3"/>
          <p:cNvSpPr>
            <a:spLocks noGrp="1" noChangeArrowheads="1"/>
          </p:cNvSpPr>
          <p:nvPr>
            <p:ph idx="1"/>
          </p:nvPr>
        </p:nvSpPr>
        <p:spPr>
          <a:xfrm>
            <a:off x="2135188" y="1844676"/>
            <a:ext cx="8532812" cy="4670425"/>
          </a:xfrm>
        </p:spPr>
        <p:txBody>
          <a:bodyPr/>
          <a:lstStyle/>
          <a:p>
            <a:pPr>
              <a:lnSpc>
                <a:spcPct val="90000"/>
              </a:lnSpc>
            </a:pPr>
            <a:r>
              <a:rPr lang="en-US" dirty="0"/>
              <a:t>Fish is a renewable resource, and that renewable resources must be managed properly.</a:t>
            </a:r>
          </a:p>
          <a:p>
            <a:pPr>
              <a:lnSpc>
                <a:spcPct val="90000"/>
              </a:lnSpc>
            </a:pPr>
            <a:endParaRPr lang="en-US" dirty="0"/>
          </a:p>
          <a:p>
            <a:pPr>
              <a:lnSpc>
                <a:spcPct val="90000"/>
              </a:lnSpc>
            </a:pPr>
            <a:r>
              <a:rPr lang="en-US" dirty="0"/>
              <a:t>Fish can be harvested forever if the number caught each year does not exceed the number reaching maturity in that year. </a:t>
            </a:r>
            <a:endParaRPr lang="en-US" b="1" dirty="0"/>
          </a:p>
        </p:txBody>
      </p:sp>
    </p:spTree>
    <p:extLst>
      <p:ext uri="{BB962C8B-B14F-4D97-AF65-F5344CB8AC3E}">
        <p14:creationId xmlns:p14="http://schemas.microsoft.com/office/powerpoint/2010/main" val="118355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500" fill="hold"/>
                                        <p:tgtEl>
                                          <p:spTgt spid="542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P spid="5427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Depletion of the Cod Stock</a:t>
            </a:r>
            <a:br>
              <a:rPr lang="en-US" dirty="0" smtClean="0"/>
            </a:br>
            <a:r>
              <a:rPr lang="en-US" dirty="0" smtClean="0"/>
              <a:t>Why </a:t>
            </a:r>
            <a:r>
              <a:rPr lang="en-US" dirty="0"/>
              <a:t>the collapse?</a:t>
            </a:r>
          </a:p>
        </p:txBody>
      </p:sp>
      <p:sp>
        <p:nvSpPr>
          <p:cNvPr id="55299" name="Rectangle 3"/>
          <p:cNvSpPr>
            <a:spLocks noGrp="1" noChangeArrowheads="1"/>
          </p:cNvSpPr>
          <p:nvPr>
            <p:ph idx="1"/>
          </p:nvPr>
        </p:nvSpPr>
        <p:spPr/>
        <p:txBody>
          <a:bodyPr/>
          <a:lstStyle/>
          <a:p>
            <a:pPr marL="609600" indent="-609600">
              <a:buNone/>
            </a:pPr>
            <a:r>
              <a:rPr lang="en-US" dirty="0"/>
              <a:t>Five major conditions responsible for the collapse:</a:t>
            </a:r>
          </a:p>
          <a:p>
            <a:pPr marL="457200" lvl="1" indent="0">
              <a:buClr>
                <a:srgbClr val="FFFF05"/>
              </a:buClr>
              <a:buNone/>
            </a:pPr>
            <a:r>
              <a:rPr lang="en-US" dirty="0" smtClean="0"/>
              <a:t>1.	Overfishing</a:t>
            </a:r>
            <a:endParaRPr lang="en-US" dirty="0"/>
          </a:p>
          <a:p>
            <a:pPr marL="457200" lvl="1" indent="0">
              <a:buClr>
                <a:srgbClr val="FFFF05"/>
              </a:buClr>
              <a:buNone/>
            </a:pPr>
            <a:r>
              <a:rPr lang="en-US" dirty="0" smtClean="0"/>
              <a:t>2.	Improved </a:t>
            </a:r>
            <a:r>
              <a:rPr lang="en-US" dirty="0"/>
              <a:t>Fishing </a:t>
            </a:r>
            <a:r>
              <a:rPr lang="en-US" dirty="0" smtClean="0"/>
              <a:t>Technology (GPS)</a:t>
            </a:r>
            <a:endParaRPr lang="en-US" dirty="0"/>
          </a:p>
          <a:p>
            <a:pPr marL="457200" lvl="1" indent="0">
              <a:buClr>
                <a:srgbClr val="FFFF05"/>
              </a:buClr>
              <a:buNone/>
            </a:pPr>
            <a:r>
              <a:rPr lang="en-US" dirty="0" smtClean="0"/>
              <a:t>3.	Uncontrolled </a:t>
            </a:r>
            <a:r>
              <a:rPr lang="en-US" dirty="0"/>
              <a:t>Foreign Fishing</a:t>
            </a:r>
          </a:p>
          <a:p>
            <a:pPr marL="457200" lvl="1" indent="0">
              <a:buClr>
                <a:srgbClr val="FFFF05"/>
              </a:buClr>
              <a:buNone/>
            </a:pPr>
            <a:r>
              <a:rPr lang="en-US" dirty="0" smtClean="0"/>
              <a:t>4.	Destructive </a:t>
            </a:r>
            <a:r>
              <a:rPr lang="en-US" dirty="0"/>
              <a:t>Fishing Practices</a:t>
            </a:r>
          </a:p>
          <a:p>
            <a:pPr marL="457200" lvl="1" indent="0">
              <a:buClr>
                <a:srgbClr val="FFFF05"/>
              </a:buClr>
              <a:buNone/>
            </a:pPr>
            <a:r>
              <a:rPr lang="en-US" dirty="0" smtClean="0"/>
              <a:t>5.	Changes </a:t>
            </a:r>
            <a:r>
              <a:rPr lang="en-US" dirty="0"/>
              <a:t>in Natural Conditions</a:t>
            </a:r>
          </a:p>
          <a:p>
            <a:pPr marL="609600" indent="-609600"/>
            <a:endParaRPr lang="en-US" dirty="0"/>
          </a:p>
        </p:txBody>
      </p:sp>
    </p:spTree>
    <p:extLst>
      <p:ext uri="{BB962C8B-B14F-4D97-AF65-F5344CB8AC3E}">
        <p14:creationId xmlns:p14="http://schemas.microsoft.com/office/powerpoint/2010/main" val="315921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additive="base">
                                        <p:cTn id="13"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par>
                                <p:cTn id="15" presetID="2" presetClass="entr" presetSubtype="8" fill="hold" grpId="0" nodeType="withEffect">
                                  <p:stCondLst>
                                    <p:cond delay="0"/>
                                  </p:stCondLst>
                                  <p:iterate type="lt">
                                    <p:tmPct val="0"/>
                                  </p:iterate>
                                  <p:childTnLst>
                                    <p:set>
                                      <p:cBhvr>
                                        <p:cTn id="16" dur="1" fill="hold">
                                          <p:stCondLst>
                                            <p:cond delay="0"/>
                                          </p:stCondLst>
                                        </p:cTn>
                                        <p:tgtEl>
                                          <p:spTgt spid="55299">
                                            <p:txEl>
                                              <p:pRg st="1" end="1"/>
                                            </p:txEl>
                                          </p:spTgt>
                                        </p:tgtEl>
                                        <p:attrNameLst>
                                          <p:attrName>style.visibility</p:attrName>
                                        </p:attrNameLst>
                                      </p:cBhvr>
                                      <p:to>
                                        <p:strVal val="visible"/>
                                      </p:to>
                                    </p:set>
                                    <p:anim calcmode="lin" valueType="num">
                                      <p:cBhvr additive="base">
                                        <p:cTn id="17"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2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par>
                                <p:cTn id="19" presetID="2" presetClass="entr" presetSubtype="8" fill="hold" grpId="0" nodeType="withEffect">
                                  <p:stCondLst>
                                    <p:cond delay="0"/>
                                  </p:stCondLst>
                                  <p:iterate type="lt">
                                    <p:tmPct val="0"/>
                                  </p:iterate>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additive="base">
                                        <p:cTn id="21"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52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55299">
                                            <p:txEl>
                                              <p:pRg st="4" end="4"/>
                                            </p:txEl>
                                          </p:spTgt>
                                        </p:tgtEl>
                                        <p:attrNameLst>
                                          <p:attrName>style.visibility</p:attrName>
                                        </p:attrNameLst>
                                      </p:cBhvr>
                                      <p:to>
                                        <p:strVal val="visible"/>
                                      </p:to>
                                    </p:set>
                                    <p:anim calcmode="lin" valueType="num">
                                      <p:cBhvr additive="base">
                                        <p:cTn id="29"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52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2" presetClass="entr" presetSubtype="8" fill="hold" grpId="0" nodeType="withEffect">
                                  <p:stCondLst>
                                    <p:cond delay="0"/>
                                  </p:stCondLst>
                                  <p:iterate type="lt">
                                    <p:tmPct val="0"/>
                                  </p:iterate>
                                  <p:childTnLst>
                                    <p:set>
                                      <p:cBhvr>
                                        <p:cTn id="32" dur="1" fill="hold">
                                          <p:stCondLst>
                                            <p:cond delay="0"/>
                                          </p:stCondLst>
                                        </p:cTn>
                                        <p:tgtEl>
                                          <p:spTgt spid="55299">
                                            <p:txEl>
                                              <p:pRg st="5" end="5"/>
                                            </p:txEl>
                                          </p:spTgt>
                                        </p:tgtEl>
                                        <p:attrNameLst>
                                          <p:attrName>style.visibility</p:attrName>
                                        </p:attrNameLst>
                                      </p:cBhvr>
                                      <p:to>
                                        <p:strVal val="visible"/>
                                      </p:to>
                                    </p:set>
                                    <p:anim calcmode="lin" valueType="num">
                                      <p:cBhvr additive="base">
                                        <p:cTn id="33" dur="500" fill="hold"/>
                                        <p:tgtEl>
                                          <p:spTgt spid="552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52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55299">
                                            <p:txEl>
                                              <p:pRg st="1" end="1"/>
                                            </p:txEl>
                                          </p:spTgt>
                                        </p:tgtEl>
                                        <p:attrNameLst>
                                          <p:attrName>style.visibility</p:attrName>
                                        </p:attrNameLst>
                                      </p:cBhvr>
                                      <p:to>
                                        <p:strVal val="visible"/>
                                      </p:to>
                                    </p:set>
                                    <p:anim calcmode="discrete" valueType="clr">
                                      <p:cBhvr override="childStyle">
                                        <p:cTn id="39" dur="80"/>
                                        <p:tgtEl>
                                          <p:spTgt spid="552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5299">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55299">
                                            <p:txEl>
                                              <p:pRg st="1" end="1"/>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55299">
                                            <p:txEl>
                                              <p:pRg st="2" end="2"/>
                                            </p:txEl>
                                          </p:spTgt>
                                        </p:tgtEl>
                                        <p:attrNameLst>
                                          <p:attrName>style.visibility</p:attrName>
                                        </p:attrNameLst>
                                      </p:cBhvr>
                                      <p:to>
                                        <p:strVal val="visible"/>
                                      </p:to>
                                    </p:set>
                                    <p:anim calcmode="discrete" valueType="clr">
                                      <p:cBhvr override="childStyle">
                                        <p:cTn id="46" dur="80"/>
                                        <p:tgtEl>
                                          <p:spTgt spid="552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5299">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55299">
                                            <p:txEl>
                                              <p:pRg st="2" end="2"/>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55299">
                                            <p:txEl>
                                              <p:pRg st="3" end="3"/>
                                            </p:txEl>
                                          </p:spTgt>
                                        </p:tgtEl>
                                        <p:attrNameLst>
                                          <p:attrName>style.visibility</p:attrName>
                                        </p:attrNameLst>
                                      </p:cBhvr>
                                      <p:to>
                                        <p:strVal val="visible"/>
                                      </p:to>
                                    </p:set>
                                    <p:anim calcmode="discrete" valueType="clr">
                                      <p:cBhvr override="childStyle">
                                        <p:cTn id="53" dur="80"/>
                                        <p:tgtEl>
                                          <p:spTgt spid="552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5299">
                                            <p:txEl>
                                              <p:pRg st="3" end="3"/>
                                            </p:txEl>
                                          </p:spTgt>
                                        </p:tgtEl>
                                        <p:attrNameLst>
                                          <p:attrName>fillcolor</p:attrName>
                                        </p:attrNameLst>
                                      </p:cBhvr>
                                      <p:tavLst>
                                        <p:tav tm="0">
                                          <p:val>
                                            <p:clrVal>
                                              <a:schemeClr val="accent2"/>
                                            </p:clrVal>
                                          </p:val>
                                        </p:tav>
                                        <p:tav tm="50000">
                                          <p:val>
                                            <p:clrVal>
                                              <a:schemeClr val="hlink"/>
                                            </p:clrVal>
                                          </p:val>
                                        </p:tav>
                                      </p:tavLst>
                                    </p:anim>
                                    <p:set>
                                      <p:cBhvr>
                                        <p:cTn id="55" dur="80"/>
                                        <p:tgtEl>
                                          <p:spTgt spid="55299">
                                            <p:txEl>
                                              <p:pRg st="3" end="3"/>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55299">
                                            <p:txEl>
                                              <p:pRg st="4" end="4"/>
                                            </p:txEl>
                                          </p:spTgt>
                                        </p:tgtEl>
                                        <p:attrNameLst>
                                          <p:attrName>style.visibility</p:attrName>
                                        </p:attrNameLst>
                                      </p:cBhvr>
                                      <p:to>
                                        <p:strVal val="visible"/>
                                      </p:to>
                                    </p:set>
                                    <p:anim calcmode="discrete" valueType="clr">
                                      <p:cBhvr override="childStyle">
                                        <p:cTn id="60" dur="80"/>
                                        <p:tgtEl>
                                          <p:spTgt spid="552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55299">
                                            <p:txEl>
                                              <p:pRg st="4" end="4"/>
                                            </p:txEl>
                                          </p:spTgt>
                                        </p:tgtEl>
                                        <p:attrNameLst>
                                          <p:attrName>fillcolor</p:attrName>
                                        </p:attrNameLst>
                                      </p:cBhvr>
                                      <p:tavLst>
                                        <p:tav tm="0">
                                          <p:val>
                                            <p:clrVal>
                                              <a:schemeClr val="accent2"/>
                                            </p:clrVal>
                                          </p:val>
                                        </p:tav>
                                        <p:tav tm="50000">
                                          <p:val>
                                            <p:clrVal>
                                              <a:schemeClr val="hlink"/>
                                            </p:clrVal>
                                          </p:val>
                                        </p:tav>
                                      </p:tavLst>
                                    </p:anim>
                                    <p:set>
                                      <p:cBhvr>
                                        <p:cTn id="62" dur="80"/>
                                        <p:tgtEl>
                                          <p:spTgt spid="55299">
                                            <p:txEl>
                                              <p:pRg st="4" end="4"/>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55299">
                                            <p:txEl>
                                              <p:pRg st="5" end="5"/>
                                            </p:txEl>
                                          </p:spTgt>
                                        </p:tgtEl>
                                        <p:attrNameLst>
                                          <p:attrName>style.visibility</p:attrName>
                                        </p:attrNameLst>
                                      </p:cBhvr>
                                      <p:to>
                                        <p:strVal val="visible"/>
                                      </p:to>
                                    </p:set>
                                    <p:anim calcmode="discrete" valueType="clr">
                                      <p:cBhvr override="childStyle">
                                        <p:cTn id="67" dur="80"/>
                                        <p:tgtEl>
                                          <p:spTgt spid="5529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55299">
                                            <p:txEl>
                                              <p:pRg st="5" end="5"/>
                                            </p:txEl>
                                          </p:spTgt>
                                        </p:tgtEl>
                                        <p:attrNameLst>
                                          <p:attrName>fillcolor</p:attrName>
                                        </p:attrNameLst>
                                      </p:cBhvr>
                                      <p:tavLst>
                                        <p:tav tm="0">
                                          <p:val>
                                            <p:clrVal>
                                              <a:schemeClr val="accent2"/>
                                            </p:clrVal>
                                          </p:val>
                                        </p:tav>
                                        <p:tav tm="50000">
                                          <p:val>
                                            <p:clrVal>
                                              <a:schemeClr val="hlink"/>
                                            </p:clrVal>
                                          </p:val>
                                        </p:tav>
                                      </p:tavLst>
                                    </p:anim>
                                    <p:set>
                                      <p:cBhvr>
                                        <p:cTn id="69" dur="80"/>
                                        <p:tgtEl>
                                          <p:spTgt spid="5529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592" y="548681"/>
            <a:ext cx="7128792" cy="556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62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Aquaculture</a:t>
            </a:r>
          </a:p>
        </p:txBody>
      </p:sp>
      <p:sp>
        <p:nvSpPr>
          <p:cNvPr id="20483" name="Rectangle 3"/>
          <p:cNvSpPr>
            <a:spLocks noGrp="1" noChangeArrowheads="1"/>
          </p:cNvSpPr>
          <p:nvPr>
            <p:ph idx="1"/>
          </p:nvPr>
        </p:nvSpPr>
        <p:spPr/>
        <p:txBody>
          <a:bodyPr/>
          <a:lstStyle/>
          <a:p>
            <a:pPr>
              <a:lnSpc>
                <a:spcPct val="90000"/>
              </a:lnSpc>
              <a:buFontTx/>
              <a:buNone/>
            </a:pPr>
            <a:r>
              <a:rPr lang="en-US" dirty="0" smtClean="0"/>
              <a:t>It </a:t>
            </a:r>
            <a:r>
              <a:rPr lang="en-US" dirty="0"/>
              <a:t>is also known as fish farming and involves the raising of marine life in a controlled environment. Hence, this activity breeds and raises fish in tanks, ponds, and reservoirs.</a:t>
            </a:r>
          </a:p>
          <a:p>
            <a:pPr>
              <a:lnSpc>
                <a:spcPct val="90000"/>
              </a:lnSpc>
              <a:buFontTx/>
              <a:buNone/>
            </a:pPr>
            <a:endParaRPr lang="en-US" dirty="0"/>
          </a:p>
          <a:p>
            <a:pPr lvl="1">
              <a:lnSpc>
                <a:spcPct val="90000"/>
              </a:lnSpc>
            </a:pPr>
            <a:r>
              <a:rPr lang="en-US" dirty="0" smtClean="0"/>
              <a:t>Since the fish are fed regularly and are safe from natural predators, they mature rapidly and successfully.</a:t>
            </a:r>
            <a:endParaRPr lang="en-US" dirty="0"/>
          </a:p>
        </p:txBody>
      </p:sp>
    </p:spTree>
    <p:extLst>
      <p:ext uri="{BB962C8B-B14F-4D97-AF65-F5344CB8AC3E}">
        <p14:creationId xmlns:p14="http://schemas.microsoft.com/office/powerpoint/2010/main" val="133579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Aquaculture</a:t>
            </a:r>
            <a:endParaRPr lang="en-CA" dirty="0"/>
          </a:p>
        </p:txBody>
      </p:sp>
      <p:sp>
        <p:nvSpPr>
          <p:cNvPr id="3" name="Text Placeholder 2"/>
          <p:cNvSpPr>
            <a:spLocks noGrp="1"/>
          </p:cNvSpPr>
          <p:nvPr>
            <p:ph type="body" idx="1"/>
          </p:nvPr>
        </p:nvSpPr>
        <p:spPr>
          <a:xfrm>
            <a:off x="2145262" y="1412777"/>
            <a:ext cx="3868340" cy="372219"/>
          </a:xfrm>
        </p:spPr>
        <p:txBody>
          <a:bodyPr>
            <a:normAutofit fontScale="92500" lnSpcReduction="10000"/>
          </a:bodyPr>
          <a:lstStyle/>
          <a:p>
            <a:r>
              <a:rPr lang="en-CA" dirty="0" smtClean="0"/>
              <a:t>Supporters</a:t>
            </a:r>
            <a:endParaRPr lang="en-CA" dirty="0"/>
          </a:p>
        </p:txBody>
      </p:sp>
      <p:sp>
        <p:nvSpPr>
          <p:cNvPr id="4" name="Content Placeholder 3"/>
          <p:cNvSpPr>
            <a:spLocks noGrp="1"/>
          </p:cNvSpPr>
          <p:nvPr>
            <p:ph sz="half" idx="2"/>
          </p:nvPr>
        </p:nvSpPr>
        <p:spPr>
          <a:xfrm>
            <a:off x="2153842" y="1784995"/>
            <a:ext cx="3868340" cy="4404668"/>
          </a:xfrm>
        </p:spPr>
        <p:txBody>
          <a:bodyPr>
            <a:normAutofit fontScale="85000" lnSpcReduction="10000"/>
          </a:bodyPr>
          <a:lstStyle/>
          <a:p>
            <a:r>
              <a:rPr lang="en-CA" sz="1800" dirty="0"/>
              <a:t>Farmed </a:t>
            </a:r>
            <a:r>
              <a:rPr lang="en-CA" sz="1800" dirty="0"/>
              <a:t>fish are rich in omega </a:t>
            </a:r>
            <a:r>
              <a:rPr lang="en-CA" sz="1800" dirty="0"/>
              <a:t>3 fats </a:t>
            </a:r>
            <a:r>
              <a:rPr lang="en-CA" sz="1800" dirty="0"/>
              <a:t>and are equally as healthy </a:t>
            </a:r>
            <a:r>
              <a:rPr lang="en-CA" sz="1800" dirty="0"/>
              <a:t>to eat </a:t>
            </a:r>
            <a:r>
              <a:rPr lang="en-CA" sz="1800" dirty="0"/>
              <a:t>as wild fish</a:t>
            </a:r>
            <a:r>
              <a:rPr lang="en-CA" sz="1800" dirty="0"/>
              <a:t>.</a:t>
            </a:r>
          </a:p>
          <a:p>
            <a:r>
              <a:rPr lang="en-CA" sz="1800" dirty="0"/>
              <a:t>Aquaculture </a:t>
            </a:r>
            <a:r>
              <a:rPr lang="en-CA" sz="1800" dirty="0"/>
              <a:t>is the main </a:t>
            </a:r>
            <a:r>
              <a:rPr lang="en-CA" sz="1800" dirty="0"/>
              <a:t>economic base </a:t>
            </a:r>
            <a:r>
              <a:rPr lang="en-CA" sz="1800" dirty="0"/>
              <a:t>of many coastal </a:t>
            </a:r>
            <a:r>
              <a:rPr lang="en-CA" sz="1800" dirty="0"/>
              <a:t> communities</a:t>
            </a:r>
            <a:r>
              <a:rPr lang="en-CA" sz="1800" dirty="0"/>
              <a:t>.</a:t>
            </a:r>
          </a:p>
          <a:p>
            <a:r>
              <a:rPr lang="en-CA" sz="1800" dirty="0"/>
              <a:t>Farmed </a:t>
            </a:r>
            <a:r>
              <a:rPr lang="en-CA" sz="1800" dirty="0"/>
              <a:t>fish provide a large </a:t>
            </a:r>
            <a:r>
              <a:rPr lang="en-CA" sz="1800" dirty="0"/>
              <a:t>supply of </a:t>
            </a:r>
            <a:r>
              <a:rPr lang="en-CA" sz="1800" dirty="0"/>
              <a:t>protein and food security as </a:t>
            </a:r>
            <a:r>
              <a:rPr lang="en-CA" sz="1800" dirty="0"/>
              <a:t>wild fish </a:t>
            </a:r>
            <a:r>
              <a:rPr lang="en-CA" sz="1800" dirty="0"/>
              <a:t>stocks decline worldwide.</a:t>
            </a:r>
          </a:p>
          <a:p>
            <a:r>
              <a:rPr lang="en-CA" sz="1800" dirty="0"/>
              <a:t>Divers </a:t>
            </a:r>
            <a:r>
              <a:rPr lang="en-CA" sz="1800" dirty="0"/>
              <a:t>regularly inspect the </a:t>
            </a:r>
            <a:r>
              <a:rPr lang="en-CA" sz="1800" dirty="0"/>
              <a:t>ocean floor </a:t>
            </a:r>
            <a:r>
              <a:rPr lang="en-CA" sz="1800" dirty="0"/>
              <a:t>and check for holes in nets.</a:t>
            </a:r>
          </a:p>
          <a:p>
            <a:r>
              <a:rPr lang="en-CA" sz="1800" dirty="0"/>
              <a:t>New </a:t>
            </a:r>
            <a:r>
              <a:rPr lang="en-CA" sz="1800" dirty="0"/>
              <a:t>containment </a:t>
            </a:r>
            <a:r>
              <a:rPr lang="en-CA" sz="1800" dirty="0"/>
              <a:t>technology reduces </a:t>
            </a:r>
            <a:r>
              <a:rPr lang="en-CA" sz="1800" dirty="0"/>
              <a:t>the escape of fish </a:t>
            </a:r>
            <a:r>
              <a:rPr lang="en-CA" sz="1800" dirty="0"/>
              <a:t>into the </a:t>
            </a:r>
            <a:r>
              <a:rPr lang="en-CA" sz="1800" dirty="0"/>
              <a:t>wild.</a:t>
            </a:r>
          </a:p>
          <a:p>
            <a:r>
              <a:rPr lang="en-CA" sz="1800" dirty="0"/>
              <a:t>Antibiotic </a:t>
            </a:r>
            <a:r>
              <a:rPr lang="en-CA" sz="1800" dirty="0"/>
              <a:t>use is strictly </a:t>
            </a:r>
            <a:r>
              <a:rPr lang="en-CA" sz="1800" dirty="0"/>
              <a:t>controlled by </a:t>
            </a:r>
            <a:r>
              <a:rPr lang="en-CA" sz="1800" dirty="0"/>
              <a:t>vets and used for </a:t>
            </a:r>
            <a:r>
              <a:rPr lang="en-CA" sz="1800" dirty="0"/>
              <a:t>diagnosed conditions </a:t>
            </a:r>
            <a:r>
              <a:rPr lang="en-CA" sz="1800" dirty="0"/>
              <a:t>only.</a:t>
            </a:r>
          </a:p>
          <a:p>
            <a:r>
              <a:rPr lang="en-CA" sz="1800" dirty="0"/>
              <a:t>Contaminants </a:t>
            </a:r>
            <a:r>
              <a:rPr lang="en-CA" sz="1800" dirty="0"/>
              <a:t>in farmed </a:t>
            </a:r>
            <a:r>
              <a:rPr lang="en-CA" sz="1800" dirty="0"/>
              <a:t>salmon are </a:t>
            </a:r>
            <a:r>
              <a:rPr lang="en-CA" sz="1800" dirty="0"/>
              <a:t>below the levels set by </a:t>
            </a:r>
            <a:r>
              <a:rPr lang="en-CA" sz="1800" dirty="0"/>
              <a:t>Health Canada</a:t>
            </a:r>
            <a:r>
              <a:rPr lang="en-CA" sz="1800" dirty="0"/>
              <a:t>.</a:t>
            </a:r>
          </a:p>
          <a:p>
            <a:r>
              <a:rPr lang="en-CA" sz="1800" dirty="0"/>
              <a:t>Salmon </a:t>
            </a:r>
            <a:r>
              <a:rPr lang="en-CA" sz="1800" dirty="0"/>
              <a:t>farming is a </a:t>
            </a:r>
            <a:r>
              <a:rPr lang="en-CA" sz="1800" dirty="0"/>
              <a:t>highly regulated </a:t>
            </a:r>
            <a:r>
              <a:rPr lang="en-CA" sz="1800" dirty="0"/>
              <a:t>industry with more </a:t>
            </a:r>
            <a:r>
              <a:rPr lang="en-CA" sz="1800" dirty="0"/>
              <a:t>than 50 </a:t>
            </a:r>
            <a:r>
              <a:rPr lang="en-CA" sz="1800" dirty="0"/>
              <a:t>different provincial and </a:t>
            </a:r>
            <a:r>
              <a:rPr lang="en-CA" sz="1800" dirty="0"/>
              <a:t>federal requirements</a:t>
            </a:r>
            <a:r>
              <a:rPr lang="en-CA" dirty="0"/>
              <a:t>.</a:t>
            </a:r>
          </a:p>
        </p:txBody>
      </p:sp>
      <p:sp>
        <p:nvSpPr>
          <p:cNvPr id="5" name="Text Placeholder 4"/>
          <p:cNvSpPr>
            <a:spLocks noGrp="1"/>
          </p:cNvSpPr>
          <p:nvPr>
            <p:ph type="body" sz="quarter" idx="3"/>
          </p:nvPr>
        </p:nvSpPr>
        <p:spPr>
          <a:xfrm>
            <a:off x="6218635" y="1340768"/>
            <a:ext cx="3887391" cy="516235"/>
          </a:xfrm>
        </p:spPr>
        <p:txBody>
          <a:bodyPr/>
          <a:lstStyle/>
          <a:p>
            <a:r>
              <a:rPr lang="en-CA" dirty="0" smtClean="0"/>
              <a:t>Opponents</a:t>
            </a:r>
            <a:endParaRPr lang="en-CA" dirty="0"/>
          </a:p>
        </p:txBody>
      </p:sp>
      <p:sp>
        <p:nvSpPr>
          <p:cNvPr id="6" name="Content Placeholder 5"/>
          <p:cNvSpPr>
            <a:spLocks noGrp="1"/>
          </p:cNvSpPr>
          <p:nvPr>
            <p:ph sz="quarter" idx="4"/>
          </p:nvPr>
        </p:nvSpPr>
        <p:spPr>
          <a:xfrm>
            <a:off x="6153151" y="1784995"/>
            <a:ext cx="3887391" cy="4404668"/>
          </a:xfrm>
        </p:spPr>
        <p:txBody>
          <a:bodyPr>
            <a:normAutofit fontScale="55000" lnSpcReduction="20000"/>
          </a:bodyPr>
          <a:lstStyle/>
          <a:p>
            <a:r>
              <a:rPr lang="en-CA" dirty="0" smtClean="0"/>
              <a:t>Farmed </a:t>
            </a:r>
            <a:r>
              <a:rPr lang="en-CA" dirty="0"/>
              <a:t>salmon contains </a:t>
            </a:r>
            <a:r>
              <a:rPr lang="en-CA" dirty="0" smtClean="0"/>
              <a:t>more fat </a:t>
            </a:r>
            <a:r>
              <a:rPr lang="en-CA" dirty="0"/>
              <a:t>than wild salmon and </a:t>
            </a:r>
            <a:r>
              <a:rPr lang="en-CA" dirty="0" smtClean="0"/>
              <a:t>more toxic </a:t>
            </a:r>
            <a:r>
              <a:rPr lang="en-CA" dirty="0"/>
              <a:t>contaminants like PCBs </a:t>
            </a:r>
            <a:r>
              <a:rPr lang="en-CA" dirty="0" smtClean="0"/>
              <a:t>and pesticides </a:t>
            </a:r>
            <a:r>
              <a:rPr lang="en-CA" dirty="0"/>
              <a:t>that may affect </a:t>
            </a:r>
            <a:r>
              <a:rPr lang="en-CA" dirty="0" smtClean="0"/>
              <a:t>human health</a:t>
            </a:r>
            <a:r>
              <a:rPr lang="en-CA" dirty="0"/>
              <a:t>.</a:t>
            </a:r>
          </a:p>
          <a:p>
            <a:r>
              <a:rPr lang="en-CA" dirty="0" smtClean="0"/>
              <a:t>Waste </a:t>
            </a:r>
            <a:r>
              <a:rPr lang="en-CA" dirty="0"/>
              <a:t>products from fish, </a:t>
            </a:r>
            <a:r>
              <a:rPr lang="en-CA" dirty="0" smtClean="0"/>
              <a:t>uneaten food</a:t>
            </a:r>
            <a:r>
              <a:rPr lang="en-CA" dirty="0"/>
              <a:t>, and dead fish sink to </a:t>
            </a:r>
            <a:r>
              <a:rPr lang="en-CA" dirty="0" smtClean="0"/>
              <a:t>the ocean </a:t>
            </a:r>
            <a:r>
              <a:rPr lang="en-CA" dirty="0"/>
              <a:t>bottom and pollute </a:t>
            </a:r>
            <a:r>
              <a:rPr lang="en-CA" dirty="0" smtClean="0"/>
              <a:t>natural habitat</a:t>
            </a:r>
            <a:r>
              <a:rPr lang="en-CA" dirty="0"/>
              <a:t>.</a:t>
            </a:r>
          </a:p>
          <a:p>
            <a:r>
              <a:rPr lang="en-CA" dirty="0" smtClean="0"/>
              <a:t>Fish </a:t>
            </a:r>
            <a:r>
              <a:rPr lang="en-CA" dirty="0"/>
              <a:t>are raised in densely </a:t>
            </a:r>
            <a:r>
              <a:rPr lang="en-CA" dirty="0" smtClean="0"/>
              <a:t>packed net </a:t>
            </a:r>
            <a:r>
              <a:rPr lang="en-CA" dirty="0"/>
              <a:t>cages so </a:t>
            </a:r>
            <a:r>
              <a:rPr lang="en-CA" dirty="0" smtClean="0"/>
              <a:t> diseases spread quickly</a:t>
            </a:r>
            <a:r>
              <a:rPr lang="en-CA" dirty="0"/>
              <a:t>.</a:t>
            </a:r>
          </a:p>
          <a:p>
            <a:r>
              <a:rPr lang="en-CA" dirty="0" smtClean="0"/>
              <a:t>Sea </a:t>
            </a:r>
            <a:r>
              <a:rPr lang="en-CA" dirty="0"/>
              <a:t>lice, rampant on fish farms</a:t>
            </a:r>
            <a:r>
              <a:rPr lang="en-CA" dirty="0" smtClean="0"/>
              <a:t>, escape </a:t>
            </a:r>
            <a:r>
              <a:rPr lang="en-CA" dirty="0"/>
              <a:t>and weaken wild </a:t>
            </a:r>
            <a:r>
              <a:rPr lang="en-CA" dirty="0" smtClean="0"/>
              <a:t>salmon stocks</a:t>
            </a:r>
            <a:r>
              <a:rPr lang="en-CA" dirty="0"/>
              <a:t>.</a:t>
            </a:r>
          </a:p>
          <a:p>
            <a:r>
              <a:rPr lang="en-CA" dirty="0" smtClean="0"/>
              <a:t>Antibiotics </a:t>
            </a:r>
            <a:r>
              <a:rPr lang="en-CA" dirty="0"/>
              <a:t>and pesticides </a:t>
            </a:r>
            <a:r>
              <a:rPr lang="en-CA" dirty="0" smtClean="0"/>
              <a:t>to prevent </a:t>
            </a:r>
            <a:r>
              <a:rPr lang="en-CA" dirty="0"/>
              <a:t>disease and sea </a:t>
            </a:r>
            <a:r>
              <a:rPr lang="en-CA" dirty="0" smtClean="0"/>
              <a:t>lice contaminate </a:t>
            </a:r>
            <a:r>
              <a:rPr lang="en-CA" dirty="0"/>
              <a:t>water in which </a:t>
            </a:r>
            <a:r>
              <a:rPr lang="en-CA" dirty="0" smtClean="0"/>
              <a:t>wild salmon </a:t>
            </a:r>
            <a:r>
              <a:rPr lang="en-CA" dirty="0"/>
              <a:t>swim, kill other species</a:t>
            </a:r>
            <a:r>
              <a:rPr lang="en-CA" dirty="0" smtClean="0"/>
              <a:t>, and </a:t>
            </a:r>
            <a:r>
              <a:rPr lang="en-CA" dirty="0"/>
              <a:t>may be harmful to consumers.</a:t>
            </a:r>
          </a:p>
          <a:p>
            <a:r>
              <a:rPr lang="en-CA" dirty="0" smtClean="0"/>
              <a:t>Net </a:t>
            </a:r>
            <a:r>
              <a:rPr lang="en-CA" dirty="0"/>
              <a:t>cages often tear, </a:t>
            </a:r>
            <a:r>
              <a:rPr lang="en-CA" dirty="0" smtClean="0"/>
              <a:t>allowing farmed </a:t>
            </a:r>
            <a:r>
              <a:rPr lang="en-CA" dirty="0"/>
              <a:t>salmon to escape, </a:t>
            </a:r>
            <a:r>
              <a:rPr lang="en-CA" dirty="0" smtClean="0"/>
              <a:t>which affects </a:t>
            </a:r>
            <a:r>
              <a:rPr lang="en-CA" dirty="0"/>
              <a:t>wild salmon.</a:t>
            </a:r>
          </a:p>
        </p:txBody>
      </p:sp>
    </p:spTree>
    <p:extLst>
      <p:ext uri="{BB962C8B-B14F-4D97-AF65-F5344CB8AC3E}">
        <p14:creationId xmlns:p14="http://schemas.microsoft.com/office/powerpoint/2010/main" val="2129832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Trends in the Fishery</a:t>
            </a:r>
            <a:endParaRPr lang="en-CA" dirty="0"/>
          </a:p>
        </p:txBody>
      </p:sp>
      <p:sp>
        <p:nvSpPr>
          <p:cNvPr id="8" name="Content Placeholder 7"/>
          <p:cNvSpPr>
            <a:spLocks noGrp="1"/>
          </p:cNvSpPr>
          <p:nvPr>
            <p:ph idx="1"/>
          </p:nvPr>
        </p:nvSpPr>
        <p:spPr>
          <a:xfrm>
            <a:off x="1679417" y="1556792"/>
            <a:ext cx="8839200" cy="4724400"/>
          </a:xfrm>
        </p:spPr>
        <p:txBody>
          <a:bodyPr/>
          <a:lstStyle/>
          <a:p>
            <a:r>
              <a:rPr lang="en-CA" sz="2400" dirty="0"/>
              <a:t>The demand for fish is growing</a:t>
            </a:r>
            <a:r>
              <a:rPr lang="en-CA" sz="2400" dirty="0"/>
              <a:t>. As </a:t>
            </a:r>
            <a:r>
              <a:rPr lang="en-CA" sz="2400" dirty="0"/>
              <a:t>cod and salmon stocks declined, fishers turned to other species</a:t>
            </a:r>
            <a:r>
              <a:rPr lang="en-CA" sz="2400" dirty="0"/>
              <a:t>, such </a:t>
            </a:r>
            <a:r>
              <a:rPr lang="en-CA" sz="2400" dirty="0"/>
              <a:t>as shellfish, which are in high demand. Fish farming is </a:t>
            </a:r>
            <a:r>
              <a:rPr lang="en-CA" sz="2400" dirty="0"/>
              <a:t>also increasing</a:t>
            </a:r>
            <a:r>
              <a:rPr lang="en-CA" sz="2400" dirty="0"/>
              <a:t>, helping to sustain rural and coastal communities.</a:t>
            </a:r>
          </a:p>
        </p:txBody>
      </p:sp>
      <p:pic>
        <p:nvPicPr>
          <p:cNvPr id="9" name="Picture 8"/>
          <p:cNvPicPr>
            <a:picLocks noChangeAspect="1"/>
          </p:cNvPicPr>
          <p:nvPr/>
        </p:nvPicPr>
        <p:blipFill>
          <a:blip r:embed="rId2" cstate="print"/>
          <a:stretch>
            <a:fillRect/>
          </a:stretch>
        </p:blipFill>
        <p:spPr>
          <a:xfrm>
            <a:off x="1775520" y="3143854"/>
            <a:ext cx="8568952" cy="3525507"/>
          </a:xfrm>
          <a:prstGeom prst="rect">
            <a:avLst/>
          </a:prstGeom>
        </p:spPr>
      </p:pic>
    </p:spTree>
    <p:extLst>
      <p:ext uri="{BB962C8B-B14F-4D97-AF65-F5344CB8AC3E}">
        <p14:creationId xmlns:p14="http://schemas.microsoft.com/office/powerpoint/2010/main" val="420482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Quaternary Industries</a:t>
            </a:r>
            <a:endParaRPr lang="en-CA" sz="3600" dirty="0"/>
          </a:p>
        </p:txBody>
      </p:sp>
      <p:sp>
        <p:nvSpPr>
          <p:cNvPr id="3" name="Content Placeholder 2"/>
          <p:cNvSpPr>
            <a:spLocks noGrp="1"/>
          </p:cNvSpPr>
          <p:nvPr>
            <p:ph idx="1"/>
          </p:nvPr>
        </p:nvSpPr>
        <p:spPr>
          <a:xfrm>
            <a:off x="2423592" y="1484784"/>
            <a:ext cx="7011888" cy="4724400"/>
          </a:xfrm>
        </p:spPr>
        <p:txBody>
          <a:bodyPr>
            <a:normAutofit/>
          </a:bodyPr>
          <a:lstStyle/>
          <a:p>
            <a:r>
              <a:rPr lang="en-CA" dirty="0"/>
              <a:t>involve </a:t>
            </a:r>
            <a:r>
              <a:rPr lang="en-CA" dirty="0"/>
              <a:t>the creation of knowledge, ideas, and </a:t>
            </a:r>
            <a:r>
              <a:rPr lang="en-CA" dirty="0"/>
              <a:t>technology</a:t>
            </a:r>
          </a:p>
          <a:p>
            <a:r>
              <a:rPr lang="en-CA" dirty="0"/>
              <a:t> intellectual </a:t>
            </a:r>
            <a:r>
              <a:rPr lang="en-CA" dirty="0"/>
              <a:t>services that are the basis </a:t>
            </a:r>
            <a:r>
              <a:rPr lang="en-CA" dirty="0"/>
              <a:t>of research </a:t>
            </a:r>
            <a:r>
              <a:rPr lang="en-CA" dirty="0"/>
              <a:t>and </a:t>
            </a:r>
            <a:r>
              <a:rPr lang="en-CA" dirty="0"/>
              <a:t>development</a:t>
            </a:r>
          </a:p>
          <a:p>
            <a:r>
              <a:rPr lang="en-CA" dirty="0"/>
              <a:t>Some see </a:t>
            </a:r>
            <a:r>
              <a:rPr lang="en-CA" dirty="0"/>
              <a:t>quaternary industry as </a:t>
            </a:r>
            <a:r>
              <a:rPr lang="en-CA" dirty="0"/>
              <a:t>a part </a:t>
            </a:r>
            <a:r>
              <a:rPr lang="en-CA" dirty="0"/>
              <a:t>of tertiary industry, but, </a:t>
            </a:r>
            <a:r>
              <a:rPr lang="en-CA" dirty="0"/>
              <a:t>it is very  different.</a:t>
            </a:r>
          </a:p>
          <a:p>
            <a:r>
              <a:rPr lang="en-CA" dirty="0"/>
              <a:t>Quaternary industry makes use </a:t>
            </a:r>
            <a:r>
              <a:rPr lang="en-CA" dirty="0"/>
              <a:t>of knowledge </a:t>
            </a:r>
            <a:r>
              <a:rPr lang="en-CA" dirty="0"/>
              <a:t>and ideas to create solutions to problems.</a:t>
            </a:r>
          </a:p>
        </p:txBody>
      </p:sp>
    </p:spTree>
    <p:extLst>
      <p:ext uri="{BB962C8B-B14F-4D97-AF65-F5344CB8AC3E}">
        <p14:creationId xmlns:p14="http://schemas.microsoft.com/office/powerpoint/2010/main" val="48005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solidFill>
                  <a:schemeClr val="tx2"/>
                </a:solidFill>
                <a:latin typeface="+mj-lt"/>
                <a:ea typeface="+mj-ea"/>
                <a:cs typeface="+mj-cs"/>
              </a:rPr>
              <a:t>Natural Resources</a:t>
            </a:r>
            <a:br>
              <a:rPr lang="en-CA" b="1" dirty="0">
                <a:solidFill>
                  <a:schemeClr val="tx2"/>
                </a:solidFill>
                <a:latin typeface="+mj-lt"/>
                <a:ea typeface="+mj-ea"/>
                <a:cs typeface="+mj-cs"/>
              </a:rPr>
            </a:br>
            <a:r>
              <a:rPr lang="en-CA" b="1" dirty="0">
                <a:solidFill>
                  <a:schemeClr val="tx2"/>
                </a:solidFill>
                <a:latin typeface="+mj-lt"/>
                <a:ea typeface="+mj-ea"/>
                <a:cs typeface="+mj-cs"/>
              </a:rPr>
              <a:t>for the future</a:t>
            </a:r>
            <a:endParaRPr lang="en-CA" dirty="0"/>
          </a:p>
        </p:txBody>
      </p:sp>
      <p:sp>
        <p:nvSpPr>
          <p:cNvPr id="4" name="Subtitle 3"/>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11187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Resource Activity</a:t>
            </a:r>
            <a:endParaRPr lang="en-CA" dirty="0"/>
          </a:p>
        </p:txBody>
      </p:sp>
      <p:sp>
        <p:nvSpPr>
          <p:cNvPr id="3" name="Content Placeholder 2"/>
          <p:cNvSpPr>
            <a:spLocks noGrp="1"/>
          </p:cNvSpPr>
          <p:nvPr>
            <p:ph idx="1"/>
          </p:nvPr>
        </p:nvSpPr>
        <p:spPr/>
        <p:txBody>
          <a:bodyPr/>
          <a:lstStyle/>
          <a:p>
            <a:r>
              <a:rPr lang="en-CA" dirty="0" smtClean="0"/>
              <a:t>Extractive Activity</a:t>
            </a:r>
          </a:p>
          <a:p>
            <a:pPr lvl="1"/>
            <a:r>
              <a:rPr lang="en-CA" dirty="0" smtClean="0"/>
              <a:t>To take from nature</a:t>
            </a:r>
          </a:p>
          <a:p>
            <a:pPr lvl="1"/>
            <a:r>
              <a:rPr lang="en-CA" dirty="0" smtClean="0"/>
              <a:t>How are these the </a:t>
            </a:r>
          </a:p>
          <a:p>
            <a:pPr marL="457200" lvl="1" indent="0">
              <a:buNone/>
            </a:pPr>
            <a:r>
              <a:rPr lang="en-CA" dirty="0" smtClean="0"/>
              <a:t>same???</a:t>
            </a:r>
          </a:p>
          <a:p>
            <a:pPr marL="457200" lvl="1" indent="0">
              <a:buNone/>
            </a:pPr>
            <a:endParaRPr lang="en-CA" dirty="0"/>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1484785"/>
            <a:ext cx="5049936" cy="528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27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88641"/>
            <a:ext cx="8892480" cy="5988323"/>
          </a:xfrm>
        </p:spPr>
        <p:txBody>
          <a:bodyPr>
            <a:noAutofit/>
          </a:bodyPr>
          <a:lstStyle/>
          <a:p>
            <a:r>
              <a:rPr lang="en-CA" sz="2400" dirty="0"/>
              <a:t>“</a:t>
            </a:r>
            <a:r>
              <a:rPr lang="en-CA" dirty="0"/>
              <a:t>Canada must </a:t>
            </a:r>
            <a:r>
              <a:rPr lang="en-CA" dirty="0"/>
              <a:t>become the </a:t>
            </a:r>
            <a:r>
              <a:rPr lang="en-CA" dirty="0"/>
              <a:t>world’s </a:t>
            </a:r>
            <a:r>
              <a:rPr lang="en-CA" dirty="0"/>
              <a:t>smartest natural </a:t>
            </a:r>
            <a:r>
              <a:rPr lang="en-CA" dirty="0"/>
              <a:t>resource developer</a:t>
            </a:r>
            <a:r>
              <a:rPr lang="en-CA" dirty="0"/>
              <a:t>, user</a:t>
            </a:r>
            <a:r>
              <a:rPr lang="en-CA" dirty="0"/>
              <a:t>, and exporter</a:t>
            </a:r>
            <a:r>
              <a:rPr lang="en-CA" dirty="0"/>
              <a:t>; the </a:t>
            </a:r>
            <a:r>
              <a:rPr lang="en-CA" dirty="0"/>
              <a:t>most </a:t>
            </a:r>
            <a:r>
              <a:rPr lang="en-CA" dirty="0"/>
              <a:t>environmentally friendly</a:t>
            </a:r>
            <a:r>
              <a:rPr lang="en-CA" dirty="0"/>
              <a:t>; the most </a:t>
            </a:r>
            <a:r>
              <a:rPr lang="en-CA" dirty="0"/>
              <a:t>socially responsible;  the </a:t>
            </a:r>
            <a:r>
              <a:rPr lang="en-CA" dirty="0"/>
              <a:t>most </a:t>
            </a:r>
            <a:r>
              <a:rPr lang="en-CA" dirty="0"/>
              <a:t>productive and </a:t>
            </a:r>
            <a:r>
              <a:rPr lang="en-CA" dirty="0"/>
              <a:t>competitive</a:t>
            </a:r>
            <a:r>
              <a:rPr lang="en-CA" dirty="0"/>
              <a:t>.”</a:t>
            </a:r>
          </a:p>
          <a:p>
            <a:r>
              <a:rPr lang="en-CA" dirty="0"/>
              <a:t>People visit Canada every year </a:t>
            </a:r>
            <a:r>
              <a:rPr lang="en-CA" dirty="0"/>
              <a:t>to </a:t>
            </a:r>
            <a:r>
              <a:rPr lang="en-CA" dirty="0"/>
              <a:t>experience the </a:t>
            </a:r>
            <a:r>
              <a:rPr lang="en-CA" dirty="0"/>
              <a:t>solitude and grandeur of the great outdoors</a:t>
            </a:r>
            <a:r>
              <a:rPr lang="en-CA" dirty="0"/>
              <a:t>.</a:t>
            </a:r>
          </a:p>
          <a:p>
            <a:pPr lvl="3"/>
            <a:endParaRPr lang="en-CA" sz="2800" dirty="0"/>
          </a:p>
          <a:p>
            <a:pPr lvl="4"/>
            <a:r>
              <a:rPr lang="en-CA" sz="2800" dirty="0"/>
              <a:t>The </a:t>
            </a:r>
            <a:r>
              <a:rPr lang="en-CA" sz="2800" dirty="0"/>
              <a:t>nature of our consumer society has encouraged </a:t>
            </a:r>
            <a:r>
              <a:rPr lang="en-CA" sz="2800" dirty="0"/>
              <a:t>us to </a:t>
            </a:r>
            <a:r>
              <a:rPr lang="en-CA" sz="2800" dirty="0"/>
              <a:t>scour Canada’s landscapes for the raw </a:t>
            </a:r>
            <a:r>
              <a:rPr lang="en-CA" sz="2800" dirty="0"/>
              <a:t>materials </a:t>
            </a:r>
            <a:r>
              <a:rPr lang="en-CA" sz="2800" dirty="0"/>
              <a:t>that we </a:t>
            </a:r>
            <a:r>
              <a:rPr lang="en-CA" sz="2800" dirty="0"/>
              <a:t>need to </a:t>
            </a:r>
            <a:r>
              <a:rPr lang="en-CA" sz="2800" dirty="0"/>
              <a:t>support our way of life</a:t>
            </a:r>
            <a:r>
              <a:rPr lang="en-CA" sz="2800" dirty="0"/>
              <a:t>. </a:t>
            </a:r>
            <a:r>
              <a:rPr lang="en-CA" sz="2800" dirty="0"/>
              <a:t>Extracting resources and sales of </a:t>
            </a:r>
            <a:r>
              <a:rPr lang="en-CA" sz="2800" dirty="0"/>
              <a:t>consumer goods </a:t>
            </a:r>
            <a:r>
              <a:rPr lang="en-CA" sz="2800" dirty="0"/>
              <a:t>provide jobs for Canadians</a:t>
            </a:r>
            <a:r>
              <a:rPr lang="en-CA" sz="2400" dirty="0"/>
              <a:t>.</a:t>
            </a:r>
          </a:p>
        </p:txBody>
      </p:sp>
    </p:spTree>
    <p:extLst>
      <p:ext uri="{BB962C8B-B14F-4D97-AF65-F5344CB8AC3E}">
        <p14:creationId xmlns:p14="http://schemas.microsoft.com/office/powerpoint/2010/main" val="390134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Widescreen</PresentationFormat>
  <Paragraphs>268</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PowerPoint Presentation</vt:lpstr>
      <vt:lpstr>Types of Industry</vt:lpstr>
      <vt:lpstr>Primary Industry</vt:lpstr>
      <vt:lpstr>Secondary Industries</vt:lpstr>
      <vt:lpstr>Tertiary Industries</vt:lpstr>
      <vt:lpstr>Quaternary Industries</vt:lpstr>
      <vt:lpstr>Natural Resources for the future</vt:lpstr>
      <vt:lpstr>Primary Resource Activity</vt:lpstr>
      <vt:lpstr>PowerPoint Presentation</vt:lpstr>
      <vt:lpstr>NATURAL RESOURCES — THE BIG PICTURE</vt:lpstr>
      <vt:lpstr>Resources at a Glance</vt:lpstr>
      <vt:lpstr>PowerPoint Presentation</vt:lpstr>
      <vt:lpstr>Sustainability</vt:lpstr>
      <vt:lpstr>Consuming Resources: Needs and Wants</vt:lpstr>
      <vt:lpstr>An interesting Fact</vt:lpstr>
      <vt:lpstr>What’s in a Word.</vt:lpstr>
      <vt:lpstr>Questions</vt:lpstr>
      <vt:lpstr>AN ECONOMIC PERSPECTIVE</vt:lpstr>
      <vt:lpstr>Gross Domestic Product (GDP)</vt:lpstr>
      <vt:lpstr>Value beyond money</vt:lpstr>
      <vt:lpstr>Trade off and Systems Thinking</vt:lpstr>
      <vt:lpstr>What`s so different today compared to the past.</vt:lpstr>
      <vt:lpstr>Transnational Corporations</vt:lpstr>
      <vt:lpstr>Sustainable Development</vt:lpstr>
      <vt:lpstr>Journal Entry 13: What is the message of this image and how does it make you feel?</vt:lpstr>
      <vt:lpstr>Case Study: The Price of Power</vt:lpstr>
      <vt:lpstr>Aboriginal Peoples and Natural Resources</vt:lpstr>
      <vt:lpstr>AGRICULTURE —AN ESSENTIAL PRIMARY INDUSTRY</vt:lpstr>
      <vt:lpstr>PowerPoint Presentation</vt:lpstr>
      <vt:lpstr>Deciding What to Grow —Factors Affecting Agriculture</vt:lpstr>
      <vt:lpstr>Challenges Farmers Face</vt:lpstr>
      <vt:lpstr>Canadian Farming Problem</vt:lpstr>
      <vt:lpstr>Trends in Agriculture</vt:lpstr>
      <vt:lpstr>Changing Technology</vt:lpstr>
      <vt:lpstr>Farm Size</vt:lpstr>
      <vt:lpstr>Agribusiness and Factory Farms </vt:lpstr>
      <vt:lpstr>SUSTAINABLE AGRICULTURE</vt:lpstr>
      <vt:lpstr>The Fishery</vt:lpstr>
      <vt:lpstr>Employment in the fishery</vt:lpstr>
      <vt:lpstr>Where have the fish gone????</vt:lpstr>
      <vt:lpstr>Impact of declining fisheries</vt:lpstr>
      <vt:lpstr>Canada’s Ocean Fisheries</vt:lpstr>
      <vt:lpstr>Cont…</vt:lpstr>
      <vt:lpstr>Types of Species</vt:lpstr>
      <vt:lpstr>Types of gear used</vt:lpstr>
      <vt:lpstr>PowerPoint Presentation</vt:lpstr>
      <vt:lpstr>Impact of New Technology on the Ocean Environment</vt:lpstr>
      <vt:lpstr>The reasons for this include:</vt:lpstr>
      <vt:lpstr>PowerPoint Presentation</vt:lpstr>
      <vt:lpstr>Sustainable Fishery</vt:lpstr>
      <vt:lpstr>Strategies for a Sustainable Fishery</vt:lpstr>
      <vt:lpstr>The quota System</vt:lpstr>
      <vt:lpstr> Depletion of cod stocks </vt:lpstr>
      <vt:lpstr>Depletion of the Cod Stock Why the collapse?</vt:lpstr>
      <vt:lpstr>PowerPoint Presentation</vt:lpstr>
      <vt:lpstr>Aquaculture</vt:lpstr>
      <vt:lpstr>Aquaculture</vt:lpstr>
      <vt:lpstr>Trends in the Fishery</vt:lpstr>
    </vt:vector>
  </TitlesOfParts>
  <Company>Newfoundland 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Tucker</dc:creator>
  <cp:lastModifiedBy>Robert Tucker</cp:lastModifiedBy>
  <cp:revision>1</cp:revision>
  <dcterms:created xsi:type="dcterms:W3CDTF">2017-04-28T14:34:33Z</dcterms:created>
  <dcterms:modified xsi:type="dcterms:W3CDTF">2017-04-28T14:35:08Z</dcterms:modified>
</cp:coreProperties>
</file>