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F7B09-DD7A-4BFE-8881-23A8D5E49CC0}" type="datetimeFigureOut">
              <a:rPr lang="en-CA" smtClean="0"/>
              <a:t>28/04/2017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FB7DD-89D7-4A19-BBC2-3D7BBC134EFB}" type="slidenum">
              <a:rPr lang="en-CA" smtClean="0"/>
              <a:t>‹#›</a:t>
            </a:fld>
            <a:endParaRPr lang="en-CA"/>
          </a:p>
        </p:txBody>
      </p:sp>
    </p:spTree>
    <p:extLst>
      <p:ext uri="{BB962C8B-B14F-4D97-AF65-F5344CB8AC3E}">
        <p14:creationId xmlns:p14="http://schemas.microsoft.com/office/powerpoint/2010/main" val="345933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CBD33-D638-4380-994B-8E3489AC8DCD}" type="slidenum">
              <a:rPr lang="en-CA" smtClean="0"/>
              <a:pPr/>
              <a:t>22</a:t>
            </a:fld>
            <a:endParaRPr lang="en-CA"/>
          </a:p>
        </p:txBody>
      </p:sp>
    </p:spTree>
    <p:extLst>
      <p:ext uri="{BB962C8B-B14F-4D97-AF65-F5344CB8AC3E}">
        <p14:creationId xmlns:p14="http://schemas.microsoft.com/office/powerpoint/2010/main" val="2293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asxsww</a:t>
            </a:r>
            <a:endParaRPr lang="en-CA" dirty="0"/>
          </a:p>
        </p:txBody>
      </p:sp>
      <p:sp>
        <p:nvSpPr>
          <p:cNvPr id="4" name="Slide Number Placeholder 3"/>
          <p:cNvSpPr>
            <a:spLocks noGrp="1"/>
          </p:cNvSpPr>
          <p:nvPr>
            <p:ph type="sldNum" sz="quarter" idx="10"/>
          </p:nvPr>
        </p:nvSpPr>
        <p:spPr/>
        <p:txBody>
          <a:bodyPr/>
          <a:lstStyle/>
          <a:p>
            <a:fld id="{044CBD33-D638-4380-994B-8E3489AC8DCD}" type="slidenum">
              <a:rPr lang="en-CA" smtClean="0"/>
              <a:pPr/>
              <a:t>35</a:t>
            </a:fld>
            <a:endParaRPr lang="en-CA"/>
          </a:p>
        </p:txBody>
      </p:sp>
    </p:spTree>
    <p:extLst>
      <p:ext uri="{BB962C8B-B14F-4D97-AF65-F5344CB8AC3E}">
        <p14:creationId xmlns:p14="http://schemas.microsoft.com/office/powerpoint/2010/main" val="291010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0467012-45E9-427B-AB32-C13CFD068480}"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7B70BE-DC1D-4EDA-B189-9A7AD0FBAD6D}" type="slidenum">
              <a:rPr lang="en-CA" smtClean="0"/>
              <a:t>‹#›</a:t>
            </a:fld>
            <a:endParaRPr lang="en-CA"/>
          </a:p>
        </p:txBody>
      </p:sp>
    </p:spTree>
    <p:extLst>
      <p:ext uri="{BB962C8B-B14F-4D97-AF65-F5344CB8AC3E}">
        <p14:creationId xmlns:p14="http://schemas.microsoft.com/office/powerpoint/2010/main" val="121392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0467012-45E9-427B-AB32-C13CFD068480}"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7B70BE-DC1D-4EDA-B189-9A7AD0FBAD6D}" type="slidenum">
              <a:rPr lang="en-CA" smtClean="0"/>
              <a:t>‹#›</a:t>
            </a:fld>
            <a:endParaRPr lang="en-CA"/>
          </a:p>
        </p:txBody>
      </p:sp>
    </p:spTree>
    <p:extLst>
      <p:ext uri="{BB962C8B-B14F-4D97-AF65-F5344CB8AC3E}">
        <p14:creationId xmlns:p14="http://schemas.microsoft.com/office/powerpoint/2010/main" val="117552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0467012-45E9-427B-AB32-C13CFD068480}"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7B70BE-DC1D-4EDA-B189-9A7AD0FBAD6D}" type="slidenum">
              <a:rPr lang="en-CA" smtClean="0"/>
              <a:t>‹#›</a:t>
            </a:fld>
            <a:endParaRPr lang="en-CA"/>
          </a:p>
        </p:txBody>
      </p:sp>
    </p:spTree>
    <p:extLst>
      <p:ext uri="{BB962C8B-B14F-4D97-AF65-F5344CB8AC3E}">
        <p14:creationId xmlns:p14="http://schemas.microsoft.com/office/powerpoint/2010/main" val="12982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0467012-45E9-427B-AB32-C13CFD068480}"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7B70BE-DC1D-4EDA-B189-9A7AD0FBAD6D}" type="slidenum">
              <a:rPr lang="en-CA" smtClean="0"/>
              <a:t>‹#›</a:t>
            </a:fld>
            <a:endParaRPr lang="en-CA"/>
          </a:p>
        </p:txBody>
      </p:sp>
    </p:spTree>
    <p:extLst>
      <p:ext uri="{BB962C8B-B14F-4D97-AF65-F5344CB8AC3E}">
        <p14:creationId xmlns:p14="http://schemas.microsoft.com/office/powerpoint/2010/main" val="170816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67012-45E9-427B-AB32-C13CFD068480}"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7B70BE-DC1D-4EDA-B189-9A7AD0FBAD6D}" type="slidenum">
              <a:rPr lang="en-CA" smtClean="0"/>
              <a:t>‹#›</a:t>
            </a:fld>
            <a:endParaRPr lang="en-CA"/>
          </a:p>
        </p:txBody>
      </p:sp>
    </p:spTree>
    <p:extLst>
      <p:ext uri="{BB962C8B-B14F-4D97-AF65-F5344CB8AC3E}">
        <p14:creationId xmlns:p14="http://schemas.microsoft.com/office/powerpoint/2010/main" val="404221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0467012-45E9-427B-AB32-C13CFD068480}" type="datetimeFigureOut">
              <a:rPr lang="en-CA" smtClean="0"/>
              <a:t>28/04/2017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7B70BE-DC1D-4EDA-B189-9A7AD0FBAD6D}" type="slidenum">
              <a:rPr lang="en-CA" smtClean="0"/>
              <a:t>‹#›</a:t>
            </a:fld>
            <a:endParaRPr lang="en-CA"/>
          </a:p>
        </p:txBody>
      </p:sp>
    </p:spTree>
    <p:extLst>
      <p:ext uri="{BB962C8B-B14F-4D97-AF65-F5344CB8AC3E}">
        <p14:creationId xmlns:p14="http://schemas.microsoft.com/office/powerpoint/2010/main" val="232889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0467012-45E9-427B-AB32-C13CFD068480}" type="datetimeFigureOut">
              <a:rPr lang="en-CA" smtClean="0"/>
              <a:t>28/04/2017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E7B70BE-DC1D-4EDA-B189-9A7AD0FBAD6D}" type="slidenum">
              <a:rPr lang="en-CA" smtClean="0"/>
              <a:t>‹#›</a:t>
            </a:fld>
            <a:endParaRPr lang="en-CA"/>
          </a:p>
        </p:txBody>
      </p:sp>
    </p:spTree>
    <p:extLst>
      <p:ext uri="{BB962C8B-B14F-4D97-AF65-F5344CB8AC3E}">
        <p14:creationId xmlns:p14="http://schemas.microsoft.com/office/powerpoint/2010/main" val="276557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0467012-45E9-427B-AB32-C13CFD068480}" type="datetimeFigureOut">
              <a:rPr lang="en-CA" smtClean="0"/>
              <a:t>28/04/2017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E7B70BE-DC1D-4EDA-B189-9A7AD0FBAD6D}" type="slidenum">
              <a:rPr lang="en-CA" smtClean="0"/>
              <a:t>‹#›</a:t>
            </a:fld>
            <a:endParaRPr lang="en-CA"/>
          </a:p>
        </p:txBody>
      </p:sp>
    </p:spTree>
    <p:extLst>
      <p:ext uri="{BB962C8B-B14F-4D97-AF65-F5344CB8AC3E}">
        <p14:creationId xmlns:p14="http://schemas.microsoft.com/office/powerpoint/2010/main" val="234746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67012-45E9-427B-AB32-C13CFD068480}" type="datetimeFigureOut">
              <a:rPr lang="en-CA" smtClean="0"/>
              <a:t>28/04/2017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E7B70BE-DC1D-4EDA-B189-9A7AD0FBAD6D}" type="slidenum">
              <a:rPr lang="en-CA" smtClean="0"/>
              <a:t>‹#›</a:t>
            </a:fld>
            <a:endParaRPr lang="en-CA"/>
          </a:p>
        </p:txBody>
      </p:sp>
    </p:spTree>
    <p:extLst>
      <p:ext uri="{BB962C8B-B14F-4D97-AF65-F5344CB8AC3E}">
        <p14:creationId xmlns:p14="http://schemas.microsoft.com/office/powerpoint/2010/main" val="170651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67012-45E9-427B-AB32-C13CFD068480}" type="datetimeFigureOut">
              <a:rPr lang="en-CA" smtClean="0"/>
              <a:t>28/04/2017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7B70BE-DC1D-4EDA-B189-9A7AD0FBAD6D}" type="slidenum">
              <a:rPr lang="en-CA" smtClean="0"/>
              <a:t>‹#›</a:t>
            </a:fld>
            <a:endParaRPr lang="en-CA"/>
          </a:p>
        </p:txBody>
      </p:sp>
    </p:spTree>
    <p:extLst>
      <p:ext uri="{BB962C8B-B14F-4D97-AF65-F5344CB8AC3E}">
        <p14:creationId xmlns:p14="http://schemas.microsoft.com/office/powerpoint/2010/main" val="319691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67012-45E9-427B-AB32-C13CFD068480}" type="datetimeFigureOut">
              <a:rPr lang="en-CA" smtClean="0"/>
              <a:t>28/04/2017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7B70BE-DC1D-4EDA-B189-9A7AD0FBAD6D}" type="slidenum">
              <a:rPr lang="en-CA" smtClean="0"/>
              <a:t>‹#›</a:t>
            </a:fld>
            <a:endParaRPr lang="en-CA"/>
          </a:p>
        </p:txBody>
      </p:sp>
    </p:spTree>
    <p:extLst>
      <p:ext uri="{BB962C8B-B14F-4D97-AF65-F5344CB8AC3E}">
        <p14:creationId xmlns:p14="http://schemas.microsoft.com/office/powerpoint/2010/main" val="330924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67012-45E9-427B-AB32-C13CFD068480}" type="datetimeFigureOut">
              <a:rPr lang="en-CA" smtClean="0"/>
              <a:t>28/04/2017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B70BE-DC1D-4EDA-B189-9A7AD0FBAD6D}" type="slidenum">
              <a:rPr lang="en-CA" smtClean="0"/>
              <a:t>‹#›</a:t>
            </a:fld>
            <a:endParaRPr lang="en-CA"/>
          </a:p>
        </p:txBody>
      </p:sp>
    </p:spTree>
    <p:extLst>
      <p:ext uri="{BB962C8B-B14F-4D97-AF65-F5344CB8AC3E}">
        <p14:creationId xmlns:p14="http://schemas.microsoft.com/office/powerpoint/2010/main" val="198141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73982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Impact</a:t>
            </a:r>
            <a:endParaRPr lang="en-US" dirty="0"/>
          </a:p>
        </p:txBody>
      </p:sp>
      <p:sp>
        <p:nvSpPr>
          <p:cNvPr id="3" name="Content Placeholder 2"/>
          <p:cNvSpPr>
            <a:spLocks noGrp="1"/>
          </p:cNvSpPr>
          <p:nvPr>
            <p:ph idx="1"/>
          </p:nvPr>
        </p:nvSpPr>
        <p:spPr/>
        <p:txBody>
          <a:bodyPr/>
          <a:lstStyle/>
          <a:p>
            <a:r>
              <a:rPr lang="en-US" dirty="0"/>
              <a:t>Although mining occurs on less than 0.03% of Canada’s land area</a:t>
            </a:r>
            <a:r>
              <a:rPr lang="en-US" dirty="0" smtClean="0"/>
              <a:t>, the </a:t>
            </a:r>
            <a:r>
              <a:rPr lang="en-US" dirty="0"/>
              <a:t>mining industry has a big ecological footprint</a:t>
            </a:r>
            <a:r>
              <a:rPr lang="en-US" dirty="0" smtClean="0"/>
              <a:t>.</a:t>
            </a:r>
          </a:p>
          <a:p>
            <a:r>
              <a:rPr lang="en-US" dirty="0"/>
              <a:t>The mining industry uses a great deal of energy. Fossil </a:t>
            </a:r>
            <a:r>
              <a:rPr lang="en-US" dirty="0" smtClean="0"/>
              <a:t>fuels are </a:t>
            </a:r>
            <a:r>
              <a:rPr lang="en-US" dirty="0"/>
              <a:t>burned to run machinery and transportation equipment, and </a:t>
            </a:r>
            <a:r>
              <a:rPr lang="en-US" dirty="0" smtClean="0"/>
              <a:t>a great </a:t>
            </a:r>
            <a:r>
              <a:rPr lang="en-US" dirty="0"/>
              <a:t>deal of electricity is needed to mill and refine minerals. </a:t>
            </a:r>
            <a:r>
              <a:rPr lang="en-US" dirty="0" smtClean="0"/>
              <a:t>These processes </a:t>
            </a:r>
            <a:r>
              <a:rPr lang="en-US" dirty="0"/>
              <a:t>have far-reaching effects on air and water quality, and </a:t>
            </a:r>
            <a:r>
              <a:rPr lang="en-US" dirty="0" smtClean="0"/>
              <a:t>they contribute </a:t>
            </a:r>
            <a:r>
              <a:rPr lang="en-US" dirty="0"/>
              <a:t>to greenhouse gas emissions</a:t>
            </a:r>
            <a:r>
              <a:rPr lang="en-US" dirty="0" smtClean="0"/>
              <a:t>.</a:t>
            </a:r>
          </a:p>
          <a:p>
            <a:endParaRPr lang="en-US" dirty="0"/>
          </a:p>
        </p:txBody>
      </p:sp>
    </p:spTree>
    <p:extLst>
      <p:ext uri="{BB962C8B-B14F-4D97-AF65-F5344CB8AC3E}">
        <p14:creationId xmlns:p14="http://schemas.microsoft.com/office/powerpoint/2010/main" val="2845526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doing to lessen the impact?</a:t>
            </a:r>
            <a:endParaRPr lang="en-US" dirty="0"/>
          </a:p>
        </p:txBody>
      </p:sp>
      <p:sp>
        <p:nvSpPr>
          <p:cNvPr id="3" name="Content Placeholder 2"/>
          <p:cNvSpPr>
            <a:spLocks noGrp="1"/>
          </p:cNvSpPr>
          <p:nvPr>
            <p:ph idx="1"/>
          </p:nvPr>
        </p:nvSpPr>
        <p:spPr>
          <a:xfrm>
            <a:off x="3647728" y="1544709"/>
            <a:ext cx="6867872" cy="4724400"/>
          </a:xfrm>
        </p:spPr>
        <p:txBody>
          <a:bodyPr/>
          <a:lstStyle/>
          <a:p>
            <a:r>
              <a:rPr lang="en-US" dirty="0"/>
              <a:t>Sometimes a mining company will </a:t>
            </a:r>
            <a:r>
              <a:rPr lang="en-US" dirty="0" smtClean="0"/>
              <a:t>work with </a:t>
            </a:r>
            <a:r>
              <a:rPr lang="en-US" dirty="0"/>
              <a:t>a local community to re-establish wildlife habitat or to </a:t>
            </a:r>
            <a:r>
              <a:rPr lang="en-US" dirty="0" smtClean="0"/>
              <a:t>develop golf </a:t>
            </a:r>
            <a:r>
              <a:rPr lang="en-US" dirty="0"/>
              <a:t>courses, recreational lakes, and parklands on closed mine sites.</a:t>
            </a:r>
          </a:p>
          <a:p>
            <a:r>
              <a:rPr lang="en-US" dirty="0"/>
              <a:t>Governments are responsible for enforcing environmental laws </a:t>
            </a:r>
            <a:r>
              <a:rPr lang="en-US" dirty="0" smtClean="0"/>
              <a:t>and ensuring </a:t>
            </a:r>
            <a:r>
              <a:rPr lang="en-US" dirty="0"/>
              <a:t>that landscapes and ecosystems that have been affected </a:t>
            </a:r>
            <a:r>
              <a:rPr lang="en-US" dirty="0" smtClean="0"/>
              <a:t>by mining </a:t>
            </a:r>
            <a:r>
              <a:rPr lang="en-US" dirty="0"/>
              <a:t>are restored.</a:t>
            </a:r>
          </a:p>
        </p:txBody>
      </p:sp>
      <p:pic>
        <p:nvPicPr>
          <p:cNvPr id="7170" name="Picture 2" descr="C:\Users\jamieh\AppData\Local\Microsoft\Windows\Temporary Internet Files\Content.IE5\28X34KM9\MC9002323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2060849"/>
            <a:ext cx="2048242" cy="184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63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this for Impact?</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640" y="1556792"/>
            <a:ext cx="8748464" cy="488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228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at a glance….</a:t>
            </a:r>
            <a:endParaRPr lang="en-US" dirty="0"/>
          </a:p>
        </p:txBody>
      </p:sp>
      <p:sp>
        <p:nvSpPr>
          <p:cNvPr id="3" name="Content Placeholder 2"/>
          <p:cNvSpPr>
            <a:spLocks noGrp="1"/>
          </p:cNvSpPr>
          <p:nvPr>
            <p:ph idx="1"/>
          </p:nvPr>
        </p:nvSpPr>
        <p:spPr/>
        <p:txBody>
          <a:bodyPr/>
          <a:lstStyle/>
          <a:p>
            <a:endParaRPr lang="en-US"/>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12776"/>
            <a:ext cx="903649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23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Rain</a:t>
            </a:r>
            <a:endParaRPr lang="en-US" dirty="0"/>
          </a:p>
        </p:txBody>
      </p:sp>
      <p:sp>
        <p:nvSpPr>
          <p:cNvPr id="3" name="Content Placeholder 2"/>
          <p:cNvSpPr>
            <a:spLocks noGrp="1"/>
          </p:cNvSpPr>
          <p:nvPr>
            <p:ph idx="1"/>
          </p:nvPr>
        </p:nvSpPr>
        <p:spPr>
          <a:xfrm>
            <a:off x="3431704" y="1524000"/>
            <a:ext cx="7083896" cy="4724400"/>
          </a:xfrm>
        </p:spPr>
        <p:txBody>
          <a:bodyPr/>
          <a:lstStyle/>
          <a:p>
            <a:r>
              <a:rPr lang="en-US" sz="2000" dirty="0"/>
              <a:t>Acid precipitation, commonly known as </a:t>
            </a:r>
            <a:r>
              <a:rPr lang="en-US" sz="2000" b="1" dirty="0"/>
              <a:t>acid rain</a:t>
            </a:r>
            <a:r>
              <a:rPr lang="en-US" sz="2000" dirty="0"/>
              <a:t>, includes rain, fog</a:t>
            </a:r>
            <a:r>
              <a:rPr lang="en-US" sz="2000" dirty="0"/>
              <a:t>, and </a:t>
            </a:r>
            <a:r>
              <a:rPr lang="en-US" sz="2000" dirty="0"/>
              <a:t>snow that is highly acidic and a threat to the forests, lakes, fish</a:t>
            </a:r>
            <a:r>
              <a:rPr lang="en-US" sz="2000" dirty="0"/>
              <a:t>, and </a:t>
            </a:r>
            <a:r>
              <a:rPr lang="en-US" sz="2000" dirty="0"/>
              <a:t>the shallow soils of the Canadian Shield. </a:t>
            </a:r>
            <a:r>
              <a:rPr lang="en-US" sz="2000" dirty="0"/>
              <a:t>Acid rain </a:t>
            </a:r>
            <a:r>
              <a:rPr lang="en-US" sz="2000" dirty="0"/>
              <a:t>is a problem </a:t>
            </a:r>
            <a:r>
              <a:rPr lang="en-US" sz="2000" dirty="0"/>
              <a:t>in Atlantic </a:t>
            </a:r>
            <a:r>
              <a:rPr lang="en-US" sz="2000" dirty="0"/>
              <a:t>Canada because many water and soil systems lack natural </a:t>
            </a:r>
            <a:r>
              <a:rPr lang="en-US" sz="2000" dirty="0"/>
              <a:t>alkalinity and </a:t>
            </a:r>
            <a:r>
              <a:rPr lang="en-US" sz="2000" dirty="0"/>
              <a:t>cannot neutralize acid</a:t>
            </a:r>
            <a:r>
              <a:rPr lang="en-US" sz="2000" dirty="0"/>
              <a:t>.</a:t>
            </a:r>
          </a:p>
          <a:p>
            <a:r>
              <a:rPr lang="en-US" sz="2000" dirty="0"/>
              <a:t>Most acid rain is caused by </a:t>
            </a:r>
            <a:r>
              <a:rPr lang="en-US" sz="2000" dirty="0"/>
              <a:t>human activities </a:t>
            </a:r>
            <a:r>
              <a:rPr lang="en-US" sz="2000" dirty="0"/>
              <a:t>that produce particles and gases of </a:t>
            </a:r>
            <a:r>
              <a:rPr lang="en-US" sz="2000" dirty="0" err="1"/>
              <a:t>sulphur</a:t>
            </a:r>
            <a:r>
              <a:rPr lang="en-US" sz="2000" dirty="0"/>
              <a:t> and nitrogen oxide</a:t>
            </a:r>
            <a:r>
              <a:rPr lang="en-US" sz="2000" dirty="0"/>
              <a:t>. The </a:t>
            </a:r>
            <a:r>
              <a:rPr lang="en-US" sz="2000" dirty="0"/>
              <a:t>burning of coal or oil in electrical </a:t>
            </a:r>
            <a:r>
              <a:rPr lang="en-US" sz="2000" dirty="0"/>
              <a:t>generating plants </a:t>
            </a:r>
            <a:r>
              <a:rPr lang="en-US" sz="2000" dirty="0"/>
              <a:t>and the burning of gasoline in transportation </a:t>
            </a:r>
            <a:r>
              <a:rPr lang="en-US" sz="2000" dirty="0"/>
              <a:t>vehicles </a:t>
            </a:r>
            <a:r>
              <a:rPr lang="en-US" sz="2000" dirty="0"/>
              <a:t>are </a:t>
            </a:r>
            <a:r>
              <a:rPr lang="en-US" sz="2000" dirty="0"/>
              <a:t>the main </a:t>
            </a:r>
            <a:r>
              <a:rPr lang="en-US" sz="2000" dirty="0"/>
              <a:t>causes of acid </a:t>
            </a:r>
            <a:r>
              <a:rPr lang="en-US" sz="2000" dirty="0"/>
              <a:t>rain. </a:t>
            </a:r>
          </a:p>
          <a:p>
            <a:pPr lvl="1"/>
            <a:r>
              <a:rPr lang="en-US" sz="1800" dirty="0"/>
              <a:t>The </a:t>
            </a:r>
            <a:r>
              <a:rPr lang="en-US" sz="1800" dirty="0"/>
              <a:t>biggest producers of these pollutants </a:t>
            </a:r>
            <a:r>
              <a:rPr lang="en-US" sz="1800" dirty="0"/>
              <a:t>are the </a:t>
            </a:r>
            <a:r>
              <a:rPr lang="en-US" sz="1800" b="1" dirty="0"/>
              <a:t>refining </a:t>
            </a:r>
            <a:r>
              <a:rPr lang="en-US" sz="1800" dirty="0"/>
              <a:t>and </a:t>
            </a:r>
            <a:r>
              <a:rPr lang="en-US" sz="1800" b="1" dirty="0"/>
              <a:t>smelting </a:t>
            </a:r>
            <a:r>
              <a:rPr lang="en-US" sz="1800" dirty="0"/>
              <a:t>industries, which separate metallic minerals</a:t>
            </a:r>
            <a:r>
              <a:rPr lang="en-US" sz="1800" dirty="0"/>
              <a:t>, such </a:t>
            </a:r>
            <a:r>
              <a:rPr lang="en-US" sz="1800" dirty="0"/>
              <a:t>as nickel, lead, and zinc from the rock in which they are found.</a:t>
            </a:r>
          </a:p>
        </p:txBody>
      </p:sp>
    </p:spTree>
    <p:extLst>
      <p:ext uri="{BB962C8B-B14F-4D97-AF65-F5344CB8AC3E}">
        <p14:creationId xmlns:p14="http://schemas.microsoft.com/office/powerpoint/2010/main" val="2331740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Not all the acid rain is produced in Canada. </a:t>
            </a:r>
            <a:r>
              <a:rPr lang="en-US" sz="2400" dirty="0"/>
              <a:t> prevailing </a:t>
            </a:r>
            <a:r>
              <a:rPr lang="en-US" sz="2400" dirty="0"/>
              <a:t>westerly winds carry emissions into Canada </a:t>
            </a:r>
            <a:r>
              <a:rPr lang="en-US" sz="2400" dirty="0"/>
              <a:t>from power </a:t>
            </a:r>
            <a:r>
              <a:rPr lang="en-US" sz="2400" dirty="0"/>
              <a:t>plants and industries located in the </a:t>
            </a:r>
            <a:r>
              <a:rPr lang="en-US" sz="2400" dirty="0" err="1"/>
              <a:t>midwestern</a:t>
            </a:r>
            <a:r>
              <a:rPr lang="en-US" sz="2400" dirty="0"/>
              <a:t> United States. The eastern United States, in turn, suffers from </a:t>
            </a:r>
            <a:r>
              <a:rPr lang="en-US" sz="2400" dirty="0"/>
              <a:t>acid rain </a:t>
            </a:r>
            <a:r>
              <a:rPr lang="en-US" sz="2400" dirty="0"/>
              <a:t>produced by industries in Canada.</a:t>
            </a: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3669391"/>
            <a:ext cx="8856984" cy="295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733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solidFill>
                  <a:srgbClr val="00B050"/>
                </a:solidFill>
              </a:rPr>
              <a:t>Forestry</a:t>
            </a:r>
            <a:endParaRPr lang="en-CA" dirty="0">
              <a:solidFill>
                <a:srgbClr val="00B050"/>
              </a:solidFill>
            </a:endParaRPr>
          </a:p>
        </p:txBody>
      </p:sp>
      <p:sp>
        <p:nvSpPr>
          <p:cNvPr id="3" name="Subtitle 2"/>
          <p:cNvSpPr>
            <a:spLocks noGrp="1"/>
          </p:cNvSpPr>
          <p:nvPr>
            <p:ph type="subTitle" idx="1"/>
          </p:nvPr>
        </p:nvSpPr>
        <p:spPr/>
        <p:txBody>
          <a:bodyPr/>
          <a:lstStyle/>
          <a:p>
            <a:r>
              <a:rPr lang="en-CA" dirty="0" smtClean="0">
                <a:solidFill>
                  <a:srgbClr val="00B050"/>
                </a:solidFill>
              </a:rPr>
              <a:t>Canadian Geography</a:t>
            </a:r>
          </a:p>
          <a:p>
            <a:r>
              <a:rPr lang="en-CA" dirty="0" smtClean="0">
                <a:solidFill>
                  <a:srgbClr val="00B050"/>
                </a:solidFill>
              </a:rPr>
              <a:t>Pages 284-295</a:t>
            </a:r>
            <a:endParaRPr lang="en-CA" dirty="0">
              <a:solidFill>
                <a:srgbClr val="00B05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520" y="260648"/>
            <a:ext cx="2687996" cy="213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222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1664" y="1524000"/>
            <a:ext cx="7443936" cy="4724400"/>
          </a:xfrm>
        </p:spPr>
        <p:txBody>
          <a:bodyPr>
            <a:normAutofit/>
          </a:bodyPr>
          <a:lstStyle/>
          <a:p>
            <a:r>
              <a:rPr lang="en-CA" dirty="0" smtClean="0"/>
              <a:t>More than 300 communities in Canada    depend on forestry – paper, building materials, heating, scenic beauty, syrup, wine etc…</a:t>
            </a:r>
          </a:p>
          <a:p>
            <a:r>
              <a:rPr lang="en-CA" dirty="0" smtClean="0"/>
              <a:t>Canada’s forest resources make a </a:t>
            </a:r>
          </a:p>
          <a:p>
            <a:pPr marL="0" indent="0">
              <a:buNone/>
            </a:pPr>
            <a:r>
              <a:rPr lang="en-CA" dirty="0"/>
              <a:t> </a:t>
            </a:r>
            <a:r>
              <a:rPr lang="en-CA" dirty="0" smtClean="0"/>
              <a:t>   significant contribution to the economy.</a:t>
            </a:r>
          </a:p>
          <a:p>
            <a:r>
              <a:rPr lang="en-CA" dirty="0" smtClean="0"/>
              <a:t>It provides jobs for people – logging,  paper mills, </a:t>
            </a:r>
            <a:r>
              <a:rPr lang="en-CA" dirty="0" err="1" smtClean="0"/>
              <a:t>silviculture</a:t>
            </a:r>
            <a:r>
              <a:rPr lang="en-CA" dirty="0" smtClean="0"/>
              <a:t>, tapping</a:t>
            </a:r>
          </a:p>
          <a:p>
            <a:pPr marL="0" indent="0">
              <a:buNone/>
            </a:pPr>
            <a:endParaRPr lang="en-CA" dirty="0" smtClean="0"/>
          </a:p>
          <a:p>
            <a:endParaRPr lang="en-CA" dirty="0" smtClean="0"/>
          </a:p>
          <a:p>
            <a:endParaRPr lang="en-CA" dirty="0"/>
          </a:p>
        </p:txBody>
      </p:sp>
      <p:pic>
        <p:nvPicPr>
          <p:cNvPr id="2050" name="Picture 2" descr="C:\Users\cpierce\AppData\Local\Microsoft\Windows\Temporary Internet Files\Content.IE5\H979ORZ7\MM900284027[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2264" y="4869160"/>
            <a:ext cx="1664804" cy="16172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59586" y="692697"/>
            <a:ext cx="6707670"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CA" sz="4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Why do we cut down trees?</a:t>
            </a:r>
            <a:endParaRPr lang="en-CA" sz="4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267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wipe(down)">
                                      <p:cBhvr>
                                        <p:cTn id="3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Forestry</a:t>
            </a:r>
            <a:endParaRPr lang="en-CA" dirty="0"/>
          </a:p>
        </p:txBody>
      </p:sp>
      <p:sp>
        <p:nvSpPr>
          <p:cNvPr id="3" name="Content Placeholder 2"/>
          <p:cNvSpPr>
            <a:spLocks noGrp="1"/>
          </p:cNvSpPr>
          <p:nvPr>
            <p:ph idx="1"/>
          </p:nvPr>
        </p:nvSpPr>
        <p:spPr>
          <a:xfrm>
            <a:off x="3359696" y="1556792"/>
            <a:ext cx="6369186" cy="4542284"/>
          </a:xfrm>
        </p:spPr>
        <p:txBody>
          <a:bodyPr>
            <a:noAutofit/>
          </a:bodyPr>
          <a:lstStyle/>
          <a:p>
            <a:r>
              <a:rPr lang="en-CA" sz="1800" dirty="0">
                <a:solidFill>
                  <a:schemeClr val="tx2">
                    <a:lumMod val="75000"/>
                    <a:lumOff val="25000"/>
                  </a:schemeClr>
                </a:solidFill>
              </a:rPr>
              <a:t>Clear-cutting: </a:t>
            </a:r>
            <a:r>
              <a:rPr lang="en-CA" sz="1800" dirty="0"/>
              <a:t>A logging method that involves clearing an area of all its trees at one time. It is often done in large patches. Clear-cutting is the least expensive and is a safer method for loggers</a:t>
            </a:r>
          </a:p>
          <a:p>
            <a:r>
              <a:rPr lang="en-CA" sz="1800" dirty="0">
                <a:solidFill>
                  <a:schemeClr val="tx2">
                    <a:lumMod val="75000"/>
                    <a:lumOff val="25000"/>
                  </a:schemeClr>
                </a:solidFill>
              </a:rPr>
              <a:t>S</a:t>
            </a:r>
            <a:r>
              <a:rPr lang="en-CA" sz="1800" dirty="0">
                <a:solidFill>
                  <a:schemeClr val="tx2">
                    <a:lumMod val="75000"/>
                    <a:lumOff val="25000"/>
                  </a:schemeClr>
                </a:solidFill>
              </a:rPr>
              <a:t>trip logging: </a:t>
            </a:r>
            <a:r>
              <a:rPr lang="en-CA" sz="1800" dirty="0"/>
              <a:t>a form of clear-cutting in which long strip of land are cleared of trees, leaving some islands of forests intact. This method reduces soil erosion, is less disruptive to some wildlife (birds, moose), and allows natural reseeding to take place.</a:t>
            </a:r>
          </a:p>
          <a:p>
            <a:r>
              <a:rPr lang="en-CA" sz="1800" dirty="0">
                <a:solidFill>
                  <a:schemeClr val="tx2">
                    <a:lumMod val="75000"/>
                    <a:lumOff val="25000"/>
                  </a:schemeClr>
                </a:solidFill>
              </a:rPr>
              <a:t>Shelter wood cutting: </a:t>
            </a:r>
            <a:r>
              <a:rPr lang="en-CA" sz="1800" dirty="0"/>
              <a:t>used in an area of trees that are all generally the same age. Once the trees have regenerated , the rest of the mature trees are cut again.</a:t>
            </a:r>
          </a:p>
          <a:p>
            <a:r>
              <a:rPr lang="en-CA" sz="1800" dirty="0">
                <a:solidFill>
                  <a:schemeClr val="tx2">
                    <a:lumMod val="75000"/>
                    <a:lumOff val="25000"/>
                  </a:schemeClr>
                </a:solidFill>
              </a:rPr>
              <a:t>Selection cutting</a:t>
            </a:r>
            <a:r>
              <a:rPr lang="en-CA" sz="1800" dirty="0"/>
              <a:t>: used where there are different types</a:t>
            </a:r>
          </a:p>
          <a:p>
            <a:pPr marL="0" indent="0">
              <a:buNone/>
            </a:pPr>
            <a:r>
              <a:rPr lang="en-CA" sz="1800" dirty="0"/>
              <a:t> </a:t>
            </a:r>
            <a:r>
              <a:rPr lang="en-CA" sz="1800" dirty="0"/>
              <a:t>   of  various ages. It is also used to remove diseases in</a:t>
            </a:r>
          </a:p>
          <a:p>
            <a:pPr marL="0" indent="0">
              <a:buNone/>
            </a:pPr>
            <a:r>
              <a:rPr lang="en-CA" sz="1800" dirty="0"/>
              <a:t> </a:t>
            </a:r>
            <a:r>
              <a:rPr lang="en-CA" sz="1800" dirty="0"/>
              <a:t>    trees. Selective cutting is the most dangerous and, most</a:t>
            </a:r>
          </a:p>
          <a:p>
            <a:pPr marL="0" indent="0">
              <a:buNone/>
            </a:pPr>
            <a:r>
              <a:rPr lang="en-CA" sz="1800" dirty="0"/>
              <a:t> </a:t>
            </a:r>
            <a:r>
              <a:rPr lang="en-CA" sz="1800" dirty="0"/>
              <a:t>    expensive because we have to build roads to get to these </a:t>
            </a:r>
          </a:p>
          <a:p>
            <a:pPr marL="0" indent="0">
              <a:buNone/>
            </a:pPr>
            <a:r>
              <a:rPr lang="en-CA" sz="1800" dirty="0"/>
              <a:t> </a:t>
            </a:r>
            <a:r>
              <a:rPr lang="en-CA" sz="1800" dirty="0"/>
              <a:t>     trees.</a:t>
            </a:r>
          </a:p>
        </p:txBody>
      </p:sp>
    </p:spTree>
    <p:extLst>
      <p:ext uri="{BB962C8B-B14F-4D97-AF65-F5344CB8AC3E}">
        <p14:creationId xmlns:p14="http://schemas.microsoft.com/office/powerpoint/2010/main" val="83030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idx="1"/>
          </p:nvPr>
        </p:nvSpPr>
        <p:spPr>
          <a:xfrm>
            <a:off x="2063552" y="188641"/>
            <a:ext cx="7524750" cy="1439863"/>
          </a:xfrm>
        </p:spPr>
        <p:txBody>
          <a:bodyPr/>
          <a:lstStyle/>
          <a:p>
            <a:pPr algn="ctr">
              <a:buFontTx/>
              <a:buNone/>
            </a:pPr>
            <a:r>
              <a:rPr lang="en-US" sz="3600" b="1" dirty="0"/>
              <a:t>Forest </a:t>
            </a:r>
            <a:r>
              <a:rPr lang="en-US" sz="3600" b="1" dirty="0"/>
              <a:t>Resources</a:t>
            </a:r>
            <a:endParaRPr lang="en-US" sz="3600" b="1" u="sng" dirty="0"/>
          </a:p>
        </p:txBody>
      </p:sp>
      <p:pic>
        <p:nvPicPr>
          <p:cNvPr id="153604" name="Picture 4" descr="logging2002meadwestvacocfmloa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1" y="1196753"/>
            <a:ext cx="8510215" cy="532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968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2">
                                            <p:txEl>
                                              <p:pRg st="0" end="0"/>
                                            </p:txEl>
                                          </p:spTgt>
                                        </p:tgtEl>
                                        <p:attrNameLst>
                                          <p:attrName>style.visibility</p:attrName>
                                        </p:attrNameLst>
                                      </p:cBhvr>
                                      <p:to>
                                        <p:strVal val="visible"/>
                                      </p:to>
                                    </p:set>
                                    <p:anim calcmode="lin" valueType="num">
                                      <p:cBhvr additive="base">
                                        <p:cTn id="7" dur="500" fill="hold"/>
                                        <p:tgtEl>
                                          <p:spTgt spid="1536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04"/>
                                        </p:tgtEl>
                                        <p:attrNameLst>
                                          <p:attrName>style.visibility</p:attrName>
                                        </p:attrNameLst>
                                      </p:cBhvr>
                                      <p:to>
                                        <p:strVal val="visible"/>
                                      </p:to>
                                    </p:set>
                                    <p:anim calcmode="lin" valueType="num">
                                      <p:cBhvr additive="base">
                                        <p:cTn id="13" dur="500" fill="hold"/>
                                        <p:tgtEl>
                                          <p:spTgt spid="153604"/>
                                        </p:tgtEl>
                                        <p:attrNameLst>
                                          <p:attrName>ppt_x</p:attrName>
                                        </p:attrNameLst>
                                      </p:cBhvr>
                                      <p:tavLst>
                                        <p:tav tm="0">
                                          <p:val>
                                            <p:strVal val="0-#ppt_w/2"/>
                                          </p:val>
                                        </p:tav>
                                        <p:tav tm="100000">
                                          <p:val>
                                            <p:strVal val="#ppt_x"/>
                                          </p:val>
                                        </p:tav>
                                      </p:tavLst>
                                    </p:anim>
                                    <p:anim calcmode="lin" valueType="num">
                                      <p:cBhvr additive="base">
                                        <p:cTn id="14" dur="500" fill="hold"/>
                                        <p:tgtEl>
                                          <p:spTgt spid="153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a:t>
            </a:r>
            <a:endParaRPr lang="en-US" dirty="0"/>
          </a:p>
        </p:txBody>
      </p:sp>
      <p:sp>
        <p:nvSpPr>
          <p:cNvPr id="3" name="Content Placeholder 2"/>
          <p:cNvSpPr>
            <a:spLocks noGrp="1"/>
          </p:cNvSpPr>
          <p:nvPr>
            <p:ph idx="1"/>
          </p:nvPr>
        </p:nvSpPr>
        <p:spPr>
          <a:xfrm>
            <a:off x="3719736" y="1524000"/>
            <a:ext cx="6795864" cy="4724400"/>
          </a:xfrm>
        </p:spPr>
        <p:txBody>
          <a:bodyPr/>
          <a:lstStyle/>
          <a:p>
            <a:r>
              <a:rPr lang="en-US" sz="2400" dirty="0"/>
              <a:t>Canada is known for its mineral wealth. For </a:t>
            </a:r>
            <a:r>
              <a:rPr lang="en-US" sz="2400" dirty="0"/>
              <a:t> example</a:t>
            </a:r>
            <a:r>
              <a:rPr lang="en-US" sz="2400" dirty="0"/>
              <a:t>, Canada </a:t>
            </a:r>
            <a:r>
              <a:rPr lang="en-US" sz="2400" dirty="0"/>
              <a:t>produces more </a:t>
            </a:r>
            <a:r>
              <a:rPr lang="en-US" sz="2400" dirty="0"/>
              <a:t>potash than any other country in the world, and 95% of it </a:t>
            </a:r>
            <a:r>
              <a:rPr lang="en-US" sz="2400" dirty="0"/>
              <a:t>is mined </a:t>
            </a:r>
            <a:r>
              <a:rPr lang="en-US" sz="2400" dirty="0"/>
              <a:t>in Saskatchewan</a:t>
            </a:r>
            <a:r>
              <a:rPr lang="en-US" sz="2400" dirty="0"/>
              <a:t>.</a:t>
            </a:r>
          </a:p>
          <a:p>
            <a:r>
              <a:rPr lang="en-US" sz="2400" dirty="0"/>
              <a:t>Potash is rich in potassium, one of </a:t>
            </a:r>
            <a:r>
              <a:rPr lang="en-US" sz="2400" dirty="0"/>
              <a:t>the three  important </a:t>
            </a:r>
            <a:r>
              <a:rPr lang="en-US" sz="2400" dirty="0"/>
              <a:t>nutrients needed for plant growth, so almost all </a:t>
            </a:r>
            <a:r>
              <a:rPr lang="en-US" sz="2400" dirty="0"/>
              <a:t>the potash </a:t>
            </a:r>
            <a:r>
              <a:rPr lang="en-US" sz="2400" dirty="0"/>
              <a:t>is used to make fertilizer. </a:t>
            </a:r>
            <a:r>
              <a:rPr lang="en-US" sz="2400" dirty="0"/>
              <a:t> Potash </a:t>
            </a:r>
            <a:r>
              <a:rPr lang="en-US" sz="2400" dirty="0"/>
              <a:t>is also used to make soap, </a:t>
            </a:r>
            <a:r>
              <a:rPr lang="en-US" sz="2400" dirty="0"/>
              <a:t>animal food</a:t>
            </a:r>
            <a:r>
              <a:rPr lang="en-US" sz="2400" dirty="0"/>
              <a:t>, medicines, and water softener.</a:t>
            </a:r>
          </a:p>
        </p:txBody>
      </p:sp>
    </p:spTree>
    <p:extLst>
      <p:ext uri="{BB962C8B-B14F-4D97-AF65-F5344CB8AC3E}">
        <p14:creationId xmlns:p14="http://schemas.microsoft.com/office/powerpoint/2010/main" val="2408478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774825" y="1"/>
            <a:ext cx="8686800" cy="765175"/>
          </a:xfrm>
        </p:spPr>
        <p:txBody>
          <a:bodyPr/>
          <a:lstStyle/>
          <a:p>
            <a:r>
              <a:rPr lang="en-US" sz="3200" dirty="0"/>
              <a:t>Tree Harvesting - </a:t>
            </a:r>
            <a:r>
              <a:rPr lang="en-US" sz="3200" b="1" u="sng" dirty="0">
                <a:solidFill>
                  <a:srgbClr val="FF0000"/>
                </a:solidFill>
              </a:rPr>
              <a:t>1. Clear Cutting</a:t>
            </a:r>
          </a:p>
        </p:txBody>
      </p:sp>
      <p:sp>
        <p:nvSpPr>
          <p:cNvPr id="164867" name="Rectangle 3"/>
          <p:cNvSpPr>
            <a:spLocks noGrp="1" noChangeArrowheads="1"/>
          </p:cNvSpPr>
          <p:nvPr>
            <p:ph idx="1"/>
          </p:nvPr>
        </p:nvSpPr>
        <p:spPr>
          <a:xfrm>
            <a:off x="3503713" y="1628800"/>
            <a:ext cx="2880171" cy="4968552"/>
          </a:xfrm>
        </p:spPr>
        <p:txBody>
          <a:bodyPr/>
          <a:lstStyle/>
          <a:p>
            <a:r>
              <a:rPr lang="en-US" sz="2400" dirty="0"/>
              <a:t>forest harvesting that removes </a:t>
            </a:r>
            <a:r>
              <a:rPr lang="en-US" sz="2400" b="1" u="sng" dirty="0">
                <a:solidFill>
                  <a:srgbClr val="FF0000"/>
                </a:solidFill>
              </a:rPr>
              <a:t>all trees</a:t>
            </a:r>
            <a:r>
              <a:rPr lang="en-US" sz="2400" dirty="0"/>
              <a:t> from an area.</a:t>
            </a:r>
          </a:p>
          <a:p>
            <a:pPr>
              <a:buFontTx/>
              <a:buNone/>
            </a:pPr>
            <a:endParaRPr lang="en-US" sz="2400" dirty="0"/>
          </a:p>
          <a:p>
            <a:r>
              <a:rPr lang="en-US" sz="2400" dirty="0"/>
              <a:t>Includes </a:t>
            </a:r>
            <a:r>
              <a:rPr lang="en-US" sz="2400" dirty="0">
                <a:solidFill>
                  <a:srgbClr val="FF0000"/>
                </a:solidFill>
              </a:rPr>
              <a:t>desirable AND undesirable </a:t>
            </a:r>
            <a:r>
              <a:rPr lang="en-US" sz="2400" dirty="0"/>
              <a:t>species</a:t>
            </a:r>
          </a:p>
          <a:p>
            <a:pPr>
              <a:buFontTx/>
              <a:buNone/>
            </a:pPr>
            <a:endParaRPr lang="en-US" sz="2400" dirty="0"/>
          </a:p>
          <a:p>
            <a:r>
              <a:rPr lang="en-US" sz="2400" dirty="0"/>
              <a:t>the </a:t>
            </a:r>
            <a:r>
              <a:rPr lang="en-US" sz="2400" dirty="0">
                <a:solidFill>
                  <a:srgbClr val="FF0000"/>
                </a:solidFill>
              </a:rPr>
              <a:t>land is left uncovered</a:t>
            </a:r>
            <a:r>
              <a:rPr lang="en-US" sz="2400" dirty="0">
                <a:solidFill>
                  <a:srgbClr val="FFFF00"/>
                </a:solidFill>
              </a:rPr>
              <a:t>.</a:t>
            </a:r>
          </a:p>
          <a:p>
            <a:pPr>
              <a:buFontTx/>
              <a:buNone/>
            </a:pPr>
            <a:endParaRPr lang="en-US" sz="2400" dirty="0">
              <a:solidFill>
                <a:srgbClr val="FFFF00"/>
              </a:solidFill>
            </a:endParaRPr>
          </a:p>
        </p:txBody>
      </p:sp>
      <p:pic>
        <p:nvPicPr>
          <p:cNvPr id="166919" name="Picture 7" descr="1546_deforestation"/>
          <p:cNvPicPr>
            <a:picLocks noChangeAspect="1" noChangeArrowheads="1"/>
          </p:cNvPicPr>
          <p:nvPr/>
        </p:nvPicPr>
        <p:blipFill>
          <a:blip r:embed="rId3" cstate="print">
            <a:lum bright="6000" contrast="12000"/>
            <a:extLst>
              <a:ext uri="{28A0092B-C50C-407E-A947-70E740481C1C}">
                <a14:useLocalDpi xmlns:a14="http://schemas.microsoft.com/office/drawing/2010/main" val="0"/>
              </a:ext>
            </a:extLst>
          </a:blip>
          <a:srcRect/>
          <a:stretch>
            <a:fillRect/>
          </a:stretch>
        </p:blipFill>
        <p:spPr bwMode="auto">
          <a:xfrm>
            <a:off x="6528048" y="1052736"/>
            <a:ext cx="3923928" cy="415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62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 calcmode="lin" valueType="num">
                                      <p:cBhvr additive="base">
                                        <p:cTn id="7" dur="500" fill="hold"/>
                                        <p:tgtEl>
                                          <p:spTgt spid="164866"/>
                                        </p:tgtEl>
                                        <p:attrNameLst>
                                          <p:attrName>ppt_x</p:attrName>
                                        </p:attrNameLst>
                                      </p:cBhvr>
                                      <p:tavLst>
                                        <p:tav tm="0">
                                          <p:val>
                                            <p:strVal val="0-#ppt_w/2"/>
                                          </p:val>
                                        </p:tav>
                                        <p:tav tm="100000">
                                          <p:val>
                                            <p:strVal val="#ppt_x"/>
                                          </p:val>
                                        </p:tav>
                                      </p:tavLst>
                                    </p:anim>
                                    <p:anim calcmode="lin" valueType="num">
                                      <p:cBhvr additive="base">
                                        <p:cTn id="8" dur="500" fill="hold"/>
                                        <p:tgtEl>
                                          <p:spTgt spid="1648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4867">
                                            <p:txEl>
                                              <p:pRg st="0" end="0"/>
                                            </p:txEl>
                                          </p:spTgt>
                                        </p:tgtEl>
                                        <p:attrNameLst>
                                          <p:attrName>style.visibility</p:attrName>
                                        </p:attrNameLst>
                                      </p:cBhvr>
                                      <p:to>
                                        <p:strVal val="visible"/>
                                      </p:to>
                                    </p:set>
                                    <p:anim calcmode="lin" valueType="num">
                                      <p:cBhvr additive="base">
                                        <p:cTn id="13" dur="500" fill="hold"/>
                                        <p:tgtEl>
                                          <p:spTgt spid="1648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48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4867">
                                            <p:txEl>
                                              <p:pRg st="2" end="2"/>
                                            </p:txEl>
                                          </p:spTgt>
                                        </p:tgtEl>
                                        <p:attrNameLst>
                                          <p:attrName>style.visibility</p:attrName>
                                        </p:attrNameLst>
                                      </p:cBhvr>
                                      <p:to>
                                        <p:strVal val="visible"/>
                                      </p:to>
                                    </p:set>
                                    <p:anim calcmode="lin" valueType="num">
                                      <p:cBhvr additive="base">
                                        <p:cTn id="19" dur="500" fill="hold"/>
                                        <p:tgtEl>
                                          <p:spTgt spid="164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48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4867">
                                            <p:txEl>
                                              <p:pRg st="4" end="4"/>
                                            </p:txEl>
                                          </p:spTgt>
                                        </p:tgtEl>
                                        <p:attrNameLst>
                                          <p:attrName>style.visibility</p:attrName>
                                        </p:attrNameLst>
                                      </p:cBhvr>
                                      <p:to>
                                        <p:strVal val="visible"/>
                                      </p:to>
                                    </p:set>
                                    <p:anim calcmode="lin" valueType="num">
                                      <p:cBhvr additive="base">
                                        <p:cTn id="25" dur="500" fill="hold"/>
                                        <p:tgtEl>
                                          <p:spTgt spid="1648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48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6919"/>
                                        </p:tgtEl>
                                        <p:attrNameLst>
                                          <p:attrName>style.visibility</p:attrName>
                                        </p:attrNameLst>
                                      </p:cBhvr>
                                      <p:to>
                                        <p:strVal val="visible"/>
                                      </p:to>
                                    </p:set>
                                    <p:anim calcmode="lin" valueType="num">
                                      <p:cBhvr additive="base">
                                        <p:cTn id="31" dur="500" fill="hold"/>
                                        <p:tgtEl>
                                          <p:spTgt spid="166919"/>
                                        </p:tgtEl>
                                        <p:attrNameLst>
                                          <p:attrName>ppt_x</p:attrName>
                                        </p:attrNameLst>
                                      </p:cBhvr>
                                      <p:tavLst>
                                        <p:tav tm="0">
                                          <p:val>
                                            <p:strVal val="0-#ppt_w/2"/>
                                          </p:val>
                                        </p:tav>
                                        <p:tav tm="100000">
                                          <p:val>
                                            <p:strVal val="#ppt_x"/>
                                          </p:val>
                                        </p:tav>
                                      </p:tavLst>
                                    </p:anim>
                                    <p:anim calcmode="lin" valueType="num">
                                      <p:cBhvr additive="base">
                                        <p:cTn id="32" dur="500" fill="hold"/>
                                        <p:tgtEl>
                                          <p:spTgt spid="1669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utoUpdateAnimBg="0"/>
      <p:bldP spid="16486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351584" y="332656"/>
            <a:ext cx="8316416" cy="810344"/>
          </a:xfrm>
        </p:spPr>
        <p:txBody>
          <a:bodyPr/>
          <a:lstStyle/>
          <a:p>
            <a:pPr algn="ctr"/>
            <a:r>
              <a:rPr lang="en-US" sz="3200" u="sng" dirty="0">
                <a:solidFill>
                  <a:srgbClr val="FF0000"/>
                </a:solidFill>
              </a:rPr>
              <a:t>Clear </a:t>
            </a:r>
            <a:r>
              <a:rPr lang="en-US" sz="3200" u="sng" dirty="0">
                <a:solidFill>
                  <a:srgbClr val="FF0000"/>
                </a:solidFill>
              </a:rPr>
              <a:t>Cutting</a:t>
            </a:r>
          </a:p>
        </p:txBody>
      </p:sp>
      <p:sp>
        <p:nvSpPr>
          <p:cNvPr id="167939" name="Rectangle 3"/>
          <p:cNvSpPr>
            <a:spLocks noGrp="1" noChangeArrowheads="1"/>
          </p:cNvSpPr>
          <p:nvPr>
            <p:ph sz="half" idx="1"/>
          </p:nvPr>
        </p:nvSpPr>
        <p:spPr>
          <a:xfrm>
            <a:off x="7391400" y="1556792"/>
            <a:ext cx="3276600" cy="5301208"/>
          </a:xfrm>
          <a:prstGeom prst="rect">
            <a:avLst/>
          </a:prstGeom>
        </p:spPr>
        <p:txBody>
          <a:bodyPr/>
          <a:lstStyle/>
          <a:p>
            <a:pPr lvl="1">
              <a:lnSpc>
                <a:spcPct val="80000"/>
              </a:lnSpc>
              <a:buFont typeface="Wingdings" pitchFamily="2" charset="2"/>
              <a:buNone/>
            </a:pPr>
            <a:r>
              <a:rPr lang="en-US" sz="2000" dirty="0">
                <a:solidFill>
                  <a:srgbClr val="FF0000"/>
                </a:solidFill>
              </a:rPr>
              <a:t>Disadvantages </a:t>
            </a:r>
          </a:p>
          <a:p>
            <a:pPr lvl="1">
              <a:lnSpc>
                <a:spcPct val="80000"/>
              </a:lnSpc>
            </a:pPr>
            <a:r>
              <a:rPr lang="en-US" sz="2000" dirty="0"/>
              <a:t>Leaves behind a </a:t>
            </a:r>
            <a:r>
              <a:rPr lang="en-US" sz="2000" dirty="0">
                <a:solidFill>
                  <a:srgbClr val="FF0000"/>
                </a:solidFill>
              </a:rPr>
              <a:t>poor looking landscape.</a:t>
            </a:r>
          </a:p>
          <a:p>
            <a:pPr lvl="1">
              <a:lnSpc>
                <a:spcPct val="80000"/>
              </a:lnSpc>
              <a:buFontTx/>
              <a:buNone/>
            </a:pPr>
            <a:endParaRPr lang="en-US" sz="2000" dirty="0">
              <a:solidFill>
                <a:srgbClr val="FF0000"/>
              </a:solidFill>
            </a:endParaRPr>
          </a:p>
          <a:p>
            <a:pPr lvl="1">
              <a:lnSpc>
                <a:spcPct val="80000"/>
              </a:lnSpc>
            </a:pPr>
            <a:r>
              <a:rPr lang="en-US" sz="2000" dirty="0"/>
              <a:t>Ecosystem has a very </a:t>
            </a:r>
            <a:r>
              <a:rPr lang="en-US" sz="2000" dirty="0">
                <a:solidFill>
                  <a:srgbClr val="FF0000"/>
                </a:solidFill>
              </a:rPr>
              <a:t>difficult time recovering</a:t>
            </a:r>
            <a:r>
              <a:rPr lang="en-US" sz="2000" dirty="0"/>
              <a:t>.</a:t>
            </a:r>
          </a:p>
          <a:p>
            <a:pPr lvl="1">
              <a:lnSpc>
                <a:spcPct val="80000"/>
              </a:lnSpc>
              <a:buFontTx/>
              <a:buNone/>
            </a:pPr>
            <a:endParaRPr lang="en-US" sz="2000" dirty="0"/>
          </a:p>
          <a:p>
            <a:pPr lvl="1">
              <a:lnSpc>
                <a:spcPct val="80000"/>
              </a:lnSpc>
            </a:pPr>
            <a:r>
              <a:rPr lang="en-US" sz="2000" dirty="0"/>
              <a:t>Soil is defenseless to </a:t>
            </a:r>
            <a:r>
              <a:rPr lang="en-US" sz="2000" dirty="0">
                <a:solidFill>
                  <a:srgbClr val="FF0000"/>
                </a:solidFill>
              </a:rPr>
              <a:t>erosion.</a:t>
            </a:r>
            <a:r>
              <a:rPr lang="en-US" sz="2000" dirty="0"/>
              <a:t> Especially </a:t>
            </a:r>
            <a:r>
              <a:rPr lang="en-US" sz="2000" dirty="0">
                <a:solidFill>
                  <a:srgbClr val="FF0000"/>
                </a:solidFill>
              </a:rPr>
              <a:t>sloped land </a:t>
            </a:r>
          </a:p>
          <a:p>
            <a:pPr lvl="1">
              <a:lnSpc>
                <a:spcPct val="80000"/>
              </a:lnSpc>
              <a:buFontTx/>
              <a:buNone/>
            </a:pPr>
            <a:endParaRPr lang="en-US" sz="2000" dirty="0">
              <a:solidFill>
                <a:srgbClr val="FF0000"/>
              </a:solidFill>
            </a:endParaRPr>
          </a:p>
          <a:p>
            <a:pPr lvl="1">
              <a:lnSpc>
                <a:spcPct val="80000"/>
              </a:lnSpc>
            </a:pPr>
            <a:r>
              <a:rPr lang="en-US" sz="2000" dirty="0"/>
              <a:t>Wildlife </a:t>
            </a:r>
            <a:r>
              <a:rPr lang="en-US" sz="2000" dirty="0">
                <a:solidFill>
                  <a:srgbClr val="FF0000"/>
                </a:solidFill>
              </a:rPr>
              <a:t>habitats are disturbed.</a:t>
            </a:r>
          </a:p>
          <a:p>
            <a:pPr lvl="1">
              <a:lnSpc>
                <a:spcPct val="80000"/>
              </a:lnSpc>
              <a:buFont typeface="Wingdings" pitchFamily="2" charset="2"/>
              <a:buNone/>
            </a:pPr>
            <a:endParaRPr lang="en-US" sz="2000" dirty="0"/>
          </a:p>
        </p:txBody>
      </p:sp>
      <p:sp>
        <p:nvSpPr>
          <p:cNvPr id="169991" name="Rectangle 7"/>
          <p:cNvSpPr>
            <a:spLocks noGrp="1" noChangeArrowheads="1"/>
          </p:cNvSpPr>
          <p:nvPr>
            <p:ph sz="half" idx="2"/>
          </p:nvPr>
        </p:nvSpPr>
        <p:spPr>
          <a:xfrm>
            <a:off x="2081077" y="1268761"/>
            <a:ext cx="4752975" cy="2016125"/>
          </a:xfrm>
          <a:prstGeom prst="rect">
            <a:avLst/>
          </a:prstGeom>
        </p:spPr>
        <p:txBody>
          <a:bodyPr/>
          <a:lstStyle/>
          <a:p>
            <a:pPr>
              <a:lnSpc>
                <a:spcPct val="90000"/>
              </a:lnSpc>
              <a:buFontTx/>
              <a:buNone/>
            </a:pPr>
            <a:r>
              <a:rPr lang="en-US" sz="2400" dirty="0"/>
              <a:t>Advantages</a:t>
            </a:r>
          </a:p>
          <a:p>
            <a:pPr lvl="1">
              <a:lnSpc>
                <a:spcPct val="90000"/>
              </a:lnSpc>
              <a:buFont typeface="Wingdings" pitchFamily="2" charset="2"/>
              <a:buChar char="Ø"/>
            </a:pPr>
            <a:r>
              <a:rPr lang="en-US" dirty="0"/>
              <a:t> Most rapid</a:t>
            </a:r>
          </a:p>
          <a:p>
            <a:pPr lvl="1">
              <a:lnSpc>
                <a:spcPct val="90000"/>
              </a:lnSpc>
              <a:buFont typeface="Wingdings" pitchFamily="2" charset="2"/>
              <a:buChar char="Ø"/>
            </a:pPr>
            <a:r>
              <a:rPr lang="en-US" dirty="0"/>
              <a:t>economical </a:t>
            </a:r>
          </a:p>
          <a:p>
            <a:pPr lvl="1">
              <a:lnSpc>
                <a:spcPct val="90000"/>
              </a:lnSpc>
              <a:buFont typeface="Wingdings" pitchFamily="2" charset="2"/>
              <a:buChar char="Ø"/>
            </a:pPr>
            <a:r>
              <a:rPr lang="en-US" dirty="0"/>
              <a:t>and least dangerous form of harvesting.</a:t>
            </a:r>
          </a:p>
          <a:p>
            <a:pPr>
              <a:lnSpc>
                <a:spcPct val="90000"/>
              </a:lnSpc>
            </a:pPr>
            <a:endParaRPr lang="en-US" sz="2400" dirty="0"/>
          </a:p>
        </p:txBody>
      </p:sp>
      <p:pic>
        <p:nvPicPr>
          <p:cNvPr id="169989" name="Picture 5" descr="Hwy_407_East_Partial_Construction_clear_cut_and_runoff_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3356992"/>
            <a:ext cx="4499848" cy="337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694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anim calcmode="lin" valueType="num">
                                      <p:cBhvr additive="base">
                                        <p:cTn id="7" dur="500" fill="hold"/>
                                        <p:tgtEl>
                                          <p:spTgt spid="1679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79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9989"/>
                                        </p:tgtEl>
                                        <p:attrNameLst>
                                          <p:attrName>style.visibility</p:attrName>
                                        </p:attrNameLst>
                                      </p:cBhvr>
                                      <p:to>
                                        <p:strVal val="visible"/>
                                      </p:to>
                                    </p:set>
                                    <p:anim calcmode="lin" valueType="num">
                                      <p:cBhvr additive="base">
                                        <p:cTn id="13" dur="500" fill="hold"/>
                                        <p:tgtEl>
                                          <p:spTgt spid="169989"/>
                                        </p:tgtEl>
                                        <p:attrNameLst>
                                          <p:attrName>ppt_x</p:attrName>
                                        </p:attrNameLst>
                                      </p:cBhvr>
                                      <p:tavLst>
                                        <p:tav tm="0">
                                          <p:val>
                                            <p:strVal val="0-#ppt_w/2"/>
                                          </p:val>
                                        </p:tav>
                                        <p:tav tm="100000">
                                          <p:val>
                                            <p:strVal val="#ppt_x"/>
                                          </p:val>
                                        </p:tav>
                                      </p:tavLst>
                                    </p:anim>
                                    <p:anim calcmode="lin" valueType="num">
                                      <p:cBhvr additive="base">
                                        <p:cTn id="14" dur="500" fill="hold"/>
                                        <p:tgtEl>
                                          <p:spTgt spid="1699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69991">
                                            <p:txEl>
                                              <p:pRg st="0" end="0"/>
                                            </p:txEl>
                                          </p:spTgt>
                                        </p:tgtEl>
                                        <p:attrNameLst>
                                          <p:attrName>style.visibility</p:attrName>
                                        </p:attrNameLst>
                                      </p:cBhvr>
                                      <p:to>
                                        <p:strVal val="visible"/>
                                      </p:to>
                                    </p:set>
                                    <p:anim calcmode="discrete" valueType="clr">
                                      <p:cBhvr override="childStyle">
                                        <p:cTn id="19" dur="80"/>
                                        <p:tgtEl>
                                          <p:spTgt spid="1699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69991">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69991">
                                            <p:txEl>
                                              <p:pRg st="0" end="0"/>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69991">
                                            <p:txEl>
                                              <p:pRg st="1" end="1"/>
                                            </p:txEl>
                                          </p:spTgt>
                                        </p:tgtEl>
                                        <p:attrNameLst>
                                          <p:attrName>style.visibility</p:attrName>
                                        </p:attrNameLst>
                                      </p:cBhvr>
                                      <p:to>
                                        <p:strVal val="visible"/>
                                      </p:to>
                                    </p:set>
                                    <p:anim calcmode="discrete" valueType="clr">
                                      <p:cBhvr override="childStyle">
                                        <p:cTn id="26" dur="80"/>
                                        <p:tgtEl>
                                          <p:spTgt spid="1699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69991">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169991">
                                            <p:txEl>
                                              <p:pRg st="1" end="1"/>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69991">
                                            <p:txEl>
                                              <p:pRg st="2" end="2"/>
                                            </p:txEl>
                                          </p:spTgt>
                                        </p:tgtEl>
                                        <p:attrNameLst>
                                          <p:attrName>style.visibility</p:attrName>
                                        </p:attrNameLst>
                                      </p:cBhvr>
                                      <p:to>
                                        <p:strVal val="visible"/>
                                      </p:to>
                                    </p:set>
                                    <p:anim calcmode="discrete" valueType="clr">
                                      <p:cBhvr override="childStyle">
                                        <p:cTn id="33" dur="80"/>
                                        <p:tgtEl>
                                          <p:spTgt spid="1699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69991">
                                            <p:txEl>
                                              <p:pRg st="2" end="2"/>
                                            </p:txEl>
                                          </p:spTgt>
                                        </p:tgtEl>
                                        <p:attrNameLst>
                                          <p:attrName>fillcolor</p:attrName>
                                        </p:attrNameLst>
                                      </p:cBhvr>
                                      <p:tavLst>
                                        <p:tav tm="0">
                                          <p:val>
                                            <p:clrVal>
                                              <a:schemeClr val="accent2"/>
                                            </p:clrVal>
                                          </p:val>
                                        </p:tav>
                                        <p:tav tm="50000">
                                          <p:val>
                                            <p:clrVal>
                                              <a:schemeClr val="hlink"/>
                                            </p:clrVal>
                                          </p:val>
                                        </p:tav>
                                      </p:tavLst>
                                    </p:anim>
                                    <p:set>
                                      <p:cBhvr>
                                        <p:cTn id="35" dur="80"/>
                                        <p:tgtEl>
                                          <p:spTgt spid="169991">
                                            <p:txEl>
                                              <p:pRg st="2" end="2"/>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69991">
                                            <p:txEl>
                                              <p:pRg st="3" end="3"/>
                                            </p:txEl>
                                          </p:spTgt>
                                        </p:tgtEl>
                                        <p:attrNameLst>
                                          <p:attrName>style.visibility</p:attrName>
                                        </p:attrNameLst>
                                      </p:cBhvr>
                                      <p:to>
                                        <p:strVal val="visible"/>
                                      </p:to>
                                    </p:set>
                                    <p:anim calcmode="discrete" valueType="clr">
                                      <p:cBhvr override="childStyle">
                                        <p:cTn id="40" dur="80"/>
                                        <p:tgtEl>
                                          <p:spTgt spid="16999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69991">
                                            <p:txEl>
                                              <p:pRg st="3" end="3"/>
                                            </p:txEl>
                                          </p:spTgt>
                                        </p:tgtEl>
                                        <p:attrNameLst>
                                          <p:attrName>fillcolor</p:attrName>
                                        </p:attrNameLst>
                                      </p:cBhvr>
                                      <p:tavLst>
                                        <p:tav tm="0">
                                          <p:val>
                                            <p:clrVal>
                                              <a:schemeClr val="accent2"/>
                                            </p:clrVal>
                                          </p:val>
                                        </p:tav>
                                        <p:tav tm="50000">
                                          <p:val>
                                            <p:clrVal>
                                              <a:schemeClr val="hlink"/>
                                            </p:clrVal>
                                          </p:val>
                                        </p:tav>
                                      </p:tavLst>
                                    </p:anim>
                                    <p:set>
                                      <p:cBhvr>
                                        <p:cTn id="42" dur="80"/>
                                        <p:tgtEl>
                                          <p:spTgt spid="169991">
                                            <p:txEl>
                                              <p:pRg st="3" end="3"/>
                                            </p:txEl>
                                          </p:spTgt>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67939">
                                            <p:txEl>
                                              <p:pRg st="0" end="0"/>
                                            </p:txEl>
                                          </p:spTgt>
                                        </p:tgtEl>
                                        <p:attrNameLst>
                                          <p:attrName>style.visibility</p:attrName>
                                        </p:attrNameLst>
                                      </p:cBhvr>
                                      <p:to>
                                        <p:strVal val="visible"/>
                                      </p:to>
                                    </p:set>
                                    <p:anim calcmode="lin" valueType="num">
                                      <p:cBhvr additive="base">
                                        <p:cTn id="47" dur="500" fill="hold"/>
                                        <p:tgtEl>
                                          <p:spTgt spid="167939">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79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67939">
                                            <p:txEl>
                                              <p:pRg st="1" end="1"/>
                                            </p:txEl>
                                          </p:spTgt>
                                        </p:tgtEl>
                                        <p:attrNameLst>
                                          <p:attrName>style.visibility</p:attrName>
                                        </p:attrNameLst>
                                      </p:cBhvr>
                                      <p:to>
                                        <p:strVal val="visible"/>
                                      </p:to>
                                    </p:set>
                                    <p:anim calcmode="lin" valueType="num">
                                      <p:cBhvr additive="base">
                                        <p:cTn id="53" dur="500" fill="hold"/>
                                        <p:tgtEl>
                                          <p:spTgt spid="167939">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679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whoosh.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67939">
                                            <p:txEl>
                                              <p:pRg st="3" end="3"/>
                                            </p:txEl>
                                          </p:spTgt>
                                        </p:tgtEl>
                                        <p:attrNameLst>
                                          <p:attrName>style.visibility</p:attrName>
                                        </p:attrNameLst>
                                      </p:cBhvr>
                                      <p:to>
                                        <p:strVal val="visible"/>
                                      </p:to>
                                    </p:set>
                                    <p:anim calcmode="lin" valueType="num">
                                      <p:cBhvr additive="base">
                                        <p:cTn id="59" dur="500" fill="hold"/>
                                        <p:tgtEl>
                                          <p:spTgt spid="167939">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679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whoosh.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67939">
                                            <p:txEl>
                                              <p:pRg st="5" end="5"/>
                                            </p:txEl>
                                          </p:spTgt>
                                        </p:tgtEl>
                                        <p:attrNameLst>
                                          <p:attrName>style.visibility</p:attrName>
                                        </p:attrNameLst>
                                      </p:cBhvr>
                                      <p:to>
                                        <p:strVal val="visible"/>
                                      </p:to>
                                    </p:set>
                                    <p:anim calcmode="lin" valueType="num">
                                      <p:cBhvr additive="base">
                                        <p:cTn id="65" dur="500" fill="hold"/>
                                        <p:tgtEl>
                                          <p:spTgt spid="167939">
                                            <p:txEl>
                                              <p:pRg st="5" end="5"/>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679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whoosh.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67939">
                                            <p:txEl>
                                              <p:pRg st="7" end="7"/>
                                            </p:txEl>
                                          </p:spTgt>
                                        </p:tgtEl>
                                        <p:attrNameLst>
                                          <p:attrName>style.visibility</p:attrName>
                                        </p:attrNameLst>
                                      </p:cBhvr>
                                      <p:to>
                                        <p:strVal val="visible"/>
                                      </p:to>
                                    </p:set>
                                    <p:anim calcmode="lin" valueType="num">
                                      <p:cBhvr additive="base">
                                        <p:cTn id="71" dur="500" fill="hold"/>
                                        <p:tgtEl>
                                          <p:spTgt spid="167939">
                                            <p:txEl>
                                              <p:pRg st="7" end="7"/>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6793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build="p" autoUpdateAnimBg="0"/>
      <p:bldP spid="16793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1774825" y="1"/>
            <a:ext cx="8686800" cy="765175"/>
          </a:xfrm>
        </p:spPr>
        <p:txBody>
          <a:bodyPr/>
          <a:lstStyle/>
          <a:p>
            <a:r>
              <a:rPr lang="en-US" sz="3200" dirty="0"/>
              <a:t>Tree Harvesting </a:t>
            </a:r>
            <a:r>
              <a:rPr lang="en-US" sz="3200" dirty="0"/>
              <a:t>–</a:t>
            </a:r>
            <a:r>
              <a:rPr lang="en-US" sz="3200" b="1" u="sng" dirty="0">
                <a:solidFill>
                  <a:srgbClr val="FF0000"/>
                </a:solidFill>
              </a:rPr>
              <a:t>Clear </a:t>
            </a:r>
            <a:r>
              <a:rPr lang="en-US" sz="3200" b="1" u="sng" dirty="0">
                <a:solidFill>
                  <a:srgbClr val="FF0000"/>
                </a:solidFill>
              </a:rPr>
              <a:t>Cutting</a:t>
            </a:r>
          </a:p>
        </p:txBody>
      </p:sp>
      <p:pic>
        <p:nvPicPr>
          <p:cNvPr id="416772" name="Picture 4" descr="1546_deforestation"/>
          <p:cNvPicPr>
            <a:picLocks noChangeAspect="1" noChangeArrowheads="1"/>
          </p:cNvPicPr>
          <p:nvPr/>
        </p:nvPicPr>
        <p:blipFill>
          <a:blip r:embed="rId3" cstate="print">
            <a:lum bright="6000" contrast="12000"/>
            <a:extLst>
              <a:ext uri="{28A0092B-C50C-407E-A947-70E740481C1C}">
                <a14:useLocalDpi xmlns:a14="http://schemas.microsoft.com/office/drawing/2010/main" val="0"/>
              </a:ext>
            </a:extLst>
          </a:blip>
          <a:srcRect/>
          <a:stretch>
            <a:fillRect/>
          </a:stretch>
        </p:blipFill>
        <p:spPr bwMode="auto">
          <a:xfrm>
            <a:off x="4440238" y="836613"/>
            <a:ext cx="6227762" cy="4151312"/>
          </a:xfrm>
          <a:prstGeom prst="rect">
            <a:avLst/>
          </a:prstGeom>
          <a:noFill/>
          <a:extLst>
            <a:ext uri="{909E8E84-426E-40DD-AFC4-6F175D3DCCD1}">
              <a14:hiddenFill xmlns:a14="http://schemas.microsoft.com/office/drawing/2010/main">
                <a:solidFill>
                  <a:srgbClr val="FFFFFF"/>
                </a:solidFill>
              </a14:hiddenFill>
            </a:ext>
          </a:extLst>
        </p:spPr>
      </p:pic>
      <p:pic>
        <p:nvPicPr>
          <p:cNvPr id="416774" name="Picture 6" descr="lamarca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2181226"/>
            <a:ext cx="9372600" cy="4676775"/>
          </a:xfrm>
          <a:prstGeom prst="rect">
            <a:avLst/>
          </a:prstGeom>
          <a:noFill/>
          <a:extLst>
            <a:ext uri="{909E8E84-426E-40DD-AFC4-6F175D3DCCD1}">
              <a14:hiddenFill xmlns:a14="http://schemas.microsoft.com/office/drawing/2010/main">
                <a:solidFill>
                  <a:srgbClr val="FFFFFF"/>
                </a:solidFill>
              </a14:hiddenFill>
            </a:ext>
          </a:extLst>
        </p:spPr>
      </p:pic>
      <p:pic>
        <p:nvPicPr>
          <p:cNvPr id="416776" name="Picture 8" descr="cut&amp;lea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836613"/>
            <a:ext cx="73152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416778" name="Picture 10" descr="Harvester%20cutting%20tre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9576" y="1485900"/>
            <a:ext cx="6407224" cy="4805418"/>
          </a:xfrm>
          <a:prstGeom prst="rect">
            <a:avLst/>
          </a:prstGeom>
          <a:noFill/>
          <a:extLst>
            <a:ext uri="{909E8E84-426E-40DD-AFC4-6F175D3DCCD1}">
              <a14:hiddenFill xmlns:a14="http://schemas.microsoft.com/office/drawing/2010/main">
                <a:solidFill>
                  <a:srgbClr val="FFFFFF"/>
                </a:solidFill>
              </a14:hiddenFill>
            </a:ext>
          </a:extLst>
        </p:spPr>
      </p:pic>
      <p:pic>
        <p:nvPicPr>
          <p:cNvPr id="416780" name="Picture 12" descr="1470D-0153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0014" y="765175"/>
            <a:ext cx="8027987" cy="534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586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6770"/>
                                        </p:tgtEl>
                                        <p:attrNameLst>
                                          <p:attrName>style.visibility</p:attrName>
                                        </p:attrNameLst>
                                      </p:cBhvr>
                                      <p:to>
                                        <p:strVal val="visible"/>
                                      </p:to>
                                    </p:set>
                                    <p:anim calcmode="lin" valueType="num">
                                      <p:cBhvr additive="base">
                                        <p:cTn id="7" dur="500" fill="hold"/>
                                        <p:tgtEl>
                                          <p:spTgt spid="416770"/>
                                        </p:tgtEl>
                                        <p:attrNameLst>
                                          <p:attrName>ppt_x</p:attrName>
                                        </p:attrNameLst>
                                      </p:cBhvr>
                                      <p:tavLst>
                                        <p:tav tm="0">
                                          <p:val>
                                            <p:strVal val="0-#ppt_w/2"/>
                                          </p:val>
                                        </p:tav>
                                        <p:tav tm="100000">
                                          <p:val>
                                            <p:strVal val="#ppt_x"/>
                                          </p:val>
                                        </p:tav>
                                      </p:tavLst>
                                    </p:anim>
                                    <p:anim calcmode="lin" valueType="num">
                                      <p:cBhvr additive="base">
                                        <p:cTn id="8" dur="500" fill="hold"/>
                                        <p:tgtEl>
                                          <p:spTgt spid="4167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16772"/>
                                        </p:tgtEl>
                                        <p:attrNameLst>
                                          <p:attrName>style.visibility</p:attrName>
                                        </p:attrNameLst>
                                      </p:cBhvr>
                                      <p:to>
                                        <p:strVal val="visible"/>
                                      </p:to>
                                    </p:set>
                                    <p:anim calcmode="lin" valueType="num">
                                      <p:cBhvr additive="base">
                                        <p:cTn id="13" dur="500" fill="hold"/>
                                        <p:tgtEl>
                                          <p:spTgt spid="416772"/>
                                        </p:tgtEl>
                                        <p:attrNameLst>
                                          <p:attrName>ppt_x</p:attrName>
                                        </p:attrNameLst>
                                      </p:cBhvr>
                                      <p:tavLst>
                                        <p:tav tm="0">
                                          <p:val>
                                            <p:strVal val="0-#ppt_w/2"/>
                                          </p:val>
                                        </p:tav>
                                        <p:tav tm="100000">
                                          <p:val>
                                            <p:strVal val="#ppt_x"/>
                                          </p:val>
                                        </p:tav>
                                      </p:tavLst>
                                    </p:anim>
                                    <p:anim calcmode="lin" valueType="num">
                                      <p:cBhvr additive="base">
                                        <p:cTn id="14" dur="500" fill="hold"/>
                                        <p:tgtEl>
                                          <p:spTgt spid="41677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416774"/>
                                        </p:tgtEl>
                                        <p:attrNameLst>
                                          <p:attrName>style.visibility</p:attrName>
                                        </p:attrNameLst>
                                      </p:cBhvr>
                                      <p:to>
                                        <p:strVal val="visible"/>
                                      </p:to>
                                    </p:set>
                                    <p:animEffect transition="in" filter="wheel(4)">
                                      <p:cBhvr>
                                        <p:cTn id="19" dur="2000"/>
                                        <p:tgtEl>
                                          <p:spTgt spid="4167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nodeType="clickEffect">
                                  <p:stCondLst>
                                    <p:cond delay="0"/>
                                  </p:stCondLst>
                                  <p:childTnLst>
                                    <p:set>
                                      <p:cBhvr>
                                        <p:cTn id="23" dur="1" fill="hold">
                                          <p:stCondLst>
                                            <p:cond delay="0"/>
                                          </p:stCondLst>
                                        </p:cTn>
                                        <p:tgtEl>
                                          <p:spTgt spid="416776"/>
                                        </p:tgtEl>
                                        <p:attrNameLst>
                                          <p:attrName>style.visibility</p:attrName>
                                        </p:attrNameLst>
                                      </p:cBhvr>
                                      <p:to>
                                        <p:strVal val="visible"/>
                                      </p:to>
                                    </p:set>
                                    <p:animEffect transition="in" filter="wheel(4)">
                                      <p:cBhvr>
                                        <p:cTn id="24" dur="2000"/>
                                        <p:tgtEl>
                                          <p:spTgt spid="41677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416778"/>
                                        </p:tgtEl>
                                        <p:attrNameLst>
                                          <p:attrName>style.visibility</p:attrName>
                                        </p:attrNameLst>
                                      </p:cBhvr>
                                      <p:to>
                                        <p:strVal val="visible"/>
                                      </p:to>
                                    </p:set>
                                    <p:animEffect transition="in" filter="wheel(4)">
                                      <p:cBhvr>
                                        <p:cTn id="29" dur="2000"/>
                                        <p:tgtEl>
                                          <p:spTgt spid="41677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nodeType="clickEffect">
                                  <p:stCondLst>
                                    <p:cond delay="0"/>
                                  </p:stCondLst>
                                  <p:childTnLst>
                                    <p:set>
                                      <p:cBhvr>
                                        <p:cTn id="33" dur="1" fill="hold">
                                          <p:stCondLst>
                                            <p:cond delay="0"/>
                                          </p:stCondLst>
                                        </p:cTn>
                                        <p:tgtEl>
                                          <p:spTgt spid="416780"/>
                                        </p:tgtEl>
                                        <p:attrNameLst>
                                          <p:attrName>style.visibility</p:attrName>
                                        </p:attrNameLst>
                                      </p:cBhvr>
                                      <p:to>
                                        <p:strVal val="visible"/>
                                      </p:to>
                                    </p:set>
                                    <p:animEffect transition="in" filter="wheel(4)">
                                      <p:cBhvr>
                                        <p:cTn id="34" dur="2000"/>
                                        <p:tgtEl>
                                          <p:spTgt spid="416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7941" name="Picture 5" descr="boreal_strip_cut"/>
          <p:cNvPicPr>
            <a:picLocks noChangeAspect="1" noChangeArrowheads="1"/>
          </p:cNvPicPr>
          <p:nvPr/>
        </p:nvPicPr>
        <p:blipFill>
          <a:blip r:embed="rId3" cstate="print">
            <a:lum bright="-24000" contrast="12000"/>
            <a:extLst>
              <a:ext uri="{28A0092B-C50C-407E-A947-70E740481C1C}">
                <a14:useLocalDpi xmlns:a14="http://schemas.microsoft.com/office/drawing/2010/main" val="0"/>
              </a:ext>
            </a:extLst>
          </a:blip>
          <a:srcRect/>
          <a:stretch>
            <a:fillRect/>
          </a:stretch>
        </p:blipFill>
        <p:spPr bwMode="auto">
          <a:xfrm>
            <a:off x="4403726" y="2160588"/>
            <a:ext cx="6264275" cy="4697412"/>
          </a:xfrm>
          <a:prstGeom prst="rect">
            <a:avLst/>
          </a:prstGeom>
          <a:noFill/>
          <a:extLst>
            <a:ext uri="{909E8E84-426E-40DD-AFC4-6F175D3DCCD1}">
              <a14:hiddenFill xmlns:a14="http://schemas.microsoft.com/office/drawing/2010/main">
                <a:solidFill>
                  <a:srgbClr val="FFFFFF"/>
                </a:solidFill>
              </a14:hiddenFill>
            </a:ext>
          </a:extLst>
        </p:spPr>
      </p:pic>
      <p:sp>
        <p:nvSpPr>
          <p:cNvPr id="165890" name="Rectangle 2"/>
          <p:cNvSpPr>
            <a:spLocks noGrp="1" noChangeArrowheads="1"/>
          </p:cNvSpPr>
          <p:nvPr>
            <p:ph type="title"/>
          </p:nvPr>
        </p:nvSpPr>
        <p:spPr>
          <a:xfrm>
            <a:off x="1847850" y="1"/>
            <a:ext cx="8820150" cy="765175"/>
          </a:xfrm>
        </p:spPr>
        <p:txBody>
          <a:bodyPr/>
          <a:lstStyle/>
          <a:p>
            <a:r>
              <a:rPr lang="en-US" sz="3200" dirty="0"/>
              <a:t>Tree Harvesting </a:t>
            </a:r>
            <a:r>
              <a:rPr lang="en-US" sz="3200" dirty="0"/>
              <a:t>–</a:t>
            </a:r>
            <a:r>
              <a:rPr lang="en-US" sz="3200" b="1" u="sng" dirty="0">
                <a:solidFill>
                  <a:srgbClr val="FF0000"/>
                </a:solidFill>
              </a:rPr>
              <a:t>Strip </a:t>
            </a:r>
            <a:r>
              <a:rPr lang="en-US" sz="3200" b="1" u="sng" dirty="0">
                <a:solidFill>
                  <a:srgbClr val="FF0000"/>
                </a:solidFill>
              </a:rPr>
              <a:t>Cutting</a:t>
            </a:r>
          </a:p>
        </p:txBody>
      </p:sp>
      <p:sp>
        <p:nvSpPr>
          <p:cNvPr id="165891" name="Rectangle 3"/>
          <p:cNvSpPr>
            <a:spLocks noGrp="1" noChangeArrowheads="1"/>
          </p:cNvSpPr>
          <p:nvPr>
            <p:ph idx="1"/>
          </p:nvPr>
        </p:nvSpPr>
        <p:spPr>
          <a:xfrm>
            <a:off x="2063750" y="692150"/>
            <a:ext cx="8928100" cy="793750"/>
          </a:xfrm>
        </p:spPr>
        <p:txBody>
          <a:bodyPr/>
          <a:lstStyle/>
          <a:p>
            <a:pPr>
              <a:buFontTx/>
              <a:buNone/>
            </a:pPr>
            <a:r>
              <a:rPr lang="en-US" sz="2400" dirty="0"/>
              <a:t>	</a:t>
            </a:r>
            <a:r>
              <a:rPr lang="en-US" sz="2000" dirty="0"/>
              <a:t>a variation on clear cutting where strips of forest about 1 or 2 ha are left between the clear cut areas.</a:t>
            </a:r>
            <a:r>
              <a:rPr lang="en-US" sz="2400" dirty="0"/>
              <a:t> </a:t>
            </a:r>
          </a:p>
        </p:txBody>
      </p:sp>
      <p:pic>
        <p:nvPicPr>
          <p:cNvPr id="167943" name="Picture 7" descr="im133827"/>
          <p:cNvPicPr>
            <a:picLocks noChangeAspect="1" noChangeArrowheads="1"/>
          </p:cNvPicPr>
          <p:nvPr/>
        </p:nvPicPr>
        <p:blipFill>
          <a:blip r:embed="rId4" cstate="print">
            <a:extLst>
              <a:ext uri="{28A0092B-C50C-407E-A947-70E740481C1C}">
                <a14:useLocalDpi xmlns:a14="http://schemas.microsoft.com/office/drawing/2010/main" val="0"/>
              </a:ext>
            </a:extLst>
          </a:blip>
          <a:srcRect b="13899"/>
          <a:stretch>
            <a:fillRect/>
          </a:stretch>
        </p:blipFill>
        <p:spPr bwMode="auto">
          <a:xfrm>
            <a:off x="1524001" y="2455864"/>
            <a:ext cx="7667625" cy="4402137"/>
          </a:xfrm>
          <a:prstGeom prst="rect">
            <a:avLst/>
          </a:prstGeom>
          <a:noFill/>
          <a:extLst>
            <a:ext uri="{909E8E84-426E-40DD-AFC4-6F175D3DCCD1}">
              <a14:hiddenFill xmlns:a14="http://schemas.microsoft.com/office/drawing/2010/main">
                <a:solidFill>
                  <a:srgbClr val="FFFFFF"/>
                </a:solidFill>
              </a14:hiddenFill>
            </a:ext>
          </a:extLst>
        </p:spPr>
      </p:pic>
      <p:pic>
        <p:nvPicPr>
          <p:cNvPr id="167945" name="Picture 9" descr="Cutting%20a%20Special%20Management%20Zone%20(SM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0238" y="2185988"/>
            <a:ext cx="6227762" cy="4672012"/>
          </a:xfrm>
          <a:prstGeom prst="rect">
            <a:avLst/>
          </a:prstGeom>
          <a:noFill/>
          <a:extLst>
            <a:ext uri="{909E8E84-426E-40DD-AFC4-6F175D3DCCD1}">
              <a14:hiddenFill xmlns:a14="http://schemas.microsoft.com/office/drawing/2010/main">
                <a:solidFill>
                  <a:srgbClr val="FFFFFF"/>
                </a:solidFill>
              </a14:hiddenFill>
            </a:ext>
          </a:extLst>
        </p:spPr>
      </p:pic>
      <p:pic>
        <p:nvPicPr>
          <p:cNvPr id="167949" name="Picture 13" descr="fore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1485900"/>
            <a:ext cx="356235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995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additive="base">
                                        <p:cTn id="7" dur="500" fill="hold"/>
                                        <p:tgtEl>
                                          <p:spTgt spid="165890"/>
                                        </p:tgtEl>
                                        <p:attrNameLst>
                                          <p:attrName>ppt_x</p:attrName>
                                        </p:attrNameLst>
                                      </p:cBhvr>
                                      <p:tavLst>
                                        <p:tav tm="0">
                                          <p:val>
                                            <p:strVal val="0-#ppt_w/2"/>
                                          </p:val>
                                        </p:tav>
                                        <p:tav tm="100000">
                                          <p:val>
                                            <p:strVal val="#ppt_x"/>
                                          </p:val>
                                        </p:tav>
                                      </p:tavLst>
                                    </p:anim>
                                    <p:anim calcmode="lin" valueType="num">
                                      <p:cBhvr additive="base">
                                        <p:cTn id="8" dur="500" fill="hold"/>
                                        <p:tgtEl>
                                          <p:spTgt spid="1658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7941"/>
                                        </p:tgtEl>
                                        <p:attrNameLst>
                                          <p:attrName>style.visibility</p:attrName>
                                        </p:attrNameLst>
                                      </p:cBhvr>
                                      <p:to>
                                        <p:strVal val="visible"/>
                                      </p:to>
                                    </p:set>
                                    <p:anim calcmode="lin" valueType="num">
                                      <p:cBhvr additive="base">
                                        <p:cTn id="13" dur="500" fill="hold"/>
                                        <p:tgtEl>
                                          <p:spTgt spid="167941"/>
                                        </p:tgtEl>
                                        <p:attrNameLst>
                                          <p:attrName>ppt_x</p:attrName>
                                        </p:attrNameLst>
                                      </p:cBhvr>
                                      <p:tavLst>
                                        <p:tav tm="0">
                                          <p:val>
                                            <p:strVal val="0-#ppt_w/2"/>
                                          </p:val>
                                        </p:tav>
                                        <p:tav tm="100000">
                                          <p:val>
                                            <p:strVal val="#ppt_x"/>
                                          </p:val>
                                        </p:tav>
                                      </p:tavLst>
                                    </p:anim>
                                    <p:anim calcmode="lin" valueType="num">
                                      <p:cBhvr additive="base">
                                        <p:cTn id="14" dur="500" fill="hold"/>
                                        <p:tgtEl>
                                          <p:spTgt spid="1679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5891">
                                            <p:txEl>
                                              <p:pRg st="0" end="0"/>
                                            </p:txEl>
                                          </p:spTgt>
                                        </p:tgtEl>
                                        <p:attrNameLst>
                                          <p:attrName>style.visibility</p:attrName>
                                        </p:attrNameLst>
                                      </p:cBhvr>
                                      <p:to>
                                        <p:strVal val="visible"/>
                                      </p:to>
                                    </p:set>
                                    <p:anim calcmode="lin" valueType="num">
                                      <p:cBhvr additive="base">
                                        <p:cTn id="19" dur="500" fill="hold"/>
                                        <p:tgtEl>
                                          <p:spTgt spid="16589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58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nodeType="clickEffect">
                                  <p:stCondLst>
                                    <p:cond delay="0"/>
                                  </p:stCondLst>
                                  <p:childTnLst>
                                    <p:set>
                                      <p:cBhvr>
                                        <p:cTn id="24" dur="1" fill="hold">
                                          <p:stCondLst>
                                            <p:cond delay="0"/>
                                          </p:stCondLst>
                                        </p:cTn>
                                        <p:tgtEl>
                                          <p:spTgt spid="167943"/>
                                        </p:tgtEl>
                                        <p:attrNameLst>
                                          <p:attrName>style.visibility</p:attrName>
                                        </p:attrNameLst>
                                      </p:cBhvr>
                                      <p:to>
                                        <p:strVal val="visible"/>
                                      </p:to>
                                    </p:set>
                                    <p:animEffect transition="in" filter="wheel(4)">
                                      <p:cBhvr>
                                        <p:cTn id="25" dur="2000"/>
                                        <p:tgtEl>
                                          <p:spTgt spid="16794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4" fill="hold" nodeType="clickEffect">
                                  <p:stCondLst>
                                    <p:cond delay="0"/>
                                  </p:stCondLst>
                                  <p:childTnLst>
                                    <p:set>
                                      <p:cBhvr>
                                        <p:cTn id="29" dur="1" fill="hold">
                                          <p:stCondLst>
                                            <p:cond delay="0"/>
                                          </p:stCondLst>
                                        </p:cTn>
                                        <p:tgtEl>
                                          <p:spTgt spid="167945"/>
                                        </p:tgtEl>
                                        <p:attrNameLst>
                                          <p:attrName>style.visibility</p:attrName>
                                        </p:attrNameLst>
                                      </p:cBhvr>
                                      <p:to>
                                        <p:strVal val="visible"/>
                                      </p:to>
                                    </p:set>
                                    <p:animEffect transition="in" filter="wheel(4)">
                                      <p:cBhvr>
                                        <p:cTn id="30" dur="2000"/>
                                        <p:tgtEl>
                                          <p:spTgt spid="16794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167949"/>
                                        </p:tgtEl>
                                        <p:attrNameLst>
                                          <p:attrName>style.visibility</p:attrName>
                                        </p:attrNameLst>
                                      </p:cBhvr>
                                      <p:to>
                                        <p:strVal val="visible"/>
                                      </p:to>
                                    </p:set>
                                    <p:anim calcmode="lin" valueType="num">
                                      <p:cBhvr>
                                        <p:cTn id="35" dur="3000" fill="hold"/>
                                        <p:tgtEl>
                                          <p:spTgt spid="167949"/>
                                        </p:tgtEl>
                                        <p:attrNameLst>
                                          <p:attrName>ppt_w</p:attrName>
                                        </p:attrNameLst>
                                      </p:cBhvr>
                                      <p:tavLst>
                                        <p:tav tm="0">
                                          <p:val>
                                            <p:fltVal val="0"/>
                                          </p:val>
                                        </p:tav>
                                        <p:tav tm="100000">
                                          <p:val>
                                            <p:strVal val="#ppt_w"/>
                                          </p:val>
                                        </p:tav>
                                      </p:tavLst>
                                    </p:anim>
                                    <p:anim calcmode="lin" valueType="num">
                                      <p:cBhvr>
                                        <p:cTn id="36" dur="3000" fill="hold"/>
                                        <p:tgtEl>
                                          <p:spTgt spid="167949"/>
                                        </p:tgtEl>
                                        <p:attrNameLst>
                                          <p:attrName>ppt_h</p:attrName>
                                        </p:attrNameLst>
                                      </p:cBhvr>
                                      <p:tavLst>
                                        <p:tav tm="0">
                                          <p:val>
                                            <p:fltVal val="0"/>
                                          </p:val>
                                        </p:tav>
                                        <p:tav tm="100000">
                                          <p:val>
                                            <p:strVal val="#ppt_h"/>
                                          </p:val>
                                        </p:tav>
                                      </p:tavLst>
                                    </p:anim>
                                    <p:anim calcmode="lin" valueType="num">
                                      <p:cBhvr>
                                        <p:cTn id="37" dur="3000" fill="hold"/>
                                        <p:tgtEl>
                                          <p:spTgt spid="167949"/>
                                        </p:tgtEl>
                                        <p:attrNameLst>
                                          <p:attrName>style.rotation</p:attrName>
                                        </p:attrNameLst>
                                      </p:cBhvr>
                                      <p:tavLst>
                                        <p:tav tm="0">
                                          <p:val>
                                            <p:fltVal val="360"/>
                                          </p:val>
                                        </p:tav>
                                        <p:tav tm="100000">
                                          <p:val>
                                            <p:fltVal val="0"/>
                                          </p:val>
                                        </p:tav>
                                      </p:tavLst>
                                    </p:anim>
                                    <p:animEffect transition="in" filter="fade">
                                      <p:cBhvr>
                                        <p:cTn id="38" dur="3000"/>
                                        <p:tgtEl>
                                          <p:spTgt spid="167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utoUpdateAnimBg="0"/>
      <p:bldP spid="16589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524000" y="620713"/>
            <a:ext cx="4248150" cy="1143000"/>
          </a:xfrm>
        </p:spPr>
        <p:txBody>
          <a:bodyPr/>
          <a:lstStyle/>
          <a:p>
            <a:r>
              <a:rPr lang="en-US" u="sng" dirty="0" smtClean="0">
                <a:solidFill>
                  <a:srgbClr val="FF0000"/>
                </a:solidFill>
              </a:rPr>
              <a:t>Strip </a:t>
            </a:r>
            <a:r>
              <a:rPr lang="en-US" u="sng" dirty="0">
                <a:solidFill>
                  <a:srgbClr val="FF0000"/>
                </a:solidFill>
              </a:rPr>
              <a:t>Cutting</a:t>
            </a:r>
          </a:p>
        </p:txBody>
      </p:sp>
      <p:sp>
        <p:nvSpPr>
          <p:cNvPr id="335875" name="Rectangle 3"/>
          <p:cNvSpPr>
            <a:spLocks noGrp="1" noChangeArrowheads="1"/>
          </p:cNvSpPr>
          <p:nvPr>
            <p:ph idx="1"/>
          </p:nvPr>
        </p:nvSpPr>
        <p:spPr>
          <a:xfrm>
            <a:off x="1524001" y="2420938"/>
            <a:ext cx="9324975" cy="2565400"/>
          </a:xfrm>
        </p:spPr>
        <p:txBody>
          <a:bodyPr/>
          <a:lstStyle/>
          <a:p>
            <a:pPr>
              <a:buFontTx/>
              <a:buNone/>
            </a:pPr>
            <a:r>
              <a:rPr lang="en-US" dirty="0"/>
              <a:t>Advantages</a:t>
            </a:r>
          </a:p>
          <a:p>
            <a:pPr lvl="1">
              <a:buFont typeface="Wingdings" pitchFamily="2" charset="2"/>
              <a:buChar char="Ø"/>
            </a:pPr>
            <a:r>
              <a:rPr lang="en-US" dirty="0"/>
              <a:t> Less ecological disruption than clear cutting.</a:t>
            </a:r>
          </a:p>
          <a:p>
            <a:pPr lvl="1">
              <a:buFont typeface="Wingdings" pitchFamily="2" charset="2"/>
              <a:buChar char="Ø"/>
            </a:pPr>
            <a:r>
              <a:rPr lang="en-US" dirty="0"/>
              <a:t> Soil erosion is less severe.</a:t>
            </a:r>
          </a:p>
          <a:p>
            <a:pPr lvl="1">
              <a:buFont typeface="Wingdings" pitchFamily="2" charset="2"/>
              <a:buChar char="Ø"/>
            </a:pPr>
            <a:r>
              <a:rPr lang="en-US" dirty="0"/>
              <a:t> Forest can regenerate naturally without human help.</a:t>
            </a:r>
          </a:p>
          <a:p>
            <a:pPr>
              <a:buFontTx/>
              <a:buNone/>
            </a:pPr>
            <a:endParaRPr lang="en-US" dirty="0"/>
          </a:p>
        </p:txBody>
      </p:sp>
      <p:sp>
        <p:nvSpPr>
          <p:cNvPr id="335878" name="Text Box 6"/>
          <p:cNvSpPr txBox="1">
            <a:spLocks noChangeArrowheads="1"/>
          </p:cNvSpPr>
          <p:nvPr/>
        </p:nvSpPr>
        <p:spPr bwMode="auto">
          <a:xfrm>
            <a:off x="3719736" y="4581525"/>
            <a:ext cx="658790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a:t>Disadvantages </a:t>
            </a:r>
          </a:p>
          <a:p>
            <a:pPr lvl="1">
              <a:buFont typeface="Wingdings" pitchFamily="2" charset="2"/>
              <a:buChar char="Ø"/>
            </a:pPr>
            <a:r>
              <a:rPr lang="en-US" sz="2800" dirty="0"/>
              <a:t> </a:t>
            </a:r>
            <a:r>
              <a:rPr lang="en-US" sz="2000" dirty="0"/>
              <a:t>Requires a larger section of forest to produce the same amount of yield.</a:t>
            </a:r>
          </a:p>
          <a:p>
            <a:pPr lvl="1">
              <a:buFont typeface="Wingdings" pitchFamily="2" charset="2"/>
              <a:buChar char="Ø"/>
            </a:pPr>
            <a:r>
              <a:rPr lang="en-US" sz="2000" dirty="0"/>
              <a:t> More disruption to the ecosystem. Ex: extra roads.</a:t>
            </a:r>
          </a:p>
        </p:txBody>
      </p:sp>
      <p:pic>
        <p:nvPicPr>
          <p:cNvPr id="335879" name="Picture 7" descr="im133827"/>
          <p:cNvPicPr>
            <a:picLocks noChangeAspect="1" noChangeArrowheads="1"/>
          </p:cNvPicPr>
          <p:nvPr/>
        </p:nvPicPr>
        <p:blipFill>
          <a:blip r:embed="rId2" cstate="print">
            <a:extLst>
              <a:ext uri="{28A0092B-C50C-407E-A947-70E740481C1C}">
                <a14:useLocalDpi xmlns:a14="http://schemas.microsoft.com/office/drawing/2010/main" val="0"/>
              </a:ext>
            </a:extLst>
          </a:blip>
          <a:srcRect b="14160"/>
          <a:stretch>
            <a:fillRect/>
          </a:stretch>
        </p:blipFill>
        <p:spPr bwMode="auto">
          <a:xfrm>
            <a:off x="5808664" y="0"/>
            <a:ext cx="4859337"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01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5874"/>
                                        </p:tgtEl>
                                        <p:attrNameLst>
                                          <p:attrName>style.visibility</p:attrName>
                                        </p:attrNameLst>
                                      </p:cBhvr>
                                      <p:to>
                                        <p:strVal val="visible"/>
                                      </p:to>
                                    </p:set>
                                    <p:anim calcmode="lin" valueType="num">
                                      <p:cBhvr additive="base">
                                        <p:cTn id="7" dur="500" fill="hold"/>
                                        <p:tgtEl>
                                          <p:spTgt spid="335874"/>
                                        </p:tgtEl>
                                        <p:attrNameLst>
                                          <p:attrName>ppt_x</p:attrName>
                                        </p:attrNameLst>
                                      </p:cBhvr>
                                      <p:tavLst>
                                        <p:tav tm="0">
                                          <p:val>
                                            <p:strVal val="0-#ppt_w/2"/>
                                          </p:val>
                                        </p:tav>
                                        <p:tav tm="100000">
                                          <p:val>
                                            <p:strVal val="#ppt_x"/>
                                          </p:val>
                                        </p:tav>
                                      </p:tavLst>
                                    </p:anim>
                                    <p:anim calcmode="lin" valueType="num">
                                      <p:cBhvr additive="base">
                                        <p:cTn id="8" dur="500" fill="hold"/>
                                        <p:tgtEl>
                                          <p:spTgt spid="3358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5875">
                                            <p:txEl>
                                              <p:pRg st="0" end="0"/>
                                            </p:txEl>
                                          </p:spTgt>
                                        </p:tgtEl>
                                        <p:attrNameLst>
                                          <p:attrName>style.visibility</p:attrName>
                                        </p:attrNameLst>
                                      </p:cBhvr>
                                      <p:to>
                                        <p:strVal val="visible"/>
                                      </p:to>
                                    </p:set>
                                    <p:anim calcmode="lin" valueType="num">
                                      <p:cBhvr additive="base">
                                        <p:cTn id="13" dur="500" fill="hold"/>
                                        <p:tgtEl>
                                          <p:spTgt spid="3358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587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35875">
                                            <p:txEl>
                                              <p:pRg st="1" end="1"/>
                                            </p:txEl>
                                          </p:spTgt>
                                        </p:tgtEl>
                                        <p:attrNameLst>
                                          <p:attrName>style.visibility</p:attrName>
                                        </p:attrNameLst>
                                      </p:cBhvr>
                                      <p:to>
                                        <p:strVal val="visible"/>
                                      </p:to>
                                    </p:set>
                                    <p:anim calcmode="lin" valueType="num">
                                      <p:cBhvr additive="base">
                                        <p:cTn id="17" dur="500" fill="hold"/>
                                        <p:tgtEl>
                                          <p:spTgt spid="33587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35875">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5875">
                                            <p:txEl>
                                              <p:pRg st="2" end="2"/>
                                            </p:txEl>
                                          </p:spTgt>
                                        </p:tgtEl>
                                        <p:attrNameLst>
                                          <p:attrName>style.visibility</p:attrName>
                                        </p:attrNameLst>
                                      </p:cBhvr>
                                      <p:to>
                                        <p:strVal val="visible"/>
                                      </p:to>
                                    </p:set>
                                    <p:anim calcmode="lin" valueType="num">
                                      <p:cBhvr additive="base">
                                        <p:cTn id="21" dur="500" fill="hold"/>
                                        <p:tgtEl>
                                          <p:spTgt spid="335875">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35875">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35875">
                                            <p:txEl>
                                              <p:pRg st="3" end="3"/>
                                            </p:txEl>
                                          </p:spTgt>
                                        </p:tgtEl>
                                        <p:attrNameLst>
                                          <p:attrName>style.visibility</p:attrName>
                                        </p:attrNameLst>
                                      </p:cBhvr>
                                      <p:to>
                                        <p:strVal val="visible"/>
                                      </p:to>
                                    </p:set>
                                    <p:anim calcmode="lin" valueType="num">
                                      <p:cBhvr additive="base">
                                        <p:cTn id="25" dur="500" fill="hold"/>
                                        <p:tgtEl>
                                          <p:spTgt spid="3358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58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5878"/>
                                        </p:tgtEl>
                                        <p:attrNameLst>
                                          <p:attrName>style.visibility</p:attrName>
                                        </p:attrNameLst>
                                      </p:cBhvr>
                                      <p:to>
                                        <p:strVal val="visible"/>
                                      </p:to>
                                    </p:set>
                                    <p:anim calcmode="lin" valueType="num">
                                      <p:cBhvr additive="base">
                                        <p:cTn id="31" dur="500" fill="hold"/>
                                        <p:tgtEl>
                                          <p:spTgt spid="335878"/>
                                        </p:tgtEl>
                                        <p:attrNameLst>
                                          <p:attrName>ppt_x</p:attrName>
                                        </p:attrNameLst>
                                      </p:cBhvr>
                                      <p:tavLst>
                                        <p:tav tm="0">
                                          <p:val>
                                            <p:strVal val="0-#ppt_w/2"/>
                                          </p:val>
                                        </p:tav>
                                        <p:tav tm="100000">
                                          <p:val>
                                            <p:strVal val="#ppt_x"/>
                                          </p:val>
                                        </p:tav>
                                      </p:tavLst>
                                    </p:anim>
                                    <p:anim calcmode="lin" valueType="num">
                                      <p:cBhvr additive="base">
                                        <p:cTn id="32" dur="500" fill="hold"/>
                                        <p:tgtEl>
                                          <p:spTgt spid="33587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4" fill="hold" nodeType="clickEffect">
                                  <p:stCondLst>
                                    <p:cond delay="0"/>
                                  </p:stCondLst>
                                  <p:childTnLst>
                                    <p:set>
                                      <p:cBhvr>
                                        <p:cTn id="36" dur="1" fill="hold">
                                          <p:stCondLst>
                                            <p:cond delay="0"/>
                                          </p:stCondLst>
                                        </p:cTn>
                                        <p:tgtEl>
                                          <p:spTgt spid="335879"/>
                                        </p:tgtEl>
                                        <p:attrNameLst>
                                          <p:attrName>style.visibility</p:attrName>
                                        </p:attrNameLst>
                                      </p:cBhvr>
                                      <p:to>
                                        <p:strVal val="visible"/>
                                      </p:to>
                                    </p:set>
                                    <p:animEffect transition="in" filter="wheel(4)">
                                      <p:cBhvr>
                                        <p:cTn id="37" dur="2000"/>
                                        <p:tgtEl>
                                          <p:spTgt spid="335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autoUpdateAnimBg="0"/>
      <p:bldP spid="335875" grpId="0" build="p" autoUpdateAnimBg="0"/>
      <p:bldP spid="33587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992313" y="0"/>
            <a:ext cx="8424862" cy="692150"/>
          </a:xfrm>
        </p:spPr>
        <p:txBody>
          <a:bodyPr/>
          <a:lstStyle/>
          <a:p>
            <a:r>
              <a:rPr lang="en-US" sz="3200" dirty="0"/>
              <a:t>Tree Harvesting </a:t>
            </a:r>
            <a:r>
              <a:rPr lang="en-US" sz="3200" dirty="0"/>
              <a:t>–</a:t>
            </a:r>
            <a:r>
              <a:rPr lang="en-US" sz="3200" b="1" u="sng" dirty="0">
                <a:solidFill>
                  <a:schemeClr val="accent1"/>
                </a:solidFill>
              </a:rPr>
              <a:t>Selective </a:t>
            </a:r>
            <a:r>
              <a:rPr lang="en-US" sz="3200" b="1" u="sng" dirty="0">
                <a:solidFill>
                  <a:schemeClr val="accent1"/>
                </a:solidFill>
              </a:rPr>
              <a:t>Cutting</a:t>
            </a:r>
          </a:p>
        </p:txBody>
      </p:sp>
      <p:sp>
        <p:nvSpPr>
          <p:cNvPr id="166915" name="Rectangle 3"/>
          <p:cNvSpPr>
            <a:spLocks noGrp="1" noChangeArrowheads="1"/>
          </p:cNvSpPr>
          <p:nvPr>
            <p:ph idx="1"/>
          </p:nvPr>
        </p:nvSpPr>
        <p:spPr>
          <a:xfrm>
            <a:off x="7248129" y="1416130"/>
            <a:ext cx="2737173" cy="5037207"/>
          </a:xfrm>
        </p:spPr>
        <p:txBody>
          <a:bodyPr/>
          <a:lstStyle/>
          <a:p>
            <a:pPr>
              <a:lnSpc>
                <a:spcPct val="90000"/>
              </a:lnSpc>
              <a:buFontTx/>
              <a:buNone/>
            </a:pPr>
            <a:endParaRPr lang="en-US" b="1" u="sng" dirty="0">
              <a:solidFill>
                <a:srgbClr val="F0F010"/>
              </a:solidFill>
            </a:endParaRPr>
          </a:p>
          <a:p>
            <a:pPr>
              <a:lnSpc>
                <a:spcPct val="90000"/>
              </a:lnSpc>
            </a:pPr>
            <a:r>
              <a:rPr lang="en-US" sz="2000" dirty="0"/>
              <a:t>forest harvesting that removes </a:t>
            </a:r>
            <a:r>
              <a:rPr lang="en-US" sz="2000" dirty="0">
                <a:solidFill>
                  <a:srgbClr val="82FF05"/>
                </a:solidFill>
              </a:rPr>
              <a:t>only mature trees</a:t>
            </a:r>
            <a:r>
              <a:rPr lang="en-US" sz="2000" dirty="0"/>
              <a:t> and leaves the other trees in place. </a:t>
            </a:r>
          </a:p>
          <a:p>
            <a:pPr>
              <a:lnSpc>
                <a:spcPct val="90000"/>
              </a:lnSpc>
            </a:pPr>
            <a:r>
              <a:rPr lang="en-US" sz="2000" dirty="0"/>
              <a:t>Immature trees, undesired species and underbrush is all left intact. </a:t>
            </a:r>
            <a:endParaRPr lang="en-US" sz="2000" dirty="0">
              <a:latin typeface="Garamond" pitchFamily="18" charset="0"/>
            </a:endParaRPr>
          </a:p>
        </p:txBody>
      </p:sp>
      <p:pic>
        <p:nvPicPr>
          <p:cNvPr id="166917" name="Picture 5" descr="Int_St_Treatments"/>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1631505" y="1196976"/>
            <a:ext cx="4976709" cy="547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008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anim calcmode="lin" valueType="num">
                                      <p:cBhvr additive="base">
                                        <p:cTn id="7" dur="500" fill="hold"/>
                                        <p:tgtEl>
                                          <p:spTgt spid="166914"/>
                                        </p:tgtEl>
                                        <p:attrNameLst>
                                          <p:attrName>ppt_x</p:attrName>
                                        </p:attrNameLst>
                                      </p:cBhvr>
                                      <p:tavLst>
                                        <p:tav tm="0">
                                          <p:val>
                                            <p:strVal val="0-#ppt_w/2"/>
                                          </p:val>
                                        </p:tav>
                                        <p:tav tm="100000">
                                          <p:val>
                                            <p:strVal val="#ppt_x"/>
                                          </p:val>
                                        </p:tav>
                                      </p:tavLst>
                                    </p:anim>
                                    <p:anim calcmode="lin" valueType="num">
                                      <p:cBhvr additive="base">
                                        <p:cTn id="8" dur="500" fill="hold"/>
                                        <p:tgtEl>
                                          <p:spTgt spid="166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6917"/>
                                        </p:tgtEl>
                                        <p:attrNameLst>
                                          <p:attrName>style.visibility</p:attrName>
                                        </p:attrNameLst>
                                      </p:cBhvr>
                                      <p:to>
                                        <p:strVal val="visible"/>
                                      </p:to>
                                    </p:set>
                                    <p:anim calcmode="lin" valueType="num">
                                      <p:cBhvr additive="base">
                                        <p:cTn id="13" dur="500" fill="hold"/>
                                        <p:tgtEl>
                                          <p:spTgt spid="166917"/>
                                        </p:tgtEl>
                                        <p:attrNameLst>
                                          <p:attrName>ppt_x</p:attrName>
                                        </p:attrNameLst>
                                      </p:cBhvr>
                                      <p:tavLst>
                                        <p:tav tm="0">
                                          <p:val>
                                            <p:strVal val="0-#ppt_w/2"/>
                                          </p:val>
                                        </p:tav>
                                        <p:tav tm="100000">
                                          <p:val>
                                            <p:strVal val="#ppt_x"/>
                                          </p:val>
                                        </p:tav>
                                      </p:tavLst>
                                    </p:anim>
                                    <p:anim calcmode="lin" valueType="num">
                                      <p:cBhvr additive="base">
                                        <p:cTn id="14" dur="500" fill="hold"/>
                                        <p:tgtEl>
                                          <p:spTgt spid="16691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6915">
                                            <p:txEl>
                                              <p:pRg st="1" end="1"/>
                                            </p:txEl>
                                          </p:spTgt>
                                        </p:tgtEl>
                                        <p:attrNameLst>
                                          <p:attrName>style.visibility</p:attrName>
                                        </p:attrNameLst>
                                      </p:cBhvr>
                                      <p:to>
                                        <p:strVal val="visible"/>
                                      </p:to>
                                    </p:set>
                                    <p:anim calcmode="lin" valueType="num">
                                      <p:cBhvr additive="base">
                                        <p:cTn id="19" dur="500" fill="hold"/>
                                        <p:tgtEl>
                                          <p:spTgt spid="1669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6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6915">
                                            <p:txEl>
                                              <p:pRg st="2" end="2"/>
                                            </p:txEl>
                                          </p:spTgt>
                                        </p:tgtEl>
                                        <p:attrNameLst>
                                          <p:attrName>style.visibility</p:attrName>
                                        </p:attrNameLst>
                                      </p:cBhvr>
                                      <p:to>
                                        <p:strVal val="visible"/>
                                      </p:to>
                                    </p:set>
                                    <p:anim calcmode="lin" valueType="num">
                                      <p:cBhvr additive="base">
                                        <p:cTn id="25" dur="500" fill="hold"/>
                                        <p:tgtEl>
                                          <p:spTgt spid="16691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6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utoUpdateAnimBg="0"/>
      <p:bldP spid="16691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Selective Cutting</a:t>
            </a:r>
            <a:endParaRPr lang="en-US" dirty="0"/>
          </a:p>
        </p:txBody>
      </p:sp>
      <p:sp>
        <p:nvSpPr>
          <p:cNvPr id="3" name="Content Placeholder 2"/>
          <p:cNvSpPr>
            <a:spLocks noGrp="1"/>
          </p:cNvSpPr>
          <p:nvPr>
            <p:ph idx="1"/>
          </p:nvPr>
        </p:nvSpPr>
        <p:spPr/>
        <p:txBody>
          <a:bodyPr/>
          <a:lstStyle/>
          <a:p>
            <a:r>
              <a:rPr lang="en-US" dirty="0"/>
              <a:t>Clear cutting has the advantage of being economical and safe whereas selective cutting has the advantage of leaving the ecosystem intact</a:t>
            </a:r>
            <a:r>
              <a:rPr lang="en-US" dirty="0" smtClean="0"/>
              <a:t>.</a:t>
            </a:r>
          </a:p>
          <a:p>
            <a:r>
              <a:rPr lang="en-US" dirty="0" smtClean="0"/>
              <a:t>Selective cutting is the most expensive method of cutting for companies. </a:t>
            </a:r>
          </a:p>
          <a:p>
            <a:r>
              <a:rPr lang="en-US" dirty="0" smtClean="0"/>
              <a:t>Proves to be the most dangerous as well.</a:t>
            </a:r>
            <a:endParaRPr lang="en-US" dirty="0"/>
          </a:p>
        </p:txBody>
      </p:sp>
    </p:spTree>
    <p:extLst>
      <p:ext uri="{BB962C8B-B14F-4D97-AF65-F5344CB8AC3E}">
        <p14:creationId xmlns:p14="http://schemas.microsoft.com/office/powerpoint/2010/main" val="1951049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1524000" y="404813"/>
            <a:ext cx="5111750" cy="1143000"/>
          </a:xfrm>
        </p:spPr>
        <p:txBody>
          <a:bodyPr/>
          <a:lstStyle/>
          <a:p>
            <a:r>
              <a:rPr lang="en-US" u="sng">
                <a:solidFill>
                  <a:srgbClr val="F0F010"/>
                </a:solidFill>
              </a:rPr>
              <a:t>3. Selective Cutting</a:t>
            </a:r>
          </a:p>
        </p:txBody>
      </p:sp>
      <p:sp>
        <p:nvSpPr>
          <p:cNvPr id="336899" name="Rectangle 3"/>
          <p:cNvSpPr>
            <a:spLocks noGrp="1" noChangeArrowheads="1"/>
          </p:cNvSpPr>
          <p:nvPr>
            <p:ph idx="1"/>
          </p:nvPr>
        </p:nvSpPr>
        <p:spPr>
          <a:xfrm>
            <a:off x="1524001" y="3886200"/>
            <a:ext cx="9324975" cy="3284538"/>
          </a:xfrm>
        </p:spPr>
        <p:txBody>
          <a:bodyPr/>
          <a:lstStyle/>
          <a:p>
            <a:pPr>
              <a:buFontTx/>
              <a:buNone/>
            </a:pPr>
            <a:endParaRPr lang="en-US" sz="800">
              <a:solidFill>
                <a:srgbClr val="99FF33"/>
              </a:solidFill>
            </a:endParaRPr>
          </a:p>
          <a:p>
            <a:pPr>
              <a:buFontTx/>
              <a:buNone/>
            </a:pPr>
            <a:r>
              <a:rPr lang="en-US" sz="3000">
                <a:solidFill>
                  <a:srgbClr val="99FF33"/>
                </a:solidFill>
              </a:rPr>
              <a:t>Disadvantages</a:t>
            </a:r>
            <a:r>
              <a:rPr lang="en-US">
                <a:solidFill>
                  <a:srgbClr val="99FF33"/>
                </a:solidFill>
              </a:rPr>
              <a:t> </a:t>
            </a:r>
          </a:p>
          <a:p>
            <a:pPr lvl="1">
              <a:buFont typeface="Wingdings" pitchFamily="2" charset="2"/>
              <a:buChar char="Ø"/>
            </a:pPr>
            <a:r>
              <a:rPr lang="en-US"/>
              <a:t> </a:t>
            </a:r>
            <a:r>
              <a:rPr lang="en-US" sz="2500"/>
              <a:t>Most </a:t>
            </a:r>
            <a:r>
              <a:rPr lang="en-US" sz="2500">
                <a:solidFill>
                  <a:srgbClr val="82FF05"/>
                </a:solidFill>
              </a:rPr>
              <a:t>expensive</a:t>
            </a:r>
            <a:r>
              <a:rPr lang="en-US" sz="2500"/>
              <a:t> method.</a:t>
            </a:r>
          </a:p>
          <a:p>
            <a:pPr lvl="1">
              <a:buFont typeface="Wingdings" pitchFamily="2" charset="2"/>
              <a:buChar char="Ø"/>
            </a:pPr>
            <a:r>
              <a:rPr lang="en-US" sz="2500"/>
              <a:t> </a:t>
            </a:r>
            <a:r>
              <a:rPr lang="en-US" sz="2500">
                <a:solidFill>
                  <a:srgbClr val="82FF05"/>
                </a:solidFill>
              </a:rPr>
              <a:t>Yields are lower</a:t>
            </a:r>
            <a:r>
              <a:rPr lang="en-US" sz="2500"/>
              <a:t>.</a:t>
            </a:r>
          </a:p>
          <a:p>
            <a:pPr lvl="1">
              <a:buFont typeface="Wingdings" pitchFamily="2" charset="2"/>
              <a:buChar char="Ø"/>
            </a:pPr>
            <a:r>
              <a:rPr lang="en-US" sz="2500"/>
              <a:t> Care must be taken to </a:t>
            </a:r>
            <a:r>
              <a:rPr lang="en-US" sz="2500">
                <a:solidFill>
                  <a:srgbClr val="82FF05"/>
                </a:solidFill>
              </a:rPr>
              <a:t>avoid damaging unharvested</a:t>
            </a:r>
            <a:r>
              <a:rPr lang="en-US" sz="2500"/>
              <a:t> trees. </a:t>
            </a:r>
          </a:p>
          <a:p>
            <a:pPr lvl="1">
              <a:buFont typeface="Wingdings" pitchFamily="2" charset="2"/>
              <a:buChar char="Ø"/>
            </a:pPr>
            <a:r>
              <a:rPr lang="en-US" sz="2500"/>
              <a:t> </a:t>
            </a:r>
            <a:r>
              <a:rPr lang="en-US" sz="2500">
                <a:solidFill>
                  <a:srgbClr val="82FF05"/>
                </a:solidFill>
              </a:rPr>
              <a:t>Roads </a:t>
            </a:r>
            <a:r>
              <a:rPr lang="en-US" sz="2500"/>
              <a:t>must be maintained longer to keep harvesting mature trees.</a:t>
            </a:r>
          </a:p>
        </p:txBody>
      </p:sp>
      <p:pic>
        <p:nvPicPr>
          <p:cNvPr id="336901" name="Picture 5" descr="sele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9600" y="1"/>
            <a:ext cx="3708400" cy="2917825"/>
          </a:xfrm>
          <a:prstGeom prst="rect">
            <a:avLst/>
          </a:prstGeom>
          <a:noFill/>
          <a:extLst>
            <a:ext uri="{909E8E84-426E-40DD-AFC4-6F175D3DCCD1}">
              <a14:hiddenFill xmlns:a14="http://schemas.microsoft.com/office/drawing/2010/main">
                <a:solidFill>
                  <a:srgbClr val="FFFFFF"/>
                </a:solidFill>
              </a14:hiddenFill>
            </a:ext>
          </a:extLst>
        </p:spPr>
      </p:pic>
      <p:sp>
        <p:nvSpPr>
          <p:cNvPr id="336902" name="Text Box 6"/>
          <p:cNvSpPr txBox="1">
            <a:spLocks noChangeArrowheads="1"/>
          </p:cNvSpPr>
          <p:nvPr/>
        </p:nvSpPr>
        <p:spPr bwMode="auto">
          <a:xfrm>
            <a:off x="1524000" y="2438400"/>
            <a:ext cx="813593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rgbClr val="99FF33"/>
                </a:solidFill>
              </a:rPr>
              <a:t>Advantages</a:t>
            </a:r>
          </a:p>
          <a:p>
            <a:pPr lvl="1">
              <a:buFont typeface="Wingdings" pitchFamily="2" charset="2"/>
              <a:buChar char="Ø"/>
            </a:pPr>
            <a:r>
              <a:rPr lang="en-US" sz="2800"/>
              <a:t> Leaves the biggest portion of the </a:t>
            </a:r>
            <a:r>
              <a:rPr lang="en-US" sz="2800">
                <a:solidFill>
                  <a:srgbClr val="FF0000"/>
                </a:solidFill>
              </a:rPr>
              <a:t>forest intact.</a:t>
            </a:r>
          </a:p>
          <a:p>
            <a:pPr lvl="1">
              <a:buFont typeface="Wingdings" pitchFamily="2" charset="2"/>
              <a:buChar char="Ø"/>
            </a:pPr>
            <a:r>
              <a:rPr lang="en-US" sz="2800"/>
              <a:t> Causes the </a:t>
            </a:r>
            <a:r>
              <a:rPr lang="en-US" sz="2800">
                <a:solidFill>
                  <a:srgbClr val="FF0000"/>
                </a:solidFill>
              </a:rPr>
              <a:t>least ecological</a:t>
            </a:r>
            <a:r>
              <a:rPr lang="en-US" sz="2800"/>
              <a:t> disruption.</a:t>
            </a:r>
          </a:p>
        </p:txBody>
      </p:sp>
      <p:pic>
        <p:nvPicPr>
          <p:cNvPr id="336904" name="Picture 8" descr="Walsh%20Brook%20area%20before%20the%20harv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405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6898"/>
                                        </p:tgtEl>
                                        <p:attrNameLst>
                                          <p:attrName>style.visibility</p:attrName>
                                        </p:attrNameLst>
                                      </p:cBhvr>
                                      <p:to>
                                        <p:strVal val="visible"/>
                                      </p:to>
                                    </p:set>
                                    <p:anim calcmode="lin" valueType="num">
                                      <p:cBhvr additive="base">
                                        <p:cTn id="7" dur="500" fill="hold"/>
                                        <p:tgtEl>
                                          <p:spTgt spid="336898"/>
                                        </p:tgtEl>
                                        <p:attrNameLst>
                                          <p:attrName>ppt_x</p:attrName>
                                        </p:attrNameLst>
                                      </p:cBhvr>
                                      <p:tavLst>
                                        <p:tav tm="0">
                                          <p:val>
                                            <p:strVal val="0-#ppt_w/2"/>
                                          </p:val>
                                        </p:tav>
                                        <p:tav tm="100000">
                                          <p:val>
                                            <p:strVal val="#ppt_x"/>
                                          </p:val>
                                        </p:tav>
                                      </p:tavLst>
                                    </p:anim>
                                    <p:anim calcmode="lin" valueType="num">
                                      <p:cBhvr additive="base">
                                        <p:cTn id="8" dur="500" fill="hold"/>
                                        <p:tgtEl>
                                          <p:spTgt spid="3368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36901"/>
                                        </p:tgtEl>
                                        <p:attrNameLst>
                                          <p:attrName>style.visibility</p:attrName>
                                        </p:attrNameLst>
                                      </p:cBhvr>
                                      <p:to>
                                        <p:strVal val="visible"/>
                                      </p:to>
                                    </p:set>
                                    <p:anim calcmode="lin" valueType="num">
                                      <p:cBhvr additive="base">
                                        <p:cTn id="13" dur="500" fill="hold"/>
                                        <p:tgtEl>
                                          <p:spTgt spid="336901"/>
                                        </p:tgtEl>
                                        <p:attrNameLst>
                                          <p:attrName>ppt_x</p:attrName>
                                        </p:attrNameLst>
                                      </p:cBhvr>
                                      <p:tavLst>
                                        <p:tav tm="0">
                                          <p:val>
                                            <p:strVal val="0-#ppt_w/2"/>
                                          </p:val>
                                        </p:tav>
                                        <p:tav tm="100000">
                                          <p:val>
                                            <p:strVal val="#ppt_x"/>
                                          </p:val>
                                        </p:tav>
                                      </p:tavLst>
                                    </p:anim>
                                    <p:anim calcmode="lin" valueType="num">
                                      <p:cBhvr additive="base">
                                        <p:cTn id="14" dur="500" fill="hold"/>
                                        <p:tgtEl>
                                          <p:spTgt spid="3369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6902"/>
                                        </p:tgtEl>
                                        <p:attrNameLst>
                                          <p:attrName>style.visibility</p:attrName>
                                        </p:attrNameLst>
                                      </p:cBhvr>
                                      <p:to>
                                        <p:strVal val="visible"/>
                                      </p:to>
                                    </p:set>
                                    <p:anim calcmode="lin" valueType="num">
                                      <p:cBhvr additive="base">
                                        <p:cTn id="19" dur="500" fill="hold"/>
                                        <p:tgtEl>
                                          <p:spTgt spid="336902"/>
                                        </p:tgtEl>
                                        <p:attrNameLst>
                                          <p:attrName>ppt_x</p:attrName>
                                        </p:attrNameLst>
                                      </p:cBhvr>
                                      <p:tavLst>
                                        <p:tav tm="0">
                                          <p:val>
                                            <p:strVal val="0-#ppt_w/2"/>
                                          </p:val>
                                        </p:tav>
                                        <p:tav tm="100000">
                                          <p:val>
                                            <p:strVal val="#ppt_x"/>
                                          </p:val>
                                        </p:tav>
                                      </p:tavLst>
                                    </p:anim>
                                    <p:anim calcmode="lin" valueType="num">
                                      <p:cBhvr additive="base">
                                        <p:cTn id="20" dur="500" fill="hold"/>
                                        <p:tgtEl>
                                          <p:spTgt spid="33690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6899">
                                            <p:txEl>
                                              <p:pRg st="1" end="1"/>
                                            </p:txEl>
                                          </p:spTgt>
                                        </p:tgtEl>
                                        <p:attrNameLst>
                                          <p:attrName>style.visibility</p:attrName>
                                        </p:attrNameLst>
                                      </p:cBhvr>
                                      <p:to>
                                        <p:strVal val="visible"/>
                                      </p:to>
                                    </p:set>
                                    <p:anim calcmode="lin" valueType="num">
                                      <p:cBhvr additive="base">
                                        <p:cTn id="25" dur="500" fill="hold"/>
                                        <p:tgtEl>
                                          <p:spTgt spid="336899">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6899">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36899">
                                            <p:txEl>
                                              <p:pRg st="2" end="2"/>
                                            </p:txEl>
                                          </p:spTgt>
                                        </p:tgtEl>
                                        <p:attrNameLst>
                                          <p:attrName>style.visibility</p:attrName>
                                        </p:attrNameLst>
                                      </p:cBhvr>
                                      <p:to>
                                        <p:strVal val="visible"/>
                                      </p:to>
                                    </p:set>
                                    <p:anim calcmode="lin" valueType="num">
                                      <p:cBhvr additive="base">
                                        <p:cTn id="29" dur="500" fill="hold"/>
                                        <p:tgtEl>
                                          <p:spTgt spid="336899">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36899">
                                            <p:txEl>
                                              <p:pRg st="2" end="2"/>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36899">
                                            <p:txEl>
                                              <p:pRg st="3" end="3"/>
                                            </p:txEl>
                                          </p:spTgt>
                                        </p:tgtEl>
                                        <p:attrNameLst>
                                          <p:attrName>style.visibility</p:attrName>
                                        </p:attrNameLst>
                                      </p:cBhvr>
                                      <p:to>
                                        <p:strVal val="visible"/>
                                      </p:to>
                                    </p:set>
                                    <p:anim calcmode="lin" valueType="num">
                                      <p:cBhvr additive="base">
                                        <p:cTn id="33" dur="500" fill="hold"/>
                                        <p:tgtEl>
                                          <p:spTgt spid="336899">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36899">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36899">
                                            <p:txEl>
                                              <p:pRg st="4" end="4"/>
                                            </p:txEl>
                                          </p:spTgt>
                                        </p:tgtEl>
                                        <p:attrNameLst>
                                          <p:attrName>style.visibility</p:attrName>
                                        </p:attrNameLst>
                                      </p:cBhvr>
                                      <p:to>
                                        <p:strVal val="visible"/>
                                      </p:to>
                                    </p:set>
                                    <p:anim calcmode="lin" valueType="num">
                                      <p:cBhvr additive="base">
                                        <p:cTn id="37" dur="500" fill="hold"/>
                                        <p:tgtEl>
                                          <p:spTgt spid="33689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6899">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36899">
                                            <p:txEl>
                                              <p:pRg st="5" end="5"/>
                                            </p:txEl>
                                          </p:spTgt>
                                        </p:tgtEl>
                                        <p:attrNameLst>
                                          <p:attrName>style.visibility</p:attrName>
                                        </p:attrNameLst>
                                      </p:cBhvr>
                                      <p:to>
                                        <p:strVal val="visible"/>
                                      </p:to>
                                    </p:set>
                                    <p:anim calcmode="lin" valueType="num">
                                      <p:cBhvr additive="base">
                                        <p:cTn id="41" dur="500" fill="hold"/>
                                        <p:tgtEl>
                                          <p:spTgt spid="336899">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368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4" fill="hold" nodeType="clickEffect">
                                  <p:stCondLst>
                                    <p:cond delay="0"/>
                                  </p:stCondLst>
                                  <p:childTnLst>
                                    <p:set>
                                      <p:cBhvr>
                                        <p:cTn id="46" dur="1" fill="hold">
                                          <p:stCondLst>
                                            <p:cond delay="0"/>
                                          </p:stCondLst>
                                        </p:cTn>
                                        <p:tgtEl>
                                          <p:spTgt spid="336904"/>
                                        </p:tgtEl>
                                        <p:attrNameLst>
                                          <p:attrName>style.visibility</p:attrName>
                                        </p:attrNameLst>
                                      </p:cBhvr>
                                      <p:to>
                                        <p:strVal val="visible"/>
                                      </p:to>
                                    </p:set>
                                    <p:animEffect transition="in" filter="wheel(4)">
                                      <p:cBhvr>
                                        <p:cTn id="47" dur="2000"/>
                                        <p:tgtEl>
                                          <p:spTgt spid="336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autoUpdateAnimBg="0"/>
      <p:bldP spid="336899" grpId="0" build="p" autoUpdateAnimBg="0"/>
      <p:bldP spid="33690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1524000" y="0"/>
            <a:ext cx="9144000" cy="1143000"/>
          </a:xfrm>
          <a:solidFill>
            <a:schemeClr val="folHlink"/>
          </a:solidFill>
          <a:ln w="50800">
            <a:solidFill>
              <a:srgbClr val="33C8EB"/>
            </a:solidFill>
            <a:miter lim="800000"/>
            <a:headEnd/>
            <a:tailEnd/>
          </a:ln>
        </p:spPr>
        <p:txBody>
          <a:bodyPr/>
          <a:lstStyle/>
          <a:p>
            <a:r>
              <a:rPr lang="en-US">
                <a:solidFill>
                  <a:schemeClr val="bg1"/>
                </a:solidFill>
              </a:rPr>
              <a:t>Importance of the Forests</a:t>
            </a:r>
          </a:p>
        </p:txBody>
      </p:sp>
      <p:sp>
        <p:nvSpPr>
          <p:cNvPr id="421891" name="Rectangle 3"/>
          <p:cNvSpPr>
            <a:spLocks noGrp="1" noChangeArrowheads="1"/>
          </p:cNvSpPr>
          <p:nvPr>
            <p:ph idx="1"/>
          </p:nvPr>
        </p:nvSpPr>
        <p:spPr>
          <a:xfrm>
            <a:off x="1703389" y="1341438"/>
            <a:ext cx="8785225" cy="5516562"/>
          </a:xfrm>
        </p:spPr>
        <p:txBody>
          <a:bodyPr/>
          <a:lstStyle/>
          <a:p>
            <a:r>
              <a:rPr lang="en-US"/>
              <a:t>Forests </a:t>
            </a:r>
            <a:r>
              <a:rPr lang="en-US">
                <a:solidFill>
                  <a:srgbClr val="82FF05"/>
                </a:solidFill>
              </a:rPr>
              <a:t>prevent soil erosion</a:t>
            </a:r>
            <a:r>
              <a:rPr lang="en-US"/>
              <a:t> through the use of their roots (roots hold the soil together).</a:t>
            </a:r>
          </a:p>
          <a:p>
            <a:pPr>
              <a:buFontTx/>
              <a:buNone/>
            </a:pPr>
            <a:endParaRPr lang="en-US"/>
          </a:p>
          <a:p>
            <a:r>
              <a:rPr lang="en-US">
                <a:solidFill>
                  <a:srgbClr val="82FF05"/>
                </a:solidFill>
              </a:rPr>
              <a:t>Prevent flooding</a:t>
            </a:r>
            <a:r>
              <a:rPr lang="en-US"/>
              <a:t>… Trees take up much of the water.</a:t>
            </a:r>
          </a:p>
          <a:p>
            <a:pPr>
              <a:buFontTx/>
              <a:buNone/>
            </a:pPr>
            <a:endParaRPr lang="en-US"/>
          </a:p>
          <a:p>
            <a:r>
              <a:rPr lang="en-US"/>
              <a:t>Prevent soil from drying up… SHADE soil and forest floor from warm temps.</a:t>
            </a:r>
          </a:p>
          <a:p>
            <a:pPr>
              <a:buFontTx/>
              <a:buNone/>
            </a:pPr>
            <a:endParaRPr lang="en-US"/>
          </a:p>
          <a:p>
            <a:r>
              <a:rPr lang="en-US"/>
              <a:t>Wind break that prevents </a:t>
            </a:r>
            <a:r>
              <a:rPr lang="en-US">
                <a:solidFill>
                  <a:srgbClr val="82FF05"/>
                </a:solidFill>
              </a:rPr>
              <a:t>wind erosion</a:t>
            </a:r>
            <a:r>
              <a:rPr lang="en-US"/>
              <a:t>… Wind would blow the soil away…epsecially dry soil.</a:t>
            </a:r>
          </a:p>
        </p:txBody>
      </p:sp>
    </p:spTree>
    <p:extLst>
      <p:ext uri="{BB962C8B-B14F-4D97-AF65-F5344CB8AC3E}">
        <p14:creationId xmlns:p14="http://schemas.microsoft.com/office/powerpoint/2010/main" val="3970046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21891">
                                            <p:txEl>
                                              <p:pRg st="0" end="0"/>
                                            </p:txEl>
                                          </p:spTgt>
                                        </p:tgtEl>
                                        <p:attrNameLst>
                                          <p:attrName>style.visibility</p:attrName>
                                        </p:attrNameLst>
                                      </p:cBhvr>
                                      <p:to>
                                        <p:strVal val="visible"/>
                                      </p:to>
                                    </p:set>
                                    <p:anim calcmode="discrete" valueType="clr">
                                      <p:cBhvr override="childStyle">
                                        <p:cTn id="7" dur="80"/>
                                        <p:tgtEl>
                                          <p:spTgt spid="4218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2189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21891">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21891">
                                            <p:txEl>
                                              <p:pRg st="2" end="2"/>
                                            </p:txEl>
                                          </p:spTgt>
                                        </p:tgtEl>
                                        <p:attrNameLst>
                                          <p:attrName>style.visibility</p:attrName>
                                        </p:attrNameLst>
                                      </p:cBhvr>
                                      <p:to>
                                        <p:strVal val="visible"/>
                                      </p:to>
                                    </p:set>
                                    <p:anim calcmode="discrete" valueType="clr">
                                      <p:cBhvr override="childStyle">
                                        <p:cTn id="14" dur="80"/>
                                        <p:tgtEl>
                                          <p:spTgt spid="4218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21891">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21891">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21891">
                                            <p:txEl>
                                              <p:pRg st="4" end="4"/>
                                            </p:txEl>
                                          </p:spTgt>
                                        </p:tgtEl>
                                        <p:attrNameLst>
                                          <p:attrName>style.visibility</p:attrName>
                                        </p:attrNameLst>
                                      </p:cBhvr>
                                      <p:to>
                                        <p:strVal val="visible"/>
                                      </p:to>
                                    </p:set>
                                    <p:anim calcmode="discrete" valueType="clr">
                                      <p:cBhvr override="childStyle">
                                        <p:cTn id="21" dur="80"/>
                                        <p:tgtEl>
                                          <p:spTgt spid="42189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21891">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421891">
                                            <p:txEl>
                                              <p:pRg st="4" end="4"/>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21891">
                                            <p:txEl>
                                              <p:pRg st="6" end="6"/>
                                            </p:txEl>
                                          </p:spTgt>
                                        </p:tgtEl>
                                        <p:attrNameLst>
                                          <p:attrName>style.visibility</p:attrName>
                                        </p:attrNameLst>
                                      </p:cBhvr>
                                      <p:to>
                                        <p:strVal val="visible"/>
                                      </p:to>
                                    </p:set>
                                    <p:anim calcmode="discrete" valueType="clr">
                                      <p:cBhvr override="childStyle">
                                        <p:cTn id="28" dur="80"/>
                                        <p:tgtEl>
                                          <p:spTgt spid="42189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21891">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421891">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1524000" y="0"/>
            <a:ext cx="9144000" cy="1143000"/>
          </a:xfrm>
          <a:solidFill>
            <a:schemeClr val="folHlink"/>
          </a:solidFill>
          <a:ln w="50800">
            <a:solidFill>
              <a:srgbClr val="33C8EB"/>
            </a:solidFill>
            <a:miter lim="800000"/>
            <a:headEnd/>
            <a:tailEnd/>
          </a:ln>
        </p:spPr>
        <p:txBody>
          <a:bodyPr/>
          <a:lstStyle/>
          <a:p>
            <a:r>
              <a:rPr lang="en-US">
                <a:solidFill>
                  <a:schemeClr val="bg1"/>
                </a:solidFill>
              </a:rPr>
              <a:t>Importance of the Forests</a:t>
            </a:r>
          </a:p>
        </p:txBody>
      </p:sp>
      <p:sp>
        <p:nvSpPr>
          <p:cNvPr id="422915" name="Rectangle 3"/>
          <p:cNvSpPr>
            <a:spLocks noGrp="1" noChangeArrowheads="1"/>
          </p:cNvSpPr>
          <p:nvPr>
            <p:ph idx="1"/>
          </p:nvPr>
        </p:nvSpPr>
        <p:spPr>
          <a:xfrm>
            <a:off x="1703389" y="1341438"/>
            <a:ext cx="8785225" cy="5516562"/>
          </a:xfrm>
        </p:spPr>
        <p:txBody>
          <a:bodyPr/>
          <a:lstStyle/>
          <a:p>
            <a:r>
              <a:rPr lang="en-US"/>
              <a:t>Forests also add decaying material to the soil </a:t>
            </a:r>
            <a:r>
              <a:rPr lang="en-US">
                <a:solidFill>
                  <a:srgbClr val="82FF05"/>
                </a:solidFill>
              </a:rPr>
              <a:t>(humus content)</a:t>
            </a:r>
            <a:r>
              <a:rPr lang="en-US"/>
              <a:t> otherwise the soil would have less to no nutrients.</a:t>
            </a:r>
          </a:p>
          <a:p>
            <a:pPr>
              <a:buFontTx/>
              <a:buNone/>
            </a:pPr>
            <a:endParaRPr lang="en-US"/>
          </a:p>
          <a:p>
            <a:r>
              <a:rPr lang="en-US"/>
              <a:t>Help </a:t>
            </a:r>
            <a:r>
              <a:rPr lang="en-US">
                <a:solidFill>
                  <a:srgbClr val="82FF05"/>
                </a:solidFill>
              </a:rPr>
              <a:t>filtrate</a:t>
            </a:r>
            <a:r>
              <a:rPr lang="en-US"/>
              <a:t> the water.</a:t>
            </a:r>
          </a:p>
          <a:p>
            <a:pPr>
              <a:buFontTx/>
              <a:buNone/>
            </a:pPr>
            <a:endParaRPr lang="en-US"/>
          </a:p>
          <a:p>
            <a:r>
              <a:rPr lang="en-US">
                <a:solidFill>
                  <a:srgbClr val="82FF05"/>
                </a:solidFill>
              </a:rPr>
              <a:t>Recycles air…CO</a:t>
            </a:r>
            <a:r>
              <a:rPr lang="en-US" baseline="-25000">
                <a:solidFill>
                  <a:srgbClr val="82FF05"/>
                </a:solidFill>
              </a:rPr>
              <a:t>2</a:t>
            </a:r>
            <a:r>
              <a:rPr lang="en-US">
                <a:solidFill>
                  <a:srgbClr val="82FF05"/>
                </a:solidFill>
              </a:rPr>
              <a:t> into O</a:t>
            </a:r>
            <a:r>
              <a:rPr lang="en-US" baseline="-25000">
                <a:solidFill>
                  <a:srgbClr val="82FF05"/>
                </a:solidFill>
              </a:rPr>
              <a:t>2.</a:t>
            </a:r>
          </a:p>
          <a:p>
            <a:pPr>
              <a:buFontTx/>
              <a:buNone/>
            </a:pPr>
            <a:endParaRPr lang="en-US" baseline="-25000"/>
          </a:p>
          <a:p>
            <a:r>
              <a:rPr lang="en-US">
                <a:solidFill>
                  <a:srgbClr val="82FF05"/>
                </a:solidFill>
              </a:rPr>
              <a:t>Base of the food chain</a:t>
            </a:r>
            <a:r>
              <a:rPr lang="en-US"/>
              <a:t> for many ecosystems.</a:t>
            </a:r>
          </a:p>
        </p:txBody>
      </p:sp>
    </p:spTree>
    <p:extLst>
      <p:ext uri="{BB962C8B-B14F-4D97-AF65-F5344CB8AC3E}">
        <p14:creationId xmlns:p14="http://schemas.microsoft.com/office/powerpoint/2010/main" val="3249688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22915">
                                            <p:txEl>
                                              <p:pRg st="0" end="0"/>
                                            </p:txEl>
                                          </p:spTgt>
                                        </p:tgtEl>
                                        <p:attrNameLst>
                                          <p:attrName>style.visibility</p:attrName>
                                        </p:attrNameLst>
                                      </p:cBhvr>
                                      <p:to>
                                        <p:strVal val="visible"/>
                                      </p:to>
                                    </p:set>
                                    <p:anim calcmode="discrete" valueType="clr">
                                      <p:cBhvr override="childStyle">
                                        <p:cTn id="7" dur="80"/>
                                        <p:tgtEl>
                                          <p:spTgt spid="4229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2291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2291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22915">
                                            <p:txEl>
                                              <p:pRg st="2" end="2"/>
                                            </p:txEl>
                                          </p:spTgt>
                                        </p:tgtEl>
                                        <p:attrNameLst>
                                          <p:attrName>style.visibility</p:attrName>
                                        </p:attrNameLst>
                                      </p:cBhvr>
                                      <p:to>
                                        <p:strVal val="visible"/>
                                      </p:to>
                                    </p:set>
                                    <p:anim calcmode="discrete" valueType="clr">
                                      <p:cBhvr override="childStyle">
                                        <p:cTn id="14" dur="80"/>
                                        <p:tgtEl>
                                          <p:spTgt spid="42291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22915">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22915">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22915">
                                            <p:txEl>
                                              <p:pRg st="4" end="4"/>
                                            </p:txEl>
                                          </p:spTgt>
                                        </p:tgtEl>
                                        <p:attrNameLst>
                                          <p:attrName>style.visibility</p:attrName>
                                        </p:attrNameLst>
                                      </p:cBhvr>
                                      <p:to>
                                        <p:strVal val="visible"/>
                                      </p:to>
                                    </p:set>
                                    <p:anim calcmode="discrete" valueType="clr">
                                      <p:cBhvr override="childStyle">
                                        <p:cTn id="21" dur="80"/>
                                        <p:tgtEl>
                                          <p:spTgt spid="42291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22915">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422915">
                                            <p:txEl>
                                              <p:pRg st="4" end="4"/>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22915">
                                            <p:txEl>
                                              <p:pRg st="6" end="6"/>
                                            </p:txEl>
                                          </p:spTgt>
                                        </p:tgtEl>
                                        <p:attrNameLst>
                                          <p:attrName>style.visibility</p:attrName>
                                        </p:attrNameLst>
                                      </p:cBhvr>
                                      <p:to>
                                        <p:strVal val="visible"/>
                                      </p:to>
                                    </p:set>
                                    <p:anim calcmode="discrete" valueType="clr">
                                      <p:cBhvr override="childStyle">
                                        <p:cTn id="28" dur="80"/>
                                        <p:tgtEl>
                                          <p:spTgt spid="42291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22915">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422915">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Minerals</a:t>
            </a:r>
            <a:endParaRPr lang="en-US" dirty="0"/>
          </a:p>
        </p:txBody>
      </p:sp>
      <p:sp>
        <p:nvSpPr>
          <p:cNvPr id="3" name="Content Placeholder 2"/>
          <p:cNvSpPr>
            <a:spLocks noGrp="1"/>
          </p:cNvSpPr>
          <p:nvPr>
            <p:ph idx="1"/>
          </p:nvPr>
        </p:nvSpPr>
        <p:spPr/>
        <p:txBody>
          <a:bodyPr/>
          <a:lstStyle/>
          <a:p>
            <a:r>
              <a:rPr lang="en-US" sz="2400" b="1" dirty="0"/>
              <a:t>non-metallic </a:t>
            </a:r>
            <a:r>
              <a:rPr lang="en-US" sz="2400" b="1" dirty="0"/>
              <a:t>minerals - </a:t>
            </a:r>
            <a:r>
              <a:rPr lang="en-US" sz="2400" dirty="0"/>
              <a:t>a mineral, such as salt or potash</a:t>
            </a:r>
            <a:r>
              <a:rPr lang="en-US" sz="2400" dirty="0"/>
              <a:t>, that </a:t>
            </a:r>
            <a:r>
              <a:rPr lang="en-US" sz="2400" dirty="0"/>
              <a:t>is not a metal</a:t>
            </a:r>
            <a:endParaRPr lang="en-US" sz="2400" b="1" dirty="0"/>
          </a:p>
          <a:p>
            <a:r>
              <a:rPr lang="en-US" sz="2400" b="1" dirty="0"/>
              <a:t>metallic </a:t>
            </a:r>
            <a:r>
              <a:rPr lang="en-US" sz="2400" b="1" dirty="0"/>
              <a:t>minerals - </a:t>
            </a:r>
            <a:r>
              <a:rPr lang="en-US" sz="2400" dirty="0"/>
              <a:t>which </a:t>
            </a:r>
            <a:r>
              <a:rPr lang="en-US" sz="2400" dirty="0"/>
              <a:t>are </a:t>
            </a:r>
            <a:r>
              <a:rPr lang="en-US" sz="2400" dirty="0"/>
              <a:t>minerals that </a:t>
            </a:r>
            <a:r>
              <a:rPr lang="en-US" sz="2400" dirty="0"/>
              <a:t>provide us with metals such as iron, nickel</a:t>
            </a:r>
            <a:r>
              <a:rPr lang="en-US" sz="2400" dirty="0"/>
              <a:t>, and copper</a:t>
            </a:r>
            <a:r>
              <a:rPr lang="en-US" sz="2400" dirty="0"/>
              <a:t>.</a:t>
            </a:r>
            <a:endParaRPr lang="en-US" sz="24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3" y="3212977"/>
            <a:ext cx="8076131" cy="352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790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1524000" y="1"/>
            <a:ext cx="9144000" cy="765175"/>
          </a:xfrm>
        </p:spPr>
        <p:txBody>
          <a:bodyPr/>
          <a:lstStyle/>
          <a:p>
            <a:pPr algn="r"/>
            <a:r>
              <a:rPr lang="en-US" sz="4200" b="1">
                <a:solidFill>
                  <a:srgbClr val="FF6600"/>
                </a:solidFill>
              </a:rPr>
              <a:t>Sustainable Forestry</a:t>
            </a:r>
          </a:p>
        </p:txBody>
      </p:sp>
      <p:sp>
        <p:nvSpPr>
          <p:cNvPr id="365571" name="Rectangle 3"/>
          <p:cNvSpPr>
            <a:spLocks noGrp="1" noChangeArrowheads="1"/>
          </p:cNvSpPr>
          <p:nvPr>
            <p:ph idx="1"/>
          </p:nvPr>
        </p:nvSpPr>
        <p:spPr>
          <a:xfrm>
            <a:off x="5591176" y="1484784"/>
            <a:ext cx="5076825" cy="5373216"/>
          </a:xfrm>
        </p:spPr>
        <p:txBody>
          <a:bodyPr/>
          <a:lstStyle/>
          <a:p>
            <a:pPr>
              <a:lnSpc>
                <a:spcPct val="90000"/>
              </a:lnSpc>
            </a:pPr>
            <a:r>
              <a:rPr lang="en-US" sz="2400" u="sng" dirty="0">
                <a:solidFill>
                  <a:schemeClr val="tx2"/>
                </a:solidFill>
              </a:rPr>
              <a:t>Sustainabl</a:t>
            </a:r>
            <a:r>
              <a:rPr lang="en-US" sz="2400" dirty="0">
                <a:solidFill>
                  <a:schemeClr val="tx2"/>
                </a:solidFill>
              </a:rPr>
              <a:t>e means to manage or </a:t>
            </a:r>
            <a:r>
              <a:rPr lang="en-US" sz="2400" u="sng" dirty="0">
                <a:solidFill>
                  <a:schemeClr val="tx2"/>
                </a:solidFill>
              </a:rPr>
              <a:t>maintain</a:t>
            </a:r>
            <a:r>
              <a:rPr lang="en-US" sz="2400" dirty="0">
                <a:solidFill>
                  <a:schemeClr val="tx2"/>
                </a:solidFill>
              </a:rPr>
              <a:t> something so that it remains and provides benefits over the </a:t>
            </a:r>
            <a:r>
              <a:rPr lang="en-US" sz="2400" u="sng" dirty="0">
                <a:solidFill>
                  <a:schemeClr val="tx2"/>
                </a:solidFill>
              </a:rPr>
              <a:t>LONG term</a:t>
            </a:r>
            <a:r>
              <a:rPr lang="en-US" sz="2400" dirty="0">
                <a:solidFill>
                  <a:schemeClr val="tx2"/>
                </a:solidFill>
              </a:rPr>
              <a:t>.</a:t>
            </a:r>
          </a:p>
          <a:p>
            <a:pPr>
              <a:lnSpc>
                <a:spcPct val="90000"/>
              </a:lnSpc>
              <a:buFontTx/>
              <a:buNone/>
            </a:pPr>
            <a:endParaRPr lang="en-US" sz="2400" dirty="0">
              <a:solidFill>
                <a:schemeClr val="tx2"/>
              </a:solidFill>
            </a:endParaRPr>
          </a:p>
          <a:p>
            <a:pPr>
              <a:lnSpc>
                <a:spcPct val="90000"/>
              </a:lnSpc>
            </a:pPr>
            <a:r>
              <a:rPr lang="en-US" sz="2400" dirty="0">
                <a:solidFill>
                  <a:schemeClr val="tx2"/>
                </a:solidFill>
              </a:rPr>
              <a:t>Sustainable forestry… is a method of </a:t>
            </a:r>
            <a:r>
              <a:rPr lang="en-US" sz="2400" u="sng" dirty="0">
                <a:solidFill>
                  <a:schemeClr val="tx2"/>
                </a:solidFill>
              </a:rPr>
              <a:t>harvesting</a:t>
            </a:r>
            <a:r>
              <a:rPr lang="en-US" sz="2400" dirty="0">
                <a:solidFill>
                  <a:schemeClr val="tx2"/>
                </a:solidFill>
              </a:rPr>
              <a:t> AND </a:t>
            </a:r>
            <a:r>
              <a:rPr lang="en-US" sz="2400" u="sng" dirty="0">
                <a:solidFill>
                  <a:schemeClr val="tx2"/>
                </a:solidFill>
              </a:rPr>
              <a:t>using the forests</a:t>
            </a:r>
            <a:r>
              <a:rPr lang="en-US" sz="2400" dirty="0">
                <a:solidFill>
                  <a:schemeClr val="tx2"/>
                </a:solidFill>
              </a:rPr>
              <a:t> so that the resource is not depleted or permanently damaged.</a:t>
            </a:r>
          </a:p>
          <a:p>
            <a:pPr>
              <a:lnSpc>
                <a:spcPct val="90000"/>
              </a:lnSpc>
              <a:buFontTx/>
              <a:buNone/>
            </a:pPr>
            <a:endParaRPr lang="en-US" sz="2400" dirty="0">
              <a:solidFill>
                <a:schemeClr val="tx2"/>
              </a:solidFill>
            </a:endParaRPr>
          </a:p>
          <a:p>
            <a:pPr>
              <a:lnSpc>
                <a:spcPct val="90000"/>
              </a:lnSpc>
              <a:buFontTx/>
              <a:buNone/>
            </a:pPr>
            <a:r>
              <a:rPr lang="en-US" sz="2400" u="sng" dirty="0">
                <a:solidFill>
                  <a:schemeClr val="tx2"/>
                </a:solidFill>
              </a:rPr>
              <a:t>FACT</a:t>
            </a:r>
          </a:p>
          <a:p>
            <a:pPr>
              <a:lnSpc>
                <a:spcPct val="90000"/>
              </a:lnSpc>
            </a:pPr>
            <a:r>
              <a:rPr lang="en-US" sz="2400" dirty="0">
                <a:solidFill>
                  <a:schemeClr val="tx2"/>
                </a:solidFill>
              </a:rPr>
              <a:t> If we cut trees faster than they grow back, we will run out of trees... NO KIDDING!!!</a:t>
            </a:r>
          </a:p>
        </p:txBody>
      </p:sp>
      <p:pic>
        <p:nvPicPr>
          <p:cNvPr id="365575" name="Picture 7" descr="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692150"/>
            <a:ext cx="4154488" cy="616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349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5570"/>
                                        </p:tgtEl>
                                        <p:attrNameLst>
                                          <p:attrName>style.visibility</p:attrName>
                                        </p:attrNameLst>
                                      </p:cBhvr>
                                      <p:to>
                                        <p:strVal val="visible"/>
                                      </p:to>
                                    </p:set>
                                    <p:anim calcmode="lin" valueType="num">
                                      <p:cBhvr additive="base">
                                        <p:cTn id="7" dur="500" fill="hold"/>
                                        <p:tgtEl>
                                          <p:spTgt spid="365570"/>
                                        </p:tgtEl>
                                        <p:attrNameLst>
                                          <p:attrName>ppt_x</p:attrName>
                                        </p:attrNameLst>
                                      </p:cBhvr>
                                      <p:tavLst>
                                        <p:tav tm="0">
                                          <p:val>
                                            <p:strVal val="0-#ppt_w/2"/>
                                          </p:val>
                                        </p:tav>
                                        <p:tav tm="100000">
                                          <p:val>
                                            <p:strVal val="#ppt_x"/>
                                          </p:val>
                                        </p:tav>
                                      </p:tavLst>
                                    </p:anim>
                                    <p:anim calcmode="lin" valueType="num">
                                      <p:cBhvr additive="base">
                                        <p:cTn id="8" dur="500" fill="hold"/>
                                        <p:tgtEl>
                                          <p:spTgt spid="3655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65575"/>
                                        </p:tgtEl>
                                        <p:attrNameLst>
                                          <p:attrName>style.visibility</p:attrName>
                                        </p:attrNameLst>
                                      </p:cBhvr>
                                      <p:to>
                                        <p:strVal val="visible"/>
                                      </p:to>
                                    </p:set>
                                    <p:anim calcmode="lin" valueType="num">
                                      <p:cBhvr additive="base">
                                        <p:cTn id="12" dur="500" fill="hold"/>
                                        <p:tgtEl>
                                          <p:spTgt spid="365575"/>
                                        </p:tgtEl>
                                        <p:attrNameLst>
                                          <p:attrName>ppt_x</p:attrName>
                                        </p:attrNameLst>
                                      </p:cBhvr>
                                      <p:tavLst>
                                        <p:tav tm="0">
                                          <p:val>
                                            <p:strVal val="0-#ppt_w/2"/>
                                          </p:val>
                                        </p:tav>
                                        <p:tav tm="100000">
                                          <p:val>
                                            <p:strVal val="#ppt_x"/>
                                          </p:val>
                                        </p:tav>
                                      </p:tavLst>
                                    </p:anim>
                                    <p:anim calcmode="lin" valueType="num">
                                      <p:cBhvr additive="base">
                                        <p:cTn id="13" dur="500" fill="hold"/>
                                        <p:tgtEl>
                                          <p:spTgt spid="36557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65571">
                                            <p:txEl>
                                              <p:pRg st="0" end="0"/>
                                            </p:txEl>
                                          </p:spTgt>
                                        </p:tgtEl>
                                        <p:attrNameLst>
                                          <p:attrName>style.visibility</p:attrName>
                                        </p:attrNameLst>
                                      </p:cBhvr>
                                      <p:to>
                                        <p:strVal val="visible"/>
                                      </p:to>
                                    </p:set>
                                    <p:anim calcmode="lin" valueType="num">
                                      <p:cBhvr additive="base">
                                        <p:cTn id="18" dur="500" fill="hold"/>
                                        <p:tgtEl>
                                          <p:spTgt spid="36557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65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65571">
                                            <p:txEl>
                                              <p:pRg st="2" end="2"/>
                                            </p:txEl>
                                          </p:spTgt>
                                        </p:tgtEl>
                                        <p:attrNameLst>
                                          <p:attrName>style.visibility</p:attrName>
                                        </p:attrNameLst>
                                      </p:cBhvr>
                                      <p:to>
                                        <p:strVal val="visible"/>
                                      </p:to>
                                    </p:set>
                                    <p:anim calcmode="lin" valueType="num">
                                      <p:cBhvr additive="base">
                                        <p:cTn id="24" dur="500" fill="hold"/>
                                        <p:tgtEl>
                                          <p:spTgt spid="3655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65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65571">
                                            <p:txEl>
                                              <p:pRg st="4" end="4"/>
                                            </p:txEl>
                                          </p:spTgt>
                                        </p:tgtEl>
                                        <p:attrNameLst>
                                          <p:attrName>style.visibility</p:attrName>
                                        </p:attrNameLst>
                                      </p:cBhvr>
                                      <p:to>
                                        <p:strVal val="visible"/>
                                      </p:to>
                                    </p:set>
                                    <p:anim calcmode="lin" valueType="num">
                                      <p:cBhvr additive="base">
                                        <p:cTn id="30" dur="500" fill="hold"/>
                                        <p:tgtEl>
                                          <p:spTgt spid="365571">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65571">
                                            <p:txEl>
                                              <p:pRg st="4" end="4"/>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500"/>
                            </p:stCondLst>
                            <p:childTnLst>
                              <p:par>
                                <p:cTn id="33" presetID="2" presetClass="entr" presetSubtype="8" fill="hold" grpId="0" nodeType="afterEffect">
                                  <p:stCondLst>
                                    <p:cond delay="0"/>
                                  </p:stCondLst>
                                  <p:childTnLst>
                                    <p:set>
                                      <p:cBhvr>
                                        <p:cTn id="34" dur="1" fill="hold">
                                          <p:stCondLst>
                                            <p:cond delay="0"/>
                                          </p:stCondLst>
                                        </p:cTn>
                                        <p:tgtEl>
                                          <p:spTgt spid="365571">
                                            <p:txEl>
                                              <p:pRg st="5" end="5"/>
                                            </p:txEl>
                                          </p:spTgt>
                                        </p:tgtEl>
                                        <p:attrNameLst>
                                          <p:attrName>style.visibility</p:attrName>
                                        </p:attrNameLst>
                                      </p:cBhvr>
                                      <p:to>
                                        <p:strVal val="visible"/>
                                      </p:to>
                                    </p:set>
                                    <p:anim calcmode="lin" valueType="num">
                                      <p:cBhvr additive="base">
                                        <p:cTn id="35" dur="500" fill="hold"/>
                                        <p:tgtEl>
                                          <p:spTgt spid="365571">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55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autoUpdateAnimBg="0"/>
      <p:bldP spid="36557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21" name="Rectangle 5"/>
          <p:cNvSpPr>
            <a:spLocks noGrp="1" noChangeArrowheads="1"/>
          </p:cNvSpPr>
          <p:nvPr>
            <p:ph type="title"/>
          </p:nvPr>
        </p:nvSpPr>
        <p:spPr/>
        <p:txBody>
          <a:bodyPr/>
          <a:lstStyle/>
          <a:p>
            <a:r>
              <a:rPr lang="en-US" sz="4000">
                <a:solidFill>
                  <a:srgbClr val="FF6600"/>
                </a:solidFill>
              </a:rPr>
              <a:t>Jeopardizing “Sustainable forests!”</a:t>
            </a:r>
          </a:p>
        </p:txBody>
      </p:sp>
      <p:sp>
        <p:nvSpPr>
          <p:cNvPr id="168963" name="Rectangle 3"/>
          <p:cNvSpPr>
            <a:spLocks noGrp="1" noChangeArrowheads="1"/>
          </p:cNvSpPr>
          <p:nvPr>
            <p:ph sz="half" idx="1"/>
          </p:nvPr>
        </p:nvSpPr>
        <p:spPr>
          <a:xfrm>
            <a:off x="1703388" y="1600200"/>
            <a:ext cx="8640762" cy="4997450"/>
          </a:xfrm>
          <a:prstGeom prst="rect">
            <a:avLst/>
          </a:prstGeom>
        </p:spPr>
        <p:txBody>
          <a:bodyPr/>
          <a:lstStyle/>
          <a:p>
            <a:pPr>
              <a:lnSpc>
                <a:spcPct val="90000"/>
              </a:lnSpc>
              <a:buFontTx/>
              <a:buNone/>
            </a:pPr>
            <a:endParaRPr lang="en-US" sz="2200" dirty="0">
              <a:solidFill>
                <a:srgbClr val="F0F010"/>
              </a:solidFill>
            </a:endParaRPr>
          </a:p>
          <a:p>
            <a:pPr>
              <a:lnSpc>
                <a:spcPct val="90000"/>
              </a:lnSpc>
              <a:buFontTx/>
              <a:buNone/>
            </a:pPr>
            <a:r>
              <a:rPr lang="en-US" sz="2400" dirty="0">
                <a:solidFill>
                  <a:schemeClr val="tx2"/>
                </a:solidFill>
              </a:rPr>
              <a:t>WORLD POPULATION INCREASES CAUSES:</a:t>
            </a:r>
          </a:p>
          <a:p>
            <a:pPr>
              <a:lnSpc>
                <a:spcPct val="90000"/>
              </a:lnSpc>
              <a:buFontTx/>
              <a:buNone/>
            </a:pPr>
            <a:endParaRPr lang="en-US" sz="2400" dirty="0">
              <a:solidFill>
                <a:schemeClr val="tx2"/>
              </a:solidFill>
            </a:endParaRPr>
          </a:p>
          <a:p>
            <a:pPr>
              <a:lnSpc>
                <a:spcPct val="90000"/>
              </a:lnSpc>
            </a:pPr>
            <a:r>
              <a:rPr lang="en-US" sz="2400" dirty="0">
                <a:solidFill>
                  <a:schemeClr val="tx2"/>
                </a:solidFill>
              </a:rPr>
              <a:t>The demand for forestry products increases (It is a RESOURCE with value)</a:t>
            </a:r>
          </a:p>
          <a:p>
            <a:pPr>
              <a:lnSpc>
                <a:spcPct val="90000"/>
              </a:lnSpc>
              <a:buFontTx/>
              <a:buNone/>
            </a:pPr>
            <a:endParaRPr lang="en-US" sz="2400" dirty="0">
              <a:solidFill>
                <a:schemeClr val="tx2"/>
              </a:solidFill>
            </a:endParaRPr>
          </a:p>
          <a:p>
            <a:pPr>
              <a:lnSpc>
                <a:spcPct val="90000"/>
              </a:lnSpc>
            </a:pPr>
            <a:r>
              <a:rPr lang="en-US" sz="2400" dirty="0">
                <a:solidFill>
                  <a:schemeClr val="tx2"/>
                </a:solidFill>
              </a:rPr>
              <a:t>the demand for forestry land to be converted to other uses…housing, mining, and hydro-electricity projects, etc..</a:t>
            </a:r>
            <a:r>
              <a:rPr lang="en-US" sz="2200" dirty="0">
                <a:solidFill>
                  <a:schemeClr val="tx2"/>
                </a:solidFill>
              </a:rPr>
              <a:t> </a:t>
            </a:r>
          </a:p>
        </p:txBody>
      </p:sp>
    </p:spTree>
    <p:extLst>
      <p:ext uri="{BB962C8B-B14F-4D97-AF65-F5344CB8AC3E}">
        <p14:creationId xmlns:p14="http://schemas.microsoft.com/office/powerpoint/2010/main" val="3701659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963">
                                            <p:txEl>
                                              <p:pRg st="1" end="1"/>
                                            </p:txEl>
                                          </p:spTgt>
                                        </p:tgtEl>
                                        <p:attrNameLst>
                                          <p:attrName>style.visibility</p:attrName>
                                        </p:attrNameLst>
                                      </p:cBhvr>
                                      <p:to>
                                        <p:strVal val="visible"/>
                                      </p:to>
                                    </p:set>
                                    <p:anim calcmode="lin" valueType="num">
                                      <p:cBhvr additive="base">
                                        <p:cTn id="7" dur="500" fill="hold"/>
                                        <p:tgtEl>
                                          <p:spTgt spid="1689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9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63">
                                            <p:txEl>
                                              <p:pRg st="3" end="3"/>
                                            </p:txEl>
                                          </p:spTgt>
                                        </p:tgtEl>
                                        <p:attrNameLst>
                                          <p:attrName>style.visibility</p:attrName>
                                        </p:attrNameLst>
                                      </p:cBhvr>
                                      <p:to>
                                        <p:strVal val="visible"/>
                                      </p:to>
                                    </p:set>
                                    <p:anim calcmode="lin" valueType="num">
                                      <p:cBhvr additive="base">
                                        <p:cTn id="13" dur="500" fill="hold"/>
                                        <p:tgtEl>
                                          <p:spTgt spid="16896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89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8963">
                                            <p:txEl>
                                              <p:pRg st="5" end="5"/>
                                            </p:txEl>
                                          </p:spTgt>
                                        </p:tgtEl>
                                        <p:attrNameLst>
                                          <p:attrName>style.visibility</p:attrName>
                                        </p:attrNameLst>
                                      </p:cBhvr>
                                      <p:to>
                                        <p:strVal val="visible"/>
                                      </p:to>
                                    </p:set>
                                    <p:anim calcmode="lin" valueType="num">
                                      <p:cBhvr additive="base">
                                        <p:cTn id="19" dur="500" fill="hold"/>
                                        <p:tgtEl>
                                          <p:spTgt spid="16896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89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992313" y="0"/>
            <a:ext cx="8229600" cy="1143000"/>
          </a:xfrm>
        </p:spPr>
        <p:txBody>
          <a:bodyPr/>
          <a:lstStyle/>
          <a:p>
            <a:r>
              <a:rPr lang="en-US" sz="4000"/>
              <a:t>Sustainable Forestry…HOW??</a:t>
            </a:r>
          </a:p>
        </p:txBody>
      </p:sp>
      <p:sp>
        <p:nvSpPr>
          <p:cNvPr id="169987" name="Rectangle 3"/>
          <p:cNvSpPr>
            <a:spLocks noGrp="1" noChangeArrowheads="1"/>
          </p:cNvSpPr>
          <p:nvPr>
            <p:ph idx="1"/>
          </p:nvPr>
        </p:nvSpPr>
        <p:spPr>
          <a:xfrm>
            <a:off x="3431704" y="1484785"/>
            <a:ext cx="7236296" cy="5228977"/>
          </a:xfrm>
        </p:spPr>
        <p:txBody>
          <a:bodyPr/>
          <a:lstStyle/>
          <a:p>
            <a:pPr marL="457200" indent="-457200">
              <a:buFont typeface="Wingdings" pitchFamily="2" charset="2"/>
              <a:buAutoNum type="arabicPeriod"/>
            </a:pPr>
            <a:r>
              <a:rPr lang="en-US" sz="2000" dirty="0"/>
              <a:t>Improve </a:t>
            </a:r>
            <a:r>
              <a:rPr lang="en-US" sz="2000" dirty="0"/>
              <a:t>what we </a:t>
            </a:r>
            <a:r>
              <a:rPr lang="en-US" sz="2000" dirty="0">
                <a:solidFill>
                  <a:srgbClr val="82FF05"/>
                </a:solidFill>
              </a:rPr>
              <a:t>input</a:t>
            </a:r>
            <a:r>
              <a:rPr lang="en-US" sz="2000" dirty="0"/>
              <a:t> into forestry (replanting &amp; seeds) </a:t>
            </a:r>
          </a:p>
          <a:p>
            <a:pPr marL="457200" indent="-457200">
              <a:buFont typeface="Wingdings" pitchFamily="2" charset="2"/>
              <a:buAutoNum type="arabicPeriod"/>
            </a:pPr>
            <a:endParaRPr lang="en-US" sz="2000" dirty="0"/>
          </a:p>
          <a:p>
            <a:pPr marL="457200" indent="-457200">
              <a:buFont typeface="Wingdings" pitchFamily="2" charset="2"/>
              <a:buAutoNum type="arabicPeriod"/>
            </a:pPr>
            <a:r>
              <a:rPr lang="en-US" sz="2000" dirty="0"/>
              <a:t>Improve </a:t>
            </a:r>
            <a:r>
              <a:rPr lang="en-US" sz="2000" dirty="0">
                <a:solidFill>
                  <a:srgbClr val="82FF05"/>
                </a:solidFill>
              </a:rPr>
              <a:t>processes</a:t>
            </a:r>
            <a:r>
              <a:rPr lang="en-US" sz="2000" dirty="0"/>
              <a:t> like: </a:t>
            </a:r>
          </a:p>
          <a:p>
            <a:pPr marL="838200" lvl="1" indent="-381000">
              <a:buClr>
                <a:schemeClr val="folHlink"/>
              </a:buClr>
              <a:buFontTx/>
              <a:buChar char="o"/>
            </a:pPr>
            <a:r>
              <a:rPr lang="en-US" sz="2000" dirty="0"/>
              <a:t>road construction </a:t>
            </a:r>
          </a:p>
          <a:p>
            <a:pPr marL="838200" lvl="1" indent="-381000">
              <a:buClr>
                <a:schemeClr val="folHlink"/>
              </a:buClr>
              <a:buFontTx/>
              <a:buChar char="o"/>
            </a:pPr>
            <a:r>
              <a:rPr lang="en-US" sz="2000" dirty="0"/>
              <a:t>harvesting techniques </a:t>
            </a:r>
          </a:p>
          <a:p>
            <a:pPr marL="838200" lvl="1" indent="-381000">
              <a:buClr>
                <a:schemeClr val="folHlink"/>
              </a:buClr>
              <a:buFontTx/>
              <a:buChar char="o"/>
            </a:pPr>
            <a:r>
              <a:rPr lang="en-US" sz="2000" dirty="0"/>
              <a:t>environmental protection actions </a:t>
            </a:r>
          </a:p>
          <a:p>
            <a:pPr marL="838200" lvl="1" indent="-381000">
              <a:buClr>
                <a:schemeClr val="folHlink"/>
              </a:buClr>
              <a:buFontTx/>
              <a:buChar char="o"/>
            </a:pPr>
            <a:r>
              <a:rPr lang="en-US" sz="2000" dirty="0"/>
              <a:t>reducing losses (use </a:t>
            </a:r>
            <a:r>
              <a:rPr lang="en-US" sz="2000" u="sng" dirty="0"/>
              <a:t>all of the tree</a:t>
            </a:r>
            <a:r>
              <a:rPr lang="en-US" sz="2000" dirty="0"/>
              <a:t>) </a:t>
            </a:r>
          </a:p>
          <a:p>
            <a:pPr marL="457200" indent="-457200">
              <a:buFont typeface="Wingdings" pitchFamily="2" charset="2"/>
              <a:buAutoNum type="arabicPeriod"/>
            </a:pPr>
            <a:endParaRPr lang="en-US" sz="2000" dirty="0"/>
          </a:p>
          <a:p>
            <a:pPr marL="457200" indent="-457200">
              <a:buFont typeface="Wingdings" pitchFamily="2" charset="2"/>
              <a:buAutoNum type="arabicPeriod"/>
            </a:pPr>
            <a:r>
              <a:rPr lang="en-US" sz="2000" dirty="0"/>
              <a:t>Reduce the need of </a:t>
            </a:r>
            <a:r>
              <a:rPr lang="en-US" sz="2000" dirty="0">
                <a:solidFill>
                  <a:srgbClr val="82FF05"/>
                </a:solidFill>
              </a:rPr>
              <a:t>output</a:t>
            </a:r>
            <a:r>
              <a:rPr lang="en-US" sz="2000" dirty="0"/>
              <a:t> product Or even Maximize use.</a:t>
            </a:r>
          </a:p>
          <a:p>
            <a:pPr marL="838200" lvl="1" indent="-381000">
              <a:buClr>
                <a:schemeClr val="folHlink"/>
              </a:buClr>
              <a:buFontTx/>
              <a:buChar char="o"/>
            </a:pPr>
            <a:r>
              <a:rPr lang="en-US" sz="2000" dirty="0"/>
              <a:t>Recycle, use all parts, reduce wastage etc..</a:t>
            </a:r>
          </a:p>
          <a:p>
            <a:pPr marL="838200" lvl="1" indent="-381000">
              <a:buClr>
                <a:schemeClr val="folHlink"/>
              </a:buClr>
              <a:buFontTx/>
              <a:buChar char="o"/>
            </a:pPr>
            <a:r>
              <a:rPr lang="en-US" sz="2000" dirty="0"/>
              <a:t>Use of alternate building materials</a:t>
            </a:r>
          </a:p>
        </p:txBody>
      </p:sp>
    </p:spTree>
    <p:extLst>
      <p:ext uri="{BB962C8B-B14F-4D97-AF65-F5344CB8AC3E}">
        <p14:creationId xmlns:p14="http://schemas.microsoft.com/office/powerpoint/2010/main" val="2406042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 calcmode="lin" valueType="num">
                                      <p:cBhvr additive="base">
                                        <p:cTn id="7" dur="500" fill="hold"/>
                                        <p:tgtEl>
                                          <p:spTgt spid="1699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99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9987">
                                            <p:txEl>
                                              <p:pRg st="0" end="0"/>
                                            </p:txEl>
                                          </p:spTgt>
                                        </p:tgtEl>
                                        <p:attrNameLst>
                                          <p:attrName>style.visibility</p:attrName>
                                        </p:attrNameLst>
                                      </p:cBhvr>
                                      <p:to>
                                        <p:strVal val="visible"/>
                                      </p:to>
                                    </p:set>
                                    <p:anim calcmode="lin" valueType="num">
                                      <p:cBhvr additive="base">
                                        <p:cTn id="13" dur="500" fill="hold"/>
                                        <p:tgtEl>
                                          <p:spTgt spid="1699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99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9987">
                                            <p:txEl>
                                              <p:pRg st="2" end="2"/>
                                            </p:txEl>
                                          </p:spTgt>
                                        </p:tgtEl>
                                        <p:attrNameLst>
                                          <p:attrName>style.visibility</p:attrName>
                                        </p:attrNameLst>
                                      </p:cBhvr>
                                      <p:to>
                                        <p:strVal val="visible"/>
                                      </p:to>
                                    </p:set>
                                    <p:anim calcmode="lin" valueType="num">
                                      <p:cBhvr additive="base">
                                        <p:cTn id="19" dur="500" fill="hold"/>
                                        <p:tgtEl>
                                          <p:spTgt spid="169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99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169987">
                                            <p:txEl>
                                              <p:pRg st="3" end="3"/>
                                            </p:txEl>
                                          </p:spTgt>
                                        </p:tgtEl>
                                        <p:attrNameLst>
                                          <p:attrName>style.visibility</p:attrName>
                                        </p:attrNameLst>
                                      </p:cBhvr>
                                      <p:to>
                                        <p:strVal val="visible"/>
                                      </p:to>
                                    </p:set>
                                    <p:anim calcmode="lin" valueType="num">
                                      <p:cBhvr additive="base">
                                        <p:cTn id="23" dur="500" fill="hold"/>
                                        <p:tgtEl>
                                          <p:spTgt spid="16998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99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169987">
                                            <p:txEl>
                                              <p:pRg st="4" end="4"/>
                                            </p:txEl>
                                          </p:spTgt>
                                        </p:tgtEl>
                                        <p:attrNameLst>
                                          <p:attrName>style.visibility</p:attrName>
                                        </p:attrNameLst>
                                      </p:cBhvr>
                                      <p:to>
                                        <p:strVal val="visible"/>
                                      </p:to>
                                    </p:set>
                                    <p:anim calcmode="lin" valueType="num">
                                      <p:cBhvr additive="base">
                                        <p:cTn id="27" dur="500" fill="hold"/>
                                        <p:tgtEl>
                                          <p:spTgt spid="16998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99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par>
                                <p:cTn id="29" presetID="2" presetClass="entr" presetSubtype="8" fill="hold" grpId="0" nodeType="withEffect">
                                  <p:stCondLst>
                                    <p:cond delay="0"/>
                                  </p:stCondLst>
                                  <p:childTnLst>
                                    <p:set>
                                      <p:cBhvr>
                                        <p:cTn id="30" dur="1" fill="hold">
                                          <p:stCondLst>
                                            <p:cond delay="0"/>
                                          </p:stCondLst>
                                        </p:cTn>
                                        <p:tgtEl>
                                          <p:spTgt spid="169987">
                                            <p:txEl>
                                              <p:pRg st="5" end="5"/>
                                            </p:txEl>
                                          </p:spTgt>
                                        </p:tgtEl>
                                        <p:attrNameLst>
                                          <p:attrName>style.visibility</p:attrName>
                                        </p:attrNameLst>
                                      </p:cBhvr>
                                      <p:to>
                                        <p:strVal val="visible"/>
                                      </p:to>
                                    </p:set>
                                    <p:anim calcmode="lin" valueType="num">
                                      <p:cBhvr additive="base">
                                        <p:cTn id="31" dur="500" fill="hold"/>
                                        <p:tgtEl>
                                          <p:spTgt spid="16998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998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par>
                                <p:cTn id="33" presetID="2" presetClass="entr" presetSubtype="8" fill="hold" grpId="0" nodeType="withEffect">
                                  <p:stCondLst>
                                    <p:cond delay="0"/>
                                  </p:stCondLst>
                                  <p:childTnLst>
                                    <p:set>
                                      <p:cBhvr>
                                        <p:cTn id="34" dur="1" fill="hold">
                                          <p:stCondLst>
                                            <p:cond delay="0"/>
                                          </p:stCondLst>
                                        </p:cTn>
                                        <p:tgtEl>
                                          <p:spTgt spid="169987">
                                            <p:txEl>
                                              <p:pRg st="6" end="6"/>
                                            </p:txEl>
                                          </p:spTgt>
                                        </p:tgtEl>
                                        <p:attrNameLst>
                                          <p:attrName>style.visibility</p:attrName>
                                        </p:attrNameLst>
                                      </p:cBhvr>
                                      <p:to>
                                        <p:strVal val="visible"/>
                                      </p:to>
                                    </p:set>
                                    <p:anim calcmode="lin" valueType="num">
                                      <p:cBhvr additive="base">
                                        <p:cTn id="35" dur="500" fill="hold"/>
                                        <p:tgtEl>
                                          <p:spTgt spid="16998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998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9987">
                                            <p:txEl>
                                              <p:pRg st="8" end="8"/>
                                            </p:txEl>
                                          </p:spTgt>
                                        </p:tgtEl>
                                        <p:attrNameLst>
                                          <p:attrName>style.visibility</p:attrName>
                                        </p:attrNameLst>
                                      </p:cBhvr>
                                      <p:to>
                                        <p:strVal val="visible"/>
                                      </p:to>
                                    </p:set>
                                    <p:anim calcmode="lin" valueType="num">
                                      <p:cBhvr additive="base">
                                        <p:cTn id="41" dur="500" fill="hold"/>
                                        <p:tgtEl>
                                          <p:spTgt spid="169987">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998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wav"/>
                                        </p:tgtEl>
                                      </p:cMediaNode>
                                    </p:audio>
                                  </p:subTnLst>
                                </p:cTn>
                              </p:par>
                              <p:par>
                                <p:cTn id="43" presetID="2" presetClass="entr" presetSubtype="8" fill="hold" grpId="0" nodeType="withEffect">
                                  <p:stCondLst>
                                    <p:cond delay="0"/>
                                  </p:stCondLst>
                                  <p:childTnLst>
                                    <p:set>
                                      <p:cBhvr>
                                        <p:cTn id="44" dur="1" fill="hold">
                                          <p:stCondLst>
                                            <p:cond delay="0"/>
                                          </p:stCondLst>
                                        </p:cTn>
                                        <p:tgtEl>
                                          <p:spTgt spid="169987">
                                            <p:txEl>
                                              <p:pRg st="9" end="9"/>
                                            </p:txEl>
                                          </p:spTgt>
                                        </p:tgtEl>
                                        <p:attrNameLst>
                                          <p:attrName>style.visibility</p:attrName>
                                        </p:attrNameLst>
                                      </p:cBhvr>
                                      <p:to>
                                        <p:strVal val="visible"/>
                                      </p:to>
                                    </p:set>
                                    <p:anim calcmode="lin" valueType="num">
                                      <p:cBhvr additive="base">
                                        <p:cTn id="45" dur="500" fill="hold"/>
                                        <p:tgtEl>
                                          <p:spTgt spid="169987">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6998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whoosh.wav"/>
                                        </p:tgtEl>
                                      </p:cMediaNode>
                                    </p:audio>
                                  </p:subTnLst>
                                </p:cTn>
                              </p:par>
                              <p:par>
                                <p:cTn id="47" presetID="2" presetClass="entr" presetSubtype="8" fill="hold" grpId="0" nodeType="withEffect">
                                  <p:stCondLst>
                                    <p:cond delay="0"/>
                                  </p:stCondLst>
                                  <p:childTnLst>
                                    <p:set>
                                      <p:cBhvr>
                                        <p:cTn id="48" dur="1" fill="hold">
                                          <p:stCondLst>
                                            <p:cond delay="0"/>
                                          </p:stCondLst>
                                        </p:cTn>
                                        <p:tgtEl>
                                          <p:spTgt spid="169987">
                                            <p:txEl>
                                              <p:pRg st="10" end="10"/>
                                            </p:txEl>
                                          </p:spTgt>
                                        </p:tgtEl>
                                        <p:attrNameLst>
                                          <p:attrName>style.visibility</p:attrName>
                                        </p:attrNameLst>
                                      </p:cBhvr>
                                      <p:to>
                                        <p:strVal val="visible"/>
                                      </p:to>
                                    </p:set>
                                    <p:anim calcmode="lin" valueType="num">
                                      <p:cBhvr additive="base">
                                        <p:cTn id="49" dur="500" fill="hold"/>
                                        <p:tgtEl>
                                          <p:spTgt spid="169987">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998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build="p" autoUpdateAnimBg="0"/>
      <p:bldP spid="16998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404664"/>
            <a:ext cx="8041440" cy="1442674"/>
          </a:xfrm>
        </p:spPr>
        <p:txBody>
          <a:bodyPr/>
          <a:lstStyle/>
          <a:p>
            <a:r>
              <a:rPr lang="en-CA" dirty="0" smtClean="0"/>
              <a:t>Concerns of the forest: </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People </a:t>
            </a:r>
            <a:r>
              <a:rPr lang="en-CA" dirty="0"/>
              <a:t>are overusing our forests which is a major concern for their sustainability. If we cut down all our trees, were driving animals out of their natural habitats which will probably result in them dying out. Canada’s forests are home to thousands of different species, and mistreatment of land causes these animals to migrate to unknown areas. </a:t>
            </a:r>
          </a:p>
          <a:p>
            <a:r>
              <a:rPr lang="en-CA" dirty="0"/>
              <a:t>I</a:t>
            </a:r>
            <a:r>
              <a:rPr lang="en-CA" dirty="0" smtClean="0"/>
              <a:t>f </a:t>
            </a:r>
            <a:r>
              <a:rPr lang="en-CA" dirty="0"/>
              <a:t>there is no forestry people will get laid off and have to find new jobs. People will lose jobs in forestry, hunting, farming, etc... P</a:t>
            </a:r>
            <a:r>
              <a:rPr lang="en-CA" dirty="0" smtClean="0"/>
              <a:t>eople </a:t>
            </a:r>
            <a:r>
              <a:rPr lang="en-CA" dirty="0"/>
              <a:t>over use our trees and </a:t>
            </a:r>
            <a:r>
              <a:rPr lang="en-CA" dirty="0" smtClean="0"/>
              <a:t>it is putting stress on the environment to support our breathing needs and needs of the forestry economy. </a:t>
            </a:r>
          </a:p>
          <a:p>
            <a:r>
              <a:rPr lang="en-CA" dirty="0" smtClean="0"/>
              <a:t>If </a:t>
            </a:r>
            <a:r>
              <a:rPr lang="en-CA" dirty="0"/>
              <a:t>people keep cutting trees at the rate they are now, there will be more concentration of c</a:t>
            </a:r>
            <a:r>
              <a:rPr lang="en-CA" dirty="0" smtClean="0"/>
              <a:t>arbon dioxide </a:t>
            </a:r>
            <a:r>
              <a:rPr lang="en-CA" dirty="0"/>
              <a:t>in the atmosphere, as trees filter the </a:t>
            </a:r>
            <a:r>
              <a:rPr lang="en-CA" dirty="0" smtClean="0"/>
              <a:t>carbon dioxide </a:t>
            </a:r>
            <a:r>
              <a:rPr lang="en-CA" dirty="0"/>
              <a:t>and produce oxygen for humans and </a:t>
            </a:r>
            <a:r>
              <a:rPr lang="en-CA" dirty="0" smtClean="0"/>
              <a:t>animals. People </a:t>
            </a:r>
            <a:r>
              <a:rPr lang="en-CA" dirty="0"/>
              <a:t>are tearing up natural pieces of land for city </a:t>
            </a:r>
            <a:r>
              <a:rPr lang="en-CA" dirty="0" smtClean="0"/>
              <a:t>construction, </a:t>
            </a:r>
            <a:r>
              <a:rPr lang="en-CA" dirty="0"/>
              <a:t>polluting the </a:t>
            </a:r>
            <a:r>
              <a:rPr lang="en-CA" dirty="0" smtClean="0"/>
              <a:t>air. </a:t>
            </a:r>
            <a:endParaRPr lang="en-CA" dirty="0"/>
          </a:p>
        </p:txBody>
      </p:sp>
      <p:pic>
        <p:nvPicPr>
          <p:cNvPr id="4098" name="Picture 2" descr="C:\Users\cpierce\AppData\Local\Microsoft\Windows\Temporary Internet Files\Content.IE5\GG1FYB6H\MM900336688[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0336" y="567143"/>
            <a:ext cx="1224136" cy="113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8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circle(in)">
                                      <p:cBhvr>
                                        <p:cTn id="2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2">
                <a:lumMod val="50000"/>
              </a:schemeClr>
            </a:solidFill>
          </a:ln>
        </p:spPr>
        <p:txBody>
          <a:bodyPr/>
          <a:lstStyle/>
          <a:p>
            <a:r>
              <a:rPr lang="en-CA" dirty="0"/>
              <a:t>Important terms involving forestry:</a:t>
            </a:r>
            <a:endParaRPr lang="en-CA" dirty="0"/>
          </a:p>
        </p:txBody>
      </p:sp>
      <p:sp>
        <p:nvSpPr>
          <p:cNvPr id="3" name="Content Placeholder 2"/>
          <p:cNvSpPr>
            <a:spLocks noGrp="1"/>
          </p:cNvSpPr>
          <p:nvPr>
            <p:ph idx="1"/>
          </p:nvPr>
        </p:nvSpPr>
        <p:spPr/>
        <p:txBody>
          <a:bodyPr/>
          <a:lstStyle/>
          <a:p>
            <a:r>
              <a:rPr lang="en-CA" sz="1800" b="1" u="sng" dirty="0">
                <a:solidFill>
                  <a:schemeClr val="accent4">
                    <a:lumMod val="75000"/>
                  </a:schemeClr>
                </a:solidFill>
              </a:rPr>
              <a:t>Boom/Bust cycles:</a:t>
            </a:r>
            <a:r>
              <a:rPr lang="en-CA" sz="1800" u="sng" dirty="0">
                <a:solidFill>
                  <a:schemeClr val="accent4">
                    <a:lumMod val="75000"/>
                  </a:schemeClr>
                </a:solidFill>
              </a:rPr>
              <a:t> </a:t>
            </a:r>
            <a:r>
              <a:rPr lang="en-CA" sz="1800" dirty="0"/>
              <a:t>when times are good, more houses are built and more books are sold creating more jobs. In times of recession people are laid off and jobs decreases</a:t>
            </a:r>
            <a:r>
              <a:rPr lang="en-CA" sz="1800" dirty="0"/>
              <a:t>.</a:t>
            </a:r>
          </a:p>
          <a:p>
            <a:r>
              <a:rPr lang="en-CA" sz="1800" b="1" u="sng" dirty="0">
                <a:solidFill>
                  <a:schemeClr val="accent4">
                    <a:lumMod val="75000"/>
                  </a:schemeClr>
                </a:solidFill>
              </a:rPr>
              <a:t>Commercial forest</a:t>
            </a:r>
            <a:r>
              <a:rPr lang="en-CA" sz="1800" dirty="0">
                <a:solidFill>
                  <a:schemeClr val="accent4">
                    <a:lumMod val="75000"/>
                  </a:schemeClr>
                </a:solidFill>
              </a:rPr>
              <a:t>:  </a:t>
            </a:r>
            <a:r>
              <a:rPr lang="en-CA" sz="1800" dirty="0"/>
              <a:t>Forested land that is capable of producing marketable, such as timber</a:t>
            </a:r>
            <a:r>
              <a:rPr lang="en-CA" sz="1800" dirty="0"/>
              <a:t>.</a:t>
            </a:r>
          </a:p>
          <a:p>
            <a:r>
              <a:rPr lang="en-CA" sz="1800" b="1" u="sng" dirty="0">
                <a:solidFill>
                  <a:schemeClr val="accent4">
                    <a:lumMod val="75000"/>
                  </a:schemeClr>
                </a:solidFill>
              </a:rPr>
              <a:t>Timber</a:t>
            </a:r>
            <a:r>
              <a:rPr lang="en-CA" sz="1800" dirty="0">
                <a:solidFill>
                  <a:schemeClr val="accent4">
                    <a:lumMod val="75000"/>
                  </a:schemeClr>
                </a:solidFill>
              </a:rPr>
              <a:t>: </a:t>
            </a:r>
            <a:r>
              <a:rPr lang="en-CA" sz="1800" dirty="0"/>
              <a:t>the wood that has been prepared for use as a building material.</a:t>
            </a:r>
          </a:p>
          <a:p>
            <a:r>
              <a:rPr lang="en-CA" sz="1800" b="1" u="sng" dirty="0">
                <a:solidFill>
                  <a:schemeClr val="accent4">
                    <a:lumMod val="75000"/>
                  </a:schemeClr>
                </a:solidFill>
              </a:rPr>
              <a:t>Carbon Sink:</a:t>
            </a:r>
            <a:r>
              <a:rPr lang="en-CA" sz="1800" dirty="0">
                <a:solidFill>
                  <a:schemeClr val="accent4">
                    <a:lumMod val="75000"/>
                  </a:schemeClr>
                </a:solidFill>
              </a:rPr>
              <a:t> </a:t>
            </a:r>
            <a:r>
              <a:rPr lang="en-CA" sz="1800" dirty="0"/>
              <a:t>a natural storage of carbon in forests, soil, or the ocean that would otherwise be in the atmosphere.</a:t>
            </a:r>
          </a:p>
          <a:p>
            <a:r>
              <a:rPr lang="en-CA" sz="1800" b="1" u="sng" dirty="0">
                <a:solidFill>
                  <a:schemeClr val="accent4">
                    <a:lumMod val="75000"/>
                  </a:schemeClr>
                </a:solidFill>
              </a:rPr>
              <a:t>Forest Management Plan:</a:t>
            </a:r>
            <a:r>
              <a:rPr lang="en-CA" sz="1800" dirty="0">
                <a:solidFill>
                  <a:schemeClr val="accent4">
                    <a:lumMod val="75000"/>
                  </a:schemeClr>
                </a:solidFill>
              </a:rPr>
              <a:t>  </a:t>
            </a:r>
            <a:r>
              <a:rPr lang="en-CA" sz="1800" dirty="0"/>
              <a:t>a plan of long-term goals for an area to be logged that is required by law in Ontario.</a:t>
            </a:r>
          </a:p>
          <a:p>
            <a:r>
              <a:rPr lang="en-CA" sz="1800" b="1" u="sng" dirty="0">
                <a:solidFill>
                  <a:schemeClr val="accent4">
                    <a:lumMod val="75000"/>
                  </a:schemeClr>
                </a:solidFill>
              </a:rPr>
              <a:t>Model Forests:</a:t>
            </a:r>
            <a:r>
              <a:rPr lang="en-CA" sz="1800" dirty="0">
                <a:solidFill>
                  <a:schemeClr val="accent4">
                    <a:lumMod val="75000"/>
                  </a:schemeClr>
                </a:solidFill>
              </a:rPr>
              <a:t>  </a:t>
            </a:r>
            <a:r>
              <a:rPr lang="en-CA" sz="1800" dirty="0"/>
              <a:t>a new approach to sustainable management of small areas of local forest that involves input from all stakeholders who work together as a team.</a:t>
            </a:r>
          </a:p>
          <a:p>
            <a:endParaRPr lang="en-CA" sz="1800" dirty="0"/>
          </a:p>
          <a:p>
            <a:endParaRPr lang="en-CA" sz="1800" dirty="0"/>
          </a:p>
          <a:p>
            <a:endParaRPr lang="en-CA" dirty="0"/>
          </a:p>
        </p:txBody>
      </p:sp>
    </p:spTree>
    <p:extLst>
      <p:ext uri="{BB962C8B-B14F-4D97-AF65-F5344CB8AC3E}">
        <p14:creationId xmlns:p14="http://schemas.microsoft.com/office/powerpoint/2010/main" val="104615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wipe(down)">
                                      <p:cBhvr>
                                        <p:cTn id="86" dur="580">
                                          <p:stCondLst>
                                            <p:cond delay="0"/>
                                          </p:stCondLst>
                                        </p:cTn>
                                        <p:tgtEl>
                                          <p:spTgt spid="3">
                                            <p:txEl>
                                              <p:pRg st="4" end="4"/>
                                            </p:txEl>
                                          </p:spTgt>
                                        </p:tgtEl>
                                      </p:cBhvr>
                                    </p:animEffect>
                                    <p:anim calcmode="lin" valueType="num">
                                      <p:cBhvr>
                                        <p:cTn id="8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4" end="4"/>
                                            </p:txEl>
                                          </p:spTgt>
                                        </p:tgtEl>
                                      </p:cBhvr>
                                      <p:to x="100000" y="60000"/>
                                    </p:animScale>
                                    <p:animScale>
                                      <p:cBhvr>
                                        <p:cTn id="93" dur="166" decel="50000">
                                          <p:stCondLst>
                                            <p:cond delay="676"/>
                                          </p:stCondLst>
                                        </p:cTn>
                                        <p:tgtEl>
                                          <p:spTgt spid="3">
                                            <p:txEl>
                                              <p:pRg st="4" end="4"/>
                                            </p:txEl>
                                          </p:spTgt>
                                        </p:tgtEl>
                                      </p:cBhvr>
                                      <p:to x="100000" y="100000"/>
                                    </p:animScale>
                                    <p:animScale>
                                      <p:cBhvr>
                                        <p:cTn id="94" dur="26">
                                          <p:stCondLst>
                                            <p:cond delay="1312"/>
                                          </p:stCondLst>
                                        </p:cTn>
                                        <p:tgtEl>
                                          <p:spTgt spid="3">
                                            <p:txEl>
                                              <p:pRg st="4" end="4"/>
                                            </p:txEl>
                                          </p:spTgt>
                                        </p:tgtEl>
                                      </p:cBhvr>
                                      <p:to x="100000" y="80000"/>
                                    </p:animScale>
                                    <p:animScale>
                                      <p:cBhvr>
                                        <p:cTn id="95" dur="166" decel="50000">
                                          <p:stCondLst>
                                            <p:cond delay="1338"/>
                                          </p:stCondLst>
                                        </p:cTn>
                                        <p:tgtEl>
                                          <p:spTgt spid="3">
                                            <p:txEl>
                                              <p:pRg st="4" end="4"/>
                                            </p:txEl>
                                          </p:spTgt>
                                        </p:tgtEl>
                                      </p:cBhvr>
                                      <p:to x="100000" y="100000"/>
                                    </p:animScale>
                                    <p:animScale>
                                      <p:cBhvr>
                                        <p:cTn id="96" dur="26">
                                          <p:stCondLst>
                                            <p:cond delay="1642"/>
                                          </p:stCondLst>
                                        </p:cTn>
                                        <p:tgtEl>
                                          <p:spTgt spid="3">
                                            <p:txEl>
                                              <p:pRg st="4" end="4"/>
                                            </p:txEl>
                                          </p:spTgt>
                                        </p:tgtEl>
                                      </p:cBhvr>
                                      <p:to x="100000" y="90000"/>
                                    </p:animScale>
                                    <p:animScale>
                                      <p:cBhvr>
                                        <p:cTn id="97" dur="166" decel="50000">
                                          <p:stCondLst>
                                            <p:cond delay="1668"/>
                                          </p:stCondLst>
                                        </p:cTn>
                                        <p:tgtEl>
                                          <p:spTgt spid="3">
                                            <p:txEl>
                                              <p:pRg st="4" end="4"/>
                                            </p:txEl>
                                          </p:spTgt>
                                        </p:tgtEl>
                                      </p:cBhvr>
                                      <p:to x="100000" y="100000"/>
                                    </p:animScale>
                                    <p:animScale>
                                      <p:cBhvr>
                                        <p:cTn id="98" dur="26">
                                          <p:stCondLst>
                                            <p:cond delay="1808"/>
                                          </p:stCondLst>
                                        </p:cTn>
                                        <p:tgtEl>
                                          <p:spTgt spid="3">
                                            <p:txEl>
                                              <p:pRg st="4" end="4"/>
                                            </p:txEl>
                                          </p:spTgt>
                                        </p:tgtEl>
                                      </p:cBhvr>
                                      <p:to x="100000" y="95000"/>
                                    </p:animScale>
                                    <p:animScale>
                                      <p:cBhvr>
                                        <p:cTn id="99" dur="166" decel="50000">
                                          <p:stCondLst>
                                            <p:cond delay="1834"/>
                                          </p:stCondLst>
                                        </p:cTn>
                                        <p:tgtEl>
                                          <p:spTgt spid="3">
                                            <p:txEl>
                                              <p:pRg st="4" end="4"/>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580">
                                          <p:stCondLst>
                                            <p:cond delay="0"/>
                                          </p:stCondLst>
                                        </p:cTn>
                                        <p:tgtEl>
                                          <p:spTgt spid="3">
                                            <p:txEl>
                                              <p:pRg st="5" end="5"/>
                                            </p:txEl>
                                          </p:spTgt>
                                        </p:tgtEl>
                                      </p:cBhvr>
                                    </p:animEffect>
                                    <p:anim calcmode="lin" valueType="num">
                                      <p:cBhvr>
                                        <p:cTn id="10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5" end="5"/>
                                            </p:txEl>
                                          </p:spTgt>
                                        </p:tgtEl>
                                      </p:cBhvr>
                                      <p:to x="100000" y="60000"/>
                                    </p:animScale>
                                    <p:animScale>
                                      <p:cBhvr>
                                        <p:cTn id="111" dur="166" decel="50000">
                                          <p:stCondLst>
                                            <p:cond delay="676"/>
                                          </p:stCondLst>
                                        </p:cTn>
                                        <p:tgtEl>
                                          <p:spTgt spid="3">
                                            <p:txEl>
                                              <p:pRg st="5" end="5"/>
                                            </p:txEl>
                                          </p:spTgt>
                                        </p:tgtEl>
                                      </p:cBhvr>
                                      <p:to x="100000" y="100000"/>
                                    </p:animScale>
                                    <p:animScale>
                                      <p:cBhvr>
                                        <p:cTn id="112" dur="26">
                                          <p:stCondLst>
                                            <p:cond delay="1312"/>
                                          </p:stCondLst>
                                        </p:cTn>
                                        <p:tgtEl>
                                          <p:spTgt spid="3">
                                            <p:txEl>
                                              <p:pRg st="5" end="5"/>
                                            </p:txEl>
                                          </p:spTgt>
                                        </p:tgtEl>
                                      </p:cBhvr>
                                      <p:to x="100000" y="80000"/>
                                    </p:animScale>
                                    <p:animScale>
                                      <p:cBhvr>
                                        <p:cTn id="113" dur="166" decel="50000">
                                          <p:stCondLst>
                                            <p:cond delay="1338"/>
                                          </p:stCondLst>
                                        </p:cTn>
                                        <p:tgtEl>
                                          <p:spTgt spid="3">
                                            <p:txEl>
                                              <p:pRg st="5" end="5"/>
                                            </p:txEl>
                                          </p:spTgt>
                                        </p:tgtEl>
                                      </p:cBhvr>
                                      <p:to x="100000" y="100000"/>
                                    </p:animScale>
                                    <p:animScale>
                                      <p:cBhvr>
                                        <p:cTn id="114" dur="26">
                                          <p:stCondLst>
                                            <p:cond delay="1642"/>
                                          </p:stCondLst>
                                        </p:cTn>
                                        <p:tgtEl>
                                          <p:spTgt spid="3">
                                            <p:txEl>
                                              <p:pRg st="5" end="5"/>
                                            </p:txEl>
                                          </p:spTgt>
                                        </p:tgtEl>
                                      </p:cBhvr>
                                      <p:to x="100000" y="90000"/>
                                    </p:animScale>
                                    <p:animScale>
                                      <p:cBhvr>
                                        <p:cTn id="115" dur="166" decel="50000">
                                          <p:stCondLst>
                                            <p:cond delay="1668"/>
                                          </p:stCondLst>
                                        </p:cTn>
                                        <p:tgtEl>
                                          <p:spTgt spid="3">
                                            <p:txEl>
                                              <p:pRg st="5" end="5"/>
                                            </p:txEl>
                                          </p:spTgt>
                                        </p:tgtEl>
                                      </p:cBhvr>
                                      <p:to x="100000" y="100000"/>
                                    </p:animScale>
                                    <p:animScale>
                                      <p:cBhvr>
                                        <p:cTn id="116" dur="26">
                                          <p:stCondLst>
                                            <p:cond delay="1808"/>
                                          </p:stCondLst>
                                        </p:cTn>
                                        <p:tgtEl>
                                          <p:spTgt spid="3">
                                            <p:txEl>
                                              <p:pRg st="5" end="5"/>
                                            </p:txEl>
                                          </p:spTgt>
                                        </p:tgtEl>
                                      </p:cBhvr>
                                      <p:to x="100000" y="95000"/>
                                    </p:animScale>
                                    <p:animScale>
                                      <p:cBhvr>
                                        <p:cTn id="117"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2038388"/>
            <a:ext cx="7467600" cy="4198924"/>
          </a:xfrm>
        </p:spPr>
        <p:txBody>
          <a:bodyPr>
            <a:normAutofit/>
          </a:bodyPr>
          <a:lstStyle/>
          <a:p>
            <a:r>
              <a:rPr lang="en-CA" sz="2100" dirty="0"/>
              <a:t>List and describe reasons why people cut down trees and what they use them for?</a:t>
            </a:r>
          </a:p>
          <a:p>
            <a:r>
              <a:rPr lang="en-CA" sz="2100" dirty="0"/>
              <a:t>Do </a:t>
            </a:r>
            <a:r>
              <a:rPr lang="en-CA" sz="2100" dirty="0"/>
              <a:t>you think there’s one or more type of pollution affecting trees? </a:t>
            </a:r>
            <a:r>
              <a:rPr lang="en-CA" sz="2100" dirty="0"/>
              <a:t>Explain.</a:t>
            </a:r>
          </a:p>
          <a:p>
            <a:r>
              <a:rPr lang="en-CA" sz="2100" dirty="0"/>
              <a:t>How </a:t>
            </a:r>
            <a:r>
              <a:rPr lang="en-CA" sz="2100" dirty="0"/>
              <a:t>important are forest in your life? How might your view of forests be different from that of a logger?</a:t>
            </a:r>
          </a:p>
          <a:p>
            <a:r>
              <a:rPr lang="en-CA" sz="2100" dirty="0"/>
              <a:t>Imagine that you are the owner of a large forest woodlot. Which method of cutting would you use to cut down trees? Explain why would you use this </a:t>
            </a:r>
            <a:r>
              <a:rPr lang="en-CA" sz="2100" dirty="0"/>
              <a:t>method.</a:t>
            </a:r>
            <a:endParaRPr lang="en-CA" sz="2100" dirty="0"/>
          </a:p>
          <a:p>
            <a:endParaRPr lang="en-CA" dirty="0"/>
          </a:p>
          <a:p>
            <a:endParaRPr lang="en-CA" dirty="0"/>
          </a:p>
          <a:p>
            <a:endParaRPr lang="en-CA" dirty="0"/>
          </a:p>
        </p:txBody>
      </p:sp>
      <p:sp>
        <p:nvSpPr>
          <p:cNvPr id="4" name="Rectangle 3"/>
          <p:cNvSpPr/>
          <p:nvPr/>
        </p:nvSpPr>
        <p:spPr>
          <a:xfrm>
            <a:off x="2536859" y="548680"/>
            <a:ext cx="4491934"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Looking back…</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3080" name="Picture 8" descr="C:\Users\cpierce\AppData\Local\Microsoft\Windows\Temporary Internet Files\Content.IE5\M190AURO\MM90028414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6077" y="405210"/>
            <a:ext cx="847725"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52400"/>
            <a:ext cx="7772400" cy="1470025"/>
          </a:xfrm>
        </p:spPr>
        <p:txBody>
          <a:bodyPr/>
          <a:lstStyle/>
          <a:p>
            <a:r>
              <a:rPr lang="en-US" dirty="0" smtClean="0"/>
              <a:t>Statistics</a:t>
            </a:r>
            <a:endParaRPr lang="en-US" dirty="0"/>
          </a:p>
        </p:txBody>
      </p:sp>
      <p:sp>
        <p:nvSpPr>
          <p:cNvPr id="3" name="Subtitle 2"/>
          <p:cNvSpPr>
            <a:spLocks noGrp="1"/>
          </p:cNvSpPr>
          <p:nvPr>
            <p:ph type="subTitle" idx="1"/>
          </p:nvPr>
        </p:nvSpPr>
        <p:spPr>
          <a:xfrm>
            <a:off x="6312024" y="1762894"/>
            <a:ext cx="3816424" cy="4772372"/>
          </a:xfrm>
        </p:spPr>
        <p:txBody>
          <a:bodyPr>
            <a:normAutofit/>
          </a:bodyPr>
          <a:lstStyle/>
          <a:p>
            <a:pPr algn="l"/>
            <a:r>
              <a:rPr lang="en-US" sz="2200" dirty="0"/>
              <a:t>-An average person uses approximately 343 liters of water per day, making it one of the highest consumers of water in the world.</a:t>
            </a:r>
            <a:br>
              <a:rPr lang="en-US" sz="2200" dirty="0"/>
            </a:br>
            <a:r>
              <a:rPr lang="en-US" sz="2200" dirty="0"/>
              <a:t/>
            </a:r>
            <a:br>
              <a:rPr lang="en-US" sz="2200" dirty="0"/>
            </a:br>
            <a:r>
              <a:rPr lang="en-US" sz="2200" dirty="0"/>
              <a:t>-The majority of Canada’s fresh water is found in the form of rivers, lakes, groundwater, ice and snow.</a:t>
            </a:r>
            <a:endParaRPr lang="en-US" sz="2200" dirty="0"/>
          </a:p>
          <a:p>
            <a:pPr algn="l"/>
            <a:endParaRPr lang="en-US" sz="2200" dirty="0"/>
          </a:p>
          <a:p>
            <a:pPr algn="l"/>
            <a:r>
              <a:rPr lang="en-US" sz="2200" dirty="0"/>
              <a:t>-Canada has 20% of the fresh water</a:t>
            </a:r>
            <a:br>
              <a:rPr lang="en-US" sz="2200" dirty="0"/>
            </a:br>
            <a:r>
              <a:rPr lang="en-US" sz="2200" dirty="0"/>
              <a:t> in the world.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5183" y="2348880"/>
            <a:ext cx="4455941"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400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7086"/>
            <a:ext cx="6400800" cy="1295401"/>
          </a:xfrm>
        </p:spPr>
        <p:txBody>
          <a:bodyPr>
            <a:normAutofit fontScale="90000"/>
          </a:bodyPr>
          <a:lstStyle/>
          <a:p>
            <a:r>
              <a:rPr lang="en-US" b="1" dirty="0" smtClean="0"/>
              <a:t>Importance of Water</a:t>
            </a:r>
            <a:endParaRPr lang="en-US" b="1" dirty="0"/>
          </a:p>
        </p:txBody>
      </p:sp>
      <p:sp>
        <p:nvSpPr>
          <p:cNvPr id="3" name="Subtitle 2"/>
          <p:cNvSpPr>
            <a:spLocks noGrp="1"/>
          </p:cNvSpPr>
          <p:nvPr>
            <p:ph type="subTitle" idx="1"/>
          </p:nvPr>
        </p:nvSpPr>
        <p:spPr>
          <a:xfrm>
            <a:off x="1600200" y="1295400"/>
            <a:ext cx="8763000" cy="5410200"/>
          </a:xfrm>
        </p:spPr>
        <p:txBody>
          <a:bodyPr>
            <a:normAutofit/>
          </a:bodyPr>
          <a:lstStyle/>
          <a:p>
            <a:pPr marL="457200" indent="-457200" algn="l">
              <a:buFont typeface="Arial" pitchFamily="34" charset="0"/>
              <a:buChar char="•"/>
            </a:pPr>
            <a:r>
              <a:rPr lang="en-US" sz="2200" b="1" dirty="0"/>
              <a:t>Water is very important in our everyday lives. Our body is composed mostly with water around 60-70% and even while getting ready in the mornings we shower, brush our teeth or even drink it.</a:t>
            </a:r>
          </a:p>
          <a:p>
            <a:pPr marL="457200" indent="-457200" algn="l">
              <a:buFont typeface="Arial" pitchFamily="34" charset="0"/>
              <a:buChar char="•"/>
            </a:pPr>
            <a:r>
              <a:rPr lang="en-US" sz="2200" b="1" dirty="0"/>
              <a:t>To farmers water is also very helpful, water is used to grow crops or water their gardens.</a:t>
            </a:r>
          </a:p>
          <a:p>
            <a:pPr marL="457200" indent="-457200" algn="l">
              <a:buFont typeface="Arial" pitchFamily="34" charset="0"/>
              <a:buChar char="•"/>
            </a:pPr>
            <a:r>
              <a:rPr lang="en-US" sz="2200" b="1" dirty="0"/>
              <a:t>Without water, many people wouldn’t have jobs. Jobs such as skippers, marine engineers, fishermen, and even cooks rely on water for a source of capital. </a:t>
            </a:r>
          </a:p>
          <a:p>
            <a:pPr marL="457200" indent="-457200" algn="l">
              <a:buFont typeface="Arial" pitchFamily="34" charset="0"/>
              <a:buChar char="•"/>
            </a:pPr>
            <a:r>
              <a:rPr lang="en-US" sz="2200" b="1" dirty="0"/>
              <a:t>About 40 million people in Canada and the United States depend on the largest fresh water system in the world known as the Great </a:t>
            </a:r>
            <a:r>
              <a:rPr lang="en-US" sz="2200" b="1" dirty="0"/>
              <a:t>L</a:t>
            </a:r>
            <a:r>
              <a:rPr lang="en-US" sz="2200" b="1" dirty="0"/>
              <a:t>akes for water.</a:t>
            </a:r>
          </a:p>
          <a:p>
            <a:pPr marL="457200" indent="-457200" algn="l">
              <a:buFont typeface="Arial" pitchFamily="34" charset="0"/>
              <a:buChar char="•"/>
            </a:pPr>
            <a:r>
              <a:rPr lang="en-US" sz="2200" b="1" dirty="0"/>
              <a:t>Some people think water is not a natural resource, it’s a basic human right. I agree with this because even though it comes from nature you can’t survive without it. Water is not just a essential part of life for humans but for animals such as fish especially</a:t>
            </a:r>
            <a:r>
              <a:rPr lang="en-US" sz="2200" b="1" dirty="0">
                <a:solidFill>
                  <a:schemeClr val="bg1"/>
                </a:solidFill>
              </a:rPr>
              <a:t>. </a:t>
            </a:r>
          </a:p>
          <a:p>
            <a:pPr algn="l"/>
            <a:endParaRPr lang="en-US"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1524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835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52401"/>
            <a:ext cx="7772400" cy="1470025"/>
          </a:xfrm>
        </p:spPr>
        <p:txBody>
          <a:bodyPr>
            <a:normAutofit fontScale="90000"/>
          </a:bodyPr>
          <a:lstStyle/>
          <a:p>
            <a:r>
              <a:rPr lang="en-US" i="1" dirty="0" smtClean="0"/>
              <a:t>Acid rain and its affect in our water</a:t>
            </a:r>
            <a:endParaRPr lang="en-US" i="1" dirty="0"/>
          </a:p>
        </p:txBody>
      </p:sp>
      <p:sp>
        <p:nvSpPr>
          <p:cNvPr id="4" name="Rectangle 3"/>
          <p:cNvSpPr/>
          <p:nvPr/>
        </p:nvSpPr>
        <p:spPr>
          <a:xfrm>
            <a:off x="2209800" y="1752601"/>
            <a:ext cx="7772400" cy="4708981"/>
          </a:xfrm>
          <a:prstGeom prst="rect">
            <a:avLst/>
          </a:prstGeom>
        </p:spPr>
        <p:txBody>
          <a:bodyPr wrap="square">
            <a:spAutoFit/>
          </a:bodyPr>
          <a:lstStyle/>
          <a:p>
            <a:pPr marL="342900" indent="-342900">
              <a:buFont typeface="Arial" pitchFamily="34" charset="0"/>
              <a:buChar char="•"/>
            </a:pPr>
            <a:r>
              <a:rPr lang="en-US" sz="2000" dirty="0"/>
              <a:t>The ecological effects of acid rain are most clearly seen in the aquatic environments, such as streams, lakes, and marshes. </a:t>
            </a:r>
          </a:p>
          <a:p>
            <a:pPr marL="342900" indent="-342900">
              <a:buFont typeface="Arial" pitchFamily="34" charset="0"/>
              <a:buChar char="•"/>
            </a:pPr>
            <a:r>
              <a:rPr lang="en-US" sz="2000" dirty="0"/>
              <a:t>Acid rain flows into these bodies of water after falling on forests, fields, buildings, and roads. Acid rain also falls directly on aquatic habitats. </a:t>
            </a:r>
          </a:p>
          <a:p>
            <a:pPr marL="342900" indent="-342900">
              <a:buFont typeface="Arial" pitchFamily="34" charset="0"/>
              <a:buChar char="•"/>
            </a:pPr>
            <a:r>
              <a:rPr lang="en-US" sz="2000" dirty="0"/>
              <a:t>Acid rain primarily affects sensitive bodies of water, which are located in watersheds. It can also occur in the form of snow, fog, and tiny bits of dry material that settle to Earth. When humans burn fossil fuels, they are released into the atmosphere. </a:t>
            </a:r>
          </a:p>
          <a:p>
            <a:pPr marL="342900" indent="-342900">
              <a:buFont typeface="Arial" pitchFamily="34" charset="0"/>
              <a:buChar char="•"/>
            </a:pPr>
            <a:r>
              <a:rPr lang="en-US" sz="2000" dirty="0"/>
              <a:t>These chemical gases react with water, oxygen, and other substances to form mild solutions. </a:t>
            </a:r>
          </a:p>
          <a:p>
            <a:pPr marL="342900" indent="-342900">
              <a:buFont typeface="Arial" pitchFamily="34" charset="0"/>
              <a:buChar char="•"/>
            </a:pPr>
            <a:r>
              <a:rPr lang="en-US" sz="2000" dirty="0"/>
              <a:t>Acid rain has many ecological effects, but none is greater than its impact on lakes, streams, wetlands, and other aquatic environments. Acid rain makes waters acidic and causes them to absorb the aluminum that makes its way from soil into lakes and streams.</a:t>
            </a:r>
            <a:endParaRPr lang="en-US" sz="2000" dirty="0"/>
          </a:p>
        </p:txBody>
      </p:sp>
    </p:spTree>
    <p:extLst>
      <p:ext uri="{BB962C8B-B14F-4D97-AF65-F5344CB8AC3E}">
        <p14:creationId xmlns:p14="http://schemas.microsoft.com/office/powerpoint/2010/main" val="2224089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
            <a:ext cx="7772400" cy="1470025"/>
          </a:xfrm>
        </p:spPr>
        <p:txBody>
          <a:bodyPr>
            <a:normAutofit fontScale="90000"/>
          </a:bodyPr>
          <a:lstStyle/>
          <a:p>
            <a:r>
              <a:rPr lang="en-US" i="1" dirty="0" smtClean="0"/>
              <a:t>Global Warming and its affects on our Water Systems</a:t>
            </a:r>
            <a:endParaRPr lang="en-US" i="1" dirty="0"/>
          </a:p>
        </p:txBody>
      </p:sp>
      <p:sp>
        <p:nvSpPr>
          <p:cNvPr id="4" name="Rectangle 3"/>
          <p:cNvSpPr/>
          <p:nvPr/>
        </p:nvSpPr>
        <p:spPr>
          <a:xfrm>
            <a:off x="2503714" y="1981201"/>
            <a:ext cx="7162800" cy="3139321"/>
          </a:xfrm>
          <a:prstGeom prst="rect">
            <a:avLst/>
          </a:prstGeom>
        </p:spPr>
        <p:txBody>
          <a:bodyPr wrap="square">
            <a:spAutoFit/>
          </a:bodyPr>
          <a:lstStyle/>
          <a:p>
            <a:pPr marL="285750" indent="-285750">
              <a:buFont typeface="Arial" pitchFamily="34" charset="0"/>
              <a:buChar char="•"/>
            </a:pPr>
            <a:r>
              <a:rPr lang="en-US" dirty="0"/>
              <a:t>Ocean currents are partially responsible for distributing heat around the Earth. As global temperatures rise, Arctic ice melts and massive amounts of fresh water pour into the North Atlantic and slow the Gulf Stream down.</a:t>
            </a:r>
          </a:p>
          <a:p>
            <a:pPr marL="285750" indent="-285750">
              <a:buFont typeface="Arial" pitchFamily="34" charset="0"/>
              <a:buChar char="•"/>
            </a:pPr>
            <a:r>
              <a:rPr lang="en-US" dirty="0"/>
              <a:t> By slowing or stopping this ocean current, global warming actually would cool Europe down dramatically. If other ocean currents were disrupted, the entire planet could experience the same cooling effect and cause an ice age. </a:t>
            </a:r>
          </a:p>
          <a:p>
            <a:pPr marL="285750" indent="-285750">
              <a:buFont typeface="Arial" pitchFamily="34" charset="0"/>
              <a:buChar char="•"/>
            </a:pPr>
            <a:r>
              <a:rPr lang="en-US" dirty="0"/>
              <a:t>The increase in the waters temperatures can also harm the species of animals that live in water or depend on  water for survival. </a:t>
            </a:r>
          </a:p>
          <a:p>
            <a:endParaRPr lang="en-US" dirty="0"/>
          </a:p>
        </p:txBody>
      </p:sp>
      <p:pic>
        <p:nvPicPr>
          <p:cNvPr id="1026" name="Picture 2" descr="http://t0.gstatic.com/images?q=tbn:ANd9GcRyorXjAOAOg1aNqO2eiZSidMC6mtCrt06uWim7r6nczaey4Vph2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2950" y="4876800"/>
            <a:ext cx="23050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210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find minerals?</a:t>
            </a:r>
            <a:endParaRPr lang="en-US" dirty="0"/>
          </a:p>
        </p:txBody>
      </p:sp>
      <p:sp>
        <p:nvSpPr>
          <p:cNvPr id="3" name="Content Placeholder 2"/>
          <p:cNvSpPr>
            <a:spLocks noGrp="1"/>
          </p:cNvSpPr>
          <p:nvPr>
            <p:ph idx="1"/>
          </p:nvPr>
        </p:nvSpPr>
        <p:spPr>
          <a:xfrm>
            <a:off x="3575720" y="1524000"/>
            <a:ext cx="6939880" cy="4724400"/>
          </a:xfrm>
        </p:spPr>
        <p:txBody>
          <a:bodyPr/>
          <a:lstStyle/>
          <a:p>
            <a:r>
              <a:rPr lang="en-US" sz="2400" dirty="0"/>
              <a:t>All rocks contain minerals, but there are only a few places where </a:t>
            </a:r>
            <a:r>
              <a:rPr lang="en-US" sz="2400" dirty="0"/>
              <a:t>the concentration </a:t>
            </a:r>
            <a:r>
              <a:rPr lang="en-US" sz="2400" dirty="0"/>
              <a:t>of minerals is high enough to justify digging a mine</a:t>
            </a:r>
            <a:r>
              <a:rPr lang="en-US" sz="2400" dirty="0"/>
              <a:t>.</a:t>
            </a:r>
          </a:p>
          <a:p>
            <a:r>
              <a:rPr lang="en-US" sz="2400" dirty="0"/>
              <a:t>Mining has become a knowledge-based industry that uses </a:t>
            </a:r>
            <a:r>
              <a:rPr lang="en-US" sz="2400" dirty="0"/>
              <a:t>high-tech computer </a:t>
            </a:r>
            <a:r>
              <a:rPr lang="en-US" sz="2400" dirty="0"/>
              <a:t>and satellite </a:t>
            </a:r>
            <a:r>
              <a:rPr lang="en-US" sz="2400" dirty="0"/>
              <a:t> technology </a:t>
            </a:r>
            <a:r>
              <a:rPr lang="en-US" sz="2400" dirty="0"/>
              <a:t>to explore and find the location </a:t>
            </a:r>
            <a:r>
              <a:rPr lang="en-US" sz="2400" dirty="0"/>
              <a:t>of </a:t>
            </a:r>
            <a:r>
              <a:rPr lang="en-US" sz="2400" b="1" dirty="0"/>
              <a:t>ore </a:t>
            </a:r>
            <a:r>
              <a:rPr lang="en-US" sz="2400" dirty="0"/>
              <a:t>bodies, which are rocks that contain enough of a particular type </a:t>
            </a:r>
            <a:r>
              <a:rPr lang="en-US" sz="2400" dirty="0"/>
              <a:t>of mineral </a:t>
            </a:r>
            <a:r>
              <a:rPr lang="en-US" sz="2400" dirty="0"/>
              <a:t>to be worth developing a mine</a:t>
            </a:r>
            <a:r>
              <a:rPr lang="en-US" sz="2400" dirty="0"/>
              <a:t>.</a:t>
            </a:r>
          </a:p>
          <a:p>
            <a:r>
              <a:rPr lang="en-US" sz="2400" i="1" dirty="0"/>
              <a:t>Magnetometers </a:t>
            </a:r>
            <a:r>
              <a:rPr lang="en-US" sz="2400" dirty="0"/>
              <a:t>are carried </a:t>
            </a:r>
            <a:r>
              <a:rPr lang="en-US" sz="2400" dirty="0"/>
              <a:t>by helicopter </a:t>
            </a:r>
            <a:r>
              <a:rPr lang="en-US" sz="2400" dirty="0"/>
              <a:t>over potential mineral-bearing land </a:t>
            </a:r>
            <a:r>
              <a:rPr lang="en-US" sz="2400" dirty="0"/>
              <a:t>to find </a:t>
            </a:r>
            <a:r>
              <a:rPr lang="en-US" sz="2400" dirty="0"/>
              <a:t>small </a:t>
            </a:r>
            <a:r>
              <a:rPr lang="en-US" sz="2400" b="1" dirty="0"/>
              <a:t>anomalies</a:t>
            </a:r>
            <a:r>
              <a:rPr lang="en-US" sz="2400" dirty="0"/>
              <a:t>, or rock conditions that </a:t>
            </a:r>
            <a:r>
              <a:rPr lang="en-US" sz="2400" dirty="0"/>
              <a:t>are different </a:t>
            </a:r>
            <a:r>
              <a:rPr lang="en-US" sz="2400" dirty="0"/>
              <a:t>from the surrounding rock.</a:t>
            </a:r>
          </a:p>
        </p:txBody>
      </p:sp>
    </p:spTree>
    <p:extLst>
      <p:ext uri="{BB962C8B-B14F-4D97-AF65-F5344CB8AC3E}">
        <p14:creationId xmlns:p14="http://schemas.microsoft.com/office/powerpoint/2010/main" val="165925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
            <a:ext cx="9143999" cy="1124745"/>
          </a:xfrm>
          <a:gradFill flip="none" rotWithShape="1">
            <a:gsLst>
              <a:gs pos="0">
                <a:schemeClr val="accent1">
                  <a:tint val="66000"/>
                  <a:satMod val="160000"/>
                </a:schemeClr>
              </a:gs>
              <a:gs pos="30000">
                <a:schemeClr val="accent1">
                  <a:tint val="44500"/>
                  <a:satMod val="160000"/>
                </a:schemeClr>
              </a:gs>
              <a:gs pos="60000">
                <a:schemeClr val="accent1">
                  <a:tint val="23500"/>
                  <a:satMod val="160000"/>
                  <a:alpha val="0"/>
                </a:schemeClr>
              </a:gs>
            </a:gsLst>
            <a:lin ang="0" scaled="0"/>
            <a:tileRect/>
          </a:gradFill>
        </p:spPr>
        <p:txBody>
          <a:bodyPr>
            <a:normAutofit/>
          </a:bodyPr>
          <a:lstStyle/>
          <a:p>
            <a:pPr algn="l"/>
            <a:r>
              <a:rPr lang="en-CA" sz="3600" dirty="0"/>
              <a:t>Canada’s wetlands</a:t>
            </a:r>
            <a:endParaRPr lang="en-CA" sz="3600" dirty="0"/>
          </a:p>
        </p:txBody>
      </p:sp>
      <p:sp>
        <p:nvSpPr>
          <p:cNvPr id="3" name="Subtitle 2"/>
          <p:cNvSpPr>
            <a:spLocks noGrp="1"/>
          </p:cNvSpPr>
          <p:nvPr>
            <p:ph type="subTitle" idx="1"/>
          </p:nvPr>
        </p:nvSpPr>
        <p:spPr>
          <a:xfrm>
            <a:off x="1509869" y="1124744"/>
            <a:ext cx="9158131" cy="5733256"/>
          </a:xfrm>
        </p:spPr>
        <p:txBody>
          <a:bodyPr>
            <a:normAutofit/>
          </a:bodyPr>
          <a:lstStyle/>
          <a:p>
            <a:pPr marL="457200" indent="-457200" algn="l">
              <a:buFont typeface="Arial" pitchFamily="34" charset="0"/>
              <a:buChar char="•"/>
            </a:pPr>
            <a:endParaRPr lang="en-CA" dirty="0"/>
          </a:p>
          <a:p>
            <a:pPr marL="457200" indent="-457200" algn="l">
              <a:buFont typeface="Arial" pitchFamily="34" charset="0"/>
              <a:buChar char="•"/>
            </a:pPr>
            <a:r>
              <a:rPr lang="en-CA" dirty="0"/>
              <a:t>Canada has 25% of the worlds total </a:t>
            </a:r>
            <a:r>
              <a:rPr lang="en-CA" b="1" dirty="0"/>
              <a:t>wetlands</a:t>
            </a:r>
            <a:r>
              <a:rPr lang="en-CA" dirty="0"/>
              <a:t>.</a:t>
            </a:r>
          </a:p>
          <a:p>
            <a:pPr marL="457200" indent="-457200" algn="l">
              <a:buFont typeface="Arial" pitchFamily="34" charset="0"/>
              <a:buChar char="•"/>
            </a:pPr>
            <a:r>
              <a:rPr lang="en-CA" dirty="0"/>
              <a:t>Provide food such as cranberries, wild rice, and fish, as well as important wildlife habitat.</a:t>
            </a:r>
          </a:p>
          <a:p>
            <a:pPr marL="457200" indent="-457200" algn="l">
              <a:buFont typeface="Arial" pitchFamily="34" charset="0"/>
              <a:buChar char="•"/>
            </a:pPr>
            <a:r>
              <a:rPr lang="en-CA" dirty="0"/>
              <a:t>Play an important role in protecting local water quality. Wetland plants clean water by filtering out sediments and pollution-even toxic chemicals.</a:t>
            </a:r>
          </a:p>
          <a:p>
            <a:pPr marL="457200" indent="-457200" algn="l">
              <a:buFont typeface="Arial" pitchFamily="34" charset="0"/>
              <a:buChar char="•"/>
            </a:pPr>
            <a:endParaRPr lang="en-CA" dirty="0"/>
          </a:p>
          <a:p>
            <a:pPr algn="l"/>
            <a:r>
              <a:rPr lang="en-CA" dirty="0"/>
              <a:t>Wetlands can be defined as water in a marsh, swamp, or </a:t>
            </a:r>
            <a:r>
              <a:rPr lang="en-CA" i="1" dirty="0"/>
              <a:t>fen (an area of low land covered with shallow water) </a:t>
            </a:r>
            <a:r>
              <a:rPr lang="en-CA" dirty="0"/>
              <a:t>that is fresh or salty, standing or flowing, and two to six metres in depth.</a:t>
            </a:r>
          </a:p>
          <a:p>
            <a:pPr algn="l"/>
            <a:endParaRPr lang="en-CA" dirty="0"/>
          </a:p>
          <a:p>
            <a:pPr algn="l"/>
            <a:r>
              <a:rPr lang="en-CA" i="1" dirty="0"/>
              <a:t>Are there any wetlands close to where you live?</a:t>
            </a:r>
          </a:p>
          <a:p>
            <a:pPr algn="l"/>
            <a:endParaRPr lang="en-CA" dirty="0"/>
          </a:p>
          <a:p>
            <a:pPr algn="l"/>
            <a:endParaRPr lang="en-CA" dirty="0"/>
          </a:p>
        </p:txBody>
      </p:sp>
      <p:pic>
        <p:nvPicPr>
          <p:cNvPr id="1026" name="Picture 2" descr="C:\Users\gsnook\AppData\Local\Microsoft\Windows\Temporary Internet Files\Content.IE5\XMS1EG2S\MC9002005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7700" y="196897"/>
            <a:ext cx="2004764" cy="150332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snook\AppData\Local\Microsoft\Windows\Temporary Internet Files\Content.IE5\XMS1EG2S\MC9004344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264" y="5301209"/>
            <a:ext cx="1012044" cy="141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6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21" presetClass="entr" presetSubtype="1"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1)">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p:cTn id="2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7" end="7"/>
                                            </p:txEl>
                                          </p:spTgt>
                                        </p:tgtEl>
                                      </p:cBhvr>
                                    </p:animEffect>
                                  </p:childTnLst>
                                </p:cTn>
                              </p:par>
                            </p:childTnLst>
                          </p:cTn>
                        </p:par>
                        <p:par>
                          <p:cTn id="31" fill="hold">
                            <p:stCondLst>
                              <p:cond delay="1000"/>
                            </p:stCondLst>
                            <p:childTnLst>
                              <p:par>
                                <p:cTn id="32" presetID="31" presetClass="entr" presetSubtype="0" fill="hold" nodeType="after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p:cTn id="34" dur="1000" fill="hold"/>
                                        <p:tgtEl>
                                          <p:spTgt spid="1027"/>
                                        </p:tgtEl>
                                        <p:attrNameLst>
                                          <p:attrName>ppt_w</p:attrName>
                                        </p:attrNameLst>
                                      </p:cBhvr>
                                      <p:tavLst>
                                        <p:tav tm="0">
                                          <p:val>
                                            <p:fltVal val="0"/>
                                          </p:val>
                                        </p:tav>
                                        <p:tav tm="100000">
                                          <p:val>
                                            <p:strVal val="#ppt_w"/>
                                          </p:val>
                                        </p:tav>
                                      </p:tavLst>
                                    </p:anim>
                                    <p:anim calcmode="lin" valueType="num">
                                      <p:cBhvr>
                                        <p:cTn id="35" dur="1000" fill="hold"/>
                                        <p:tgtEl>
                                          <p:spTgt spid="1027"/>
                                        </p:tgtEl>
                                        <p:attrNameLst>
                                          <p:attrName>ppt_h</p:attrName>
                                        </p:attrNameLst>
                                      </p:cBhvr>
                                      <p:tavLst>
                                        <p:tav tm="0">
                                          <p:val>
                                            <p:fltVal val="0"/>
                                          </p:val>
                                        </p:tav>
                                        <p:tav tm="100000">
                                          <p:val>
                                            <p:strVal val="#ppt_h"/>
                                          </p:val>
                                        </p:tav>
                                      </p:tavLst>
                                    </p:anim>
                                    <p:anim calcmode="lin" valueType="num">
                                      <p:cBhvr>
                                        <p:cTn id="36" dur="1000" fill="hold"/>
                                        <p:tgtEl>
                                          <p:spTgt spid="1027"/>
                                        </p:tgtEl>
                                        <p:attrNameLst>
                                          <p:attrName>style.rotation</p:attrName>
                                        </p:attrNameLst>
                                      </p:cBhvr>
                                      <p:tavLst>
                                        <p:tav tm="0">
                                          <p:val>
                                            <p:fltVal val="90"/>
                                          </p:val>
                                        </p:tav>
                                        <p:tav tm="100000">
                                          <p:val>
                                            <p:fltVal val="0"/>
                                          </p:val>
                                        </p:tav>
                                      </p:tavLst>
                                    </p:anim>
                                    <p:animEffect transition="in" filter="fade">
                                      <p:cBhvr>
                                        <p:cTn id="3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1874" y="2462"/>
            <a:ext cx="584108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Organisms In Water</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1525103" y="836713"/>
            <a:ext cx="9144000" cy="2062103"/>
          </a:xfrm>
          <a:prstGeom prst="rect">
            <a:avLst/>
          </a:prstGeom>
        </p:spPr>
        <p:txBody>
          <a:bodyPr wrap="square">
            <a:spAutoFit/>
          </a:bodyPr>
          <a:lstStyle/>
          <a:p>
            <a:r>
              <a:rPr lang="en-US" sz="1600" dirty="0">
                <a:solidFill>
                  <a:srgbClr val="FF0000"/>
                </a:solidFill>
              </a:rPr>
              <a:t>Water is host to many microscopic living organisms </a:t>
            </a:r>
            <a:r>
              <a:rPr lang="en-US" sz="1600" dirty="0">
                <a:solidFill>
                  <a:srgbClr val="FF0000"/>
                </a:solidFill>
              </a:rPr>
              <a:t>like </a:t>
            </a:r>
            <a:r>
              <a:rPr lang="en-US" sz="1600" dirty="0">
                <a:solidFill>
                  <a:srgbClr val="FF0000"/>
                </a:solidFill>
              </a:rPr>
              <a:t>bacteria, viruses and parasites. </a:t>
            </a:r>
            <a:r>
              <a:rPr lang="en-US" sz="1600" dirty="0">
                <a:solidFill>
                  <a:srgbClr val="FF0000"/>
                </a:solidFill>
              </a:rPr>
              <a:t>A lot </a:t>
            </a:r>
            <a:r>
              <a:rPr lang="en-US" sz="1600" dirty="0">
                <a:solidFill>
                  <a:srgbClr val="FF0000"/>
                </a:solidFill>
              </a:rPr>
              <a:t>of these organisms are harmless, but </a:t>
            </a:r>
            <a:r>
              <a:rPr lang="en-US" sz="1600" dirty="0">
                <a:solidFill>
                  <a:srgbClr val="FF0000"/>
                </a:solidFill>
              </a:rPr>
              <a:t>the ones </a:t>
            </a:r>
            <a:r>
              <a:rPr lang="en-US" sz="1600" dirty="0">
                <a:solidFill>
                  <a:srgbClr val="FF0000"/>
                </a:solidFill>
              </a:rPr>
              <a:t>that cause diseases are called pathogens. In general, those organisms </a:t>
            </a:r>
            <a:r>
              <a:rPr lang="en-US" sz="1600" dirty="0">
                <a:solidFill>
                  <a:srgbClr val="FF0000"/>
                </a:solidFill>
              </a:rPr>
              <a:t>that </a:t>
            </a:r>
            <a:r>
              <a:rPr lang="en-US" sz="1600" dirty="0">
                <a:solidFill>
                  <a:srgbClr val="FF0000"/>
                </a:solidFill>
              </a:rPr>
              <a:t>are potential disease-producers are of primary concern. These are five </a:t>
            </a:r>
            <a:r>
              <a:rPr lang="en-US" sz="1600" dirty="0">
                <a:solidFill>
                  <a:srgbClr val="FF0000"/>
                </a:solidFill>
              </a:rPr>
              <a:t>types of organisms: </a:t>
            </a:r>
            <a:endParaRPr lang="en-US" sz="1600" dirty="0">
              <a:solidFill>
                <a:srgbClr val="FF0000"/>
              </a:solidFill>
            </a:endParaRPr>
          </a:p>
          <a:p>
            <a:r>
              <a:rPr lang="en-US" sz="1600" dirty="0">
                <a:solidFill>
                  <a:srgbClr val="FF0000"/>
                </a:solidFill>
              </a:rPr>
              <a:t>-bacteria, </a:t>
            </a:r>
          </a:p>
          <a:p>
            <a:r>
              <a:rPr lang="en-US" sz="1600" dirty="0">
                <a:solidFill>
                  <a:srgbClr val="FF0000"/>
                </a:solidFill>
              </a:rPr>
              <a:t>-protozoa, </a:t>
            </a:r>
          </a:p>
          <a:p>
            <a:r>
              <a:rPr lang="en-US" sz="1600" dirty="0">
                <a:solidFill>
                  <a:srgbClr val="FF0000"/>
                </a:solidFill>
              </a:rPr>
              <a:t>-worms, </a:t>
            </a:r>
          </a:p>
          <a:p>
            <a:r>
              <a:rPr lang="en-US" sz="1600" dirty="0">
                <a:solidFill>
                  <a:srgbClr val="FF0000"/>
                </a:solidFill>
              </a:rPr>
              <a:t>-viruses,</a:t>
            </a:r>
          </a:p>
          <a:p>
            <a:r>
              <a:rPr lang="en-US" sz="1600" dirty="0">
                <a:solidFill>
                  <a:srgbClr val="FF0000"/>
                </a:solidFill>
              </a:rPr>
              <a:t>-fungi</a:t>
            </a:r>
          </a:p>
        </p:txBody>
      </p:sp>
      <p:sp>
        <p:nvSpPr>
          <p:cNvPr id="11" name="Rectangle 10"/>
          <p:cNvSpPr/>
          <p:nvPr/>
        </p:nvSpPr>
        <p:spPr>
          <a:xfrm>
            <a:off x="1525103" y="3068961"/>
            <a:ext cx="9144001" cy="2062103"/>
          </a:xfrm>
          <a:prstGeom prst="rect">
            <a:avLst/>
          </a:prstGeom>
        </p:spPr>
        <p:txBody>
          <a:bodyPr wrap="square">
            <a:spAutoFit/>
          </a:bodyPr>
          <a:lstStyle/>
          <a:p>
            <a:r>
              <a:rPr lang="en-US" sz="1600" dirty="0">
                <a:solidFill>
                  <a:srgbClr val="FF0000"/>
                </a:solidFill>
              </a:rPr>
              <a:t>The presence of certain organisms of these </a:t>
            </a:r>
            <a:r>
              <a:rPr lang="en-US" sz="1600" dirty="0">
                <a:solidFill>
                  <a:srgbClr val="FF0000"/>
                </a:solidFill>
              </a:rPr>
              <a:t>many </a:t>
            </a:r>
            <a:r>
              <a:rPr lang="en-US" sz="1600" dirty="0">
                <a:solidFill>
                  <a:srgbClr val="FF0000"/>
                </a:solidFill>
              </a:rPr>
              <a:t>types can lead </a:t>
            </a:r>
            <a:r>
              <a:rPr lang="en-US" sz="1600" dirty="0">
                <a:solidFill>
                  <a:srgbClr val="FF0000"/>
                </a:solidFill>
              </a:rPr>
              <a:t>to </a:t>
            </a:r>
            <a:r>
              <a:rPr lang="en-US" sz="1600" dirty="0">
                <a:solidFill>
                  <a:srgbClr val="FF0000"/>
                </a:solidFill>
              </a:rPr>
              <a:t>infectious </a:t>
            </a:r>
            <a:r>
              <a:rPr lang="en-US" sz="1600" dirty="0">
                <a:solidFill>
                  <a:srgbClr val="FF0000"/>
                </a:solidFill>
              </a:rPr>
              <a:t>diseases </a:t>
            </a:r>
            <a:r>
              <a:rPr lang="en-US" sz="1600" dirty="0">
                <a:solidFill>
                  <a:srgbClr val="FF0000"/>
                </a:solidFill>
              </a:rPr>
              <a:t>such </a:t>
            </a:r>
            <a:r>
              <a:rPr lang="en-US" sz="1600" dirty="0">
                <a:solidFill>
                  <a:srgbClr val="FF0000"/>
                </a:solidFill>
              </a:rPr>
              <a:t>as jaundice</a:t>
            </a:r>
            <a:r>
              <a:rPr lang="en-US" sz="1600" dirty="0">
                <a:solidFill>
                  <a:srgbClr val="FF0000"/>
                </a:solidFill>
              </a:rPr>
              <a:t>, hepatitis, typhoid fever, cholera, as well as other </a:t>
            </a:r>
            <a:r>
              <a:rPr lang="en-US" sz="1600" dirty="0">
                <a:solidFill>
                  <a:srgbClr val="FF0000"/>
                </a:solidFill>
              </a:rPr>
              <a:t>diseases </a:t>
            </a:r>
            <a:r>
              <a:rPr lang="en-US" sz="1600" dirty="0">
                <a:solidFill>
                  <a:srgbClr val="FF0000"/>
                </a:solidFill>
              </a:rPr>
              <a:t>spread through drinking unsafe water. Tremendous strides have been made in the control of these diseases within recent years. </a:t>
            </a:r>
            <a:r>
              <a:rPr lang="en-US" sz="1600" dirty="0">
                <a:solidFill>
                  <a:srgbClr val="FF0000"/>
                </a:solidFill>
              </a:rPr>
              <a:t>Most </a:t>
            </a:r>
            <a:r>
              <a:rPr lang="en-US" sz="1600" dirty="0">
                <a:solidFill>
                  <a:srgbClr val="FF0000"/>
                </a:solidFill>
              </a:rPr>
              <a:t>of the credit </a:t>
            </a:r>
            <a:r>
              <a:rPr lang="en-US" sz="1600" dirty="0">
                <a:solidFill>
                  <a:srgbClr val="FF0000"/>
                </a:solidFill>
              </a:rPr>
              <a:t>has to </a:t>
            </a:r>
            <a:r>
              <a:rPr lang="en-US" sz="1600" dirty="0">
                <a:solidFill>
                  <a:srgbClr val="FF0000"/>
                </a:solidFill>
              </a:rPr>
              <a:t>go to sanitary engineers for their careful, consistent control of public water supplies. As proof, outbreaks of typhoid fever in either this country or Canada are rare. Natural disasters can play havoc with water supplies, but under routine conditions typhoid is no longer a serious </a:t>
            </a:r>
            <a:r>
              <a:rPr lang="en-US" sz="1600" dirty="0">
                <a:solidFill>
                  <a:srgbClr val="FF0000"/>
                </a:solidFill>
              </a:rPr>
              <a:t>threat. For </a:t>
            </a:r>
            <a:r>
              <a:rPr lang="en-US" sz="1600" dirty="0">
                <a:solidFill>
                  <a:srgbClr val="FF0000"/>
                </a:solidFill>
              </a:rPr>
              <a:t>now whole generations have grown up without the opportunity to develop a natural immunity to such diseases. Thus a failure in the protective system could result in far more people succumbing to the disease than in the past. </a:t>
            </a:r>
          </a:p>
        </p:txBody>
      </p:sp>
    </p:spTree>
    <p:extLst>
      <p:ext uri="{BB962C8B-B14F-4D97-AF65-F5344CB8AC3E}">
        <p14:creationId xmlns:p14="http://schemas.microsoft.com/office/powerpoint/2010/main" val="3456313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8487" y="0"/>
            <a:ext cx="4244816"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Water Erosion</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026" name="Picture 2" descr="Animation of a small but picturesque waterfall along a hiking trail"/>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1128" y="119249"/>
            <a:ext cx="20955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8715" y="915886"/>
            <a:ext cx="4491310" cy="646331"/>
          </a:xfrm>
          <a:prstGeom prst="rect">
            <a:avLst/>
          </a:prstGeom>
          <a:noFill/>
        </p:spPr>
        <p:txBody>
          <a:bodyPr wrap="square" rtlCol="0">
            <a:spAutoFit/>
          </a:bodyPr>
          <a:lstStyle/>
          <a:p>
            <a:r>
              <a:rPr lang="en-CA" b="1" u="sng" dirty="0"/>
              <a:t>Erosion:</a:t>
            </a:r>
            <a:r>
              <a:rPr lang="en-CA" dirty="0"/>
              <a:t> The process of water slowly degrading the soil quality. </a:t>
            </a:r>
            <a:endParaRPr lang="en-CA" b="1" u="sng" dirty="0"/>
          </a:p>
        </p:txBody>
      </p:sp>
      <p:sp>
        <p:nvSpPr>
          <p:cNvPr id="6" name="TextBox 5"/>
          <p:cNvSpPr txBox="1"/>
          <p:nvPr/>
        </p:nvSpPr>
        <p:spPr>
          <a:xfrm>
            <a:off x="3676628" y="1564504"/>
            <a:ext cx="6991372" cy="646331"/>
          </a:xfrm>
          <a:prstGeom prst="rect">
            <a:avLst/>
          </a:prstGeom>
          <a:noFill/>
        </p:spPr>
        <p:txBody>
          <a:bodyPr wrap="square" rtlCol="0">
            <a:spAutoFit/>
          </a:bodyPr>
          <a:lstStyle/>
          <a:p>
            <a:pPr marL="285750" indent="-285750">
              <a:buFont typeface="Wingdings" pitchFamily="2" charset="2"/>
              <a:buChar char="Ø"/>
            </a:pPr>
            <a:r>
              <a:rPr lang="en-CA" dirty="0"/>
              <a:t>When erosion occurs, the primary concern that it causes is washing away the top soil  and making it more difficult for plant life to grow.</a:t>
            </a:r>
            <a:endParaRPr lang="en-CA" dirty="0"/>
          </a:p>
        </p:txBody>
      </p:sp>
      <p:sp>
        <p:nvSpPr>
          <p:cNvPr id="7" name="TextBox 6"/>
          <p:cNvSpPr txBox="1"/>
          <p:nvPr/>
        </p:nvSpPr>
        <p:spPr>
          <a:xfrm>
            <a:off x="1510302" y="3018048"/>
            <a:ext cx="6706772" cy="646331"/>
          </a:xfrm>
          <a:prstGeom prst="rect">
            <a:avLst/>
          </a:prstGeom>
          <a:noFill/>
        </p:spPr>
        <p:txBody>
          <a:bodyPr wrap="none" rtlCol="0">
            <a:spAutoFit/>
          </a:bodyPr>
          <a:lstStyle/>
          <a:p>
            <a:pPr marL="285750" indent="-285750">
              <a:buFont typeface="Wingdings" pitchFamily="2" charset="2"/>
              <a:buChar char="Ø"/>
            </a:pPr>
            <a:r>
              <a:rPr lang="en-CA" dirty="0"/>
              <a:t>After a long period of time, erosion will make the farmland useless</a:t>
            </a:r>
          </a:p>
          <a:p>
            <a:r>
              <a:rPr lang="en-CA" dirty="0"/>
              <a:t> due to the loss of fertile soil</a:t>
            </a:r>
            <a:endParaRPr lang="en-CA" dirty="0"/>
          </a:p>
        </p:txBody>
      </p:sp>
      <p:sp>
        <p:nvSpPr>
          <p:cNvPr id="8" name="TextBox 7"/>
          <p:cNvSpPr txBox="1"/>
          <p:nvPr/>
        </p:nvSpPr>
        <p:spPr>
          <a:xfrm>
            <a:off x="1530655" y="3910059"/>
            <a:ext cx="6518644" cy="646331"/>
          </a:xfrm>
          <a:prstGeom prst="rect">
            <a:avLst/>
          </a:prstGeom>
          <a:noFill/>
        </p:spPr>
        <p:txBody>
          <a:bodyPr wrap="none" rtlCol="0">
            <a:spAutoFit/>
          </a:bodyPr>
          <a:lstStyle/>
          <a:p>
            <a:pPr marL="285750" indent="-285750">
              <a:buFont typeface="Wingdings" pitchFamily="2" charset="2"/>
              <a:buChar char="Ø"/>
            </a:pPr>
            <a:r>
              <a:rPr lang="en-CA" dirty="0"/>
              <a:t>Erosion will also cause habitat loss if the water lasts long enough</a:t>
            </a:r>
          </a:p>
          <a:p>
            <a:r>
              <a:rPr lang="en-CA" dirty="0"/>
              <a:t>In that area. </a:t>
            </a:r>
            <a:endParaRPr lang="en-CA" dirty="0"/>
          </a:p>
        </p:txBody>
      </p:sp>
      <p:sp>
        <p:nvSpPr>
          <p:cNvPr id="10" name="TextBox 9"/>
          <p:cNvSpPr txBox="1"/>
          <p:nvPr/>
        </p:nvSpPr>
        <p:spPr>
          <a:xfrm>
            <a:off x="1584649" y="4653136"/>
            <a:ext cx="6466835" cy="923330"/>
          </a:xfrm>
          <a:prstGeom prst="rect">
            <a:avLst/>
          </a:prstGeom>
          <a:noFill/>
        </p:spPr>
        <p:txBody>
          <a:bodyPr wrap="none" rtlCol="0">
            <a:spAutoFit/>
          </a:bodyPr>
          <a:lstStyle/>
          <a:p>
            <a:pPr marL="285750" indent="-285750">
              <a:buFont typeface="Wingdings" pitchFamily="2" charset="2"/>
              <a:buChar char="Ø"/>
            </a:pPr>
            <a:r>
              <a:rPr lang="en-CA" dirty="0"/>
              <a:t>Erosion is dangerous to farmers because of the effect of ruining </a:t>
            </a:r>
          </a:p>
          <a:p>
            <a:r>
              <a:rPr lang="en-CA" dirty="0"/>
              <a:t>soil, if erosion occurs close to crops, farmers will have to replace</a:t>
            </a:r>
          </a:p>
          <a:p>
            <a:r>
              <a:rPr lang="en-CA" dirty="0"/>
              <a:t>t</a:t>
            </a:r>
            <a:r>
              <a:rPr lang="en-CA" dirty="0"/>
              <a:t>he soil, costing them more money and lowering their profit.</a:t>
            </a:r>
          </a:p>
        </p:txBody>
      </p:sp>
    </p:spTree>
    <p:extLst>
      <p:ext uri="{BB962C8B-B14F-4D97-AF65-F5344CB8AC3E}">
        <p14:creationId xmlns:p14="http://schemas.microsoft.com/office/powerpoint/2010/main" val="129463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771"/>
            <a:ext cx="8229600" cy="1143000"/>
          </a:xfrm>
        </p:spPr>
        <p:txBody>
          <a:bodyPr/>
          <a:lstStyle/>
          <a:p>
            <a:r>
              <a:rPr lang="en-US" b="1" i="1" u="sng" dirty="0" smtClean="0">
                <a:solidFill>
                  <a:srgbClr val="FF0000"/>
                </a:solidFill>
                <a:effectLst>
                  <a:outerShdw blurRad="38100" dist="38100" dir="2700000" algn="tl">
                    <a:srgbClr val="000000">
                      <a:alpha val="43137"/>
                    </a:srgbClr>
                  </a:outerShdw>
                </a:effectLst>
                <a:latin typeface="+mn-lt"/>
              </a:rPr>
              <a:t>Sewage</a:t>
            </a:r>
            <a:endParaRPr lang="en-US" b="1" i="1" u="sng" dirty="0">
              <a:solidFill>
                <a:srgbClr val="FF0000"/>
              </a:solidFill>
              <a:effectLst>
                <a:outerShdw blurRad="38100" dist="38100" dir="2700000" algn="tl">
                  <a:srgbClr val="000000">
                    <a:alpha val="43137"/>
                  </a:srgbClr>
                </a:outerShdw>
              </a:effectLst>
              <a:latin typeface="+mn-lt"/>
            </a:endParaRPr>
          </a:p>
        </p:txBody>
      </p:sp>
      <p:sp>
        <p:nvSpPr>
          <p:cNvPr id="3" name="TextBox 2"/>
          <p:cNvSpPr txBox="1"/>
          <p:nvPr/>
        </p:nvSpPr>
        <p:spPr>
          <a:xfrm>
            <a:off x="2286000" y="1219200"/>
            <a:ext cx="6400800" cy="2862322"/>
          </a:xfrm>
          <a:prstGeom prst="rect">
            <a:avLst/>
          </a:prstGeom>
          <a:noFill/>
        </p:spPr>
        <p:txBody>
          <a:bodyPr wrap="square" rtlCol="0">
            <a:spAutoFit/>
          </a:bodyPr>
          <a:lstStyle/>
          <a:p>
            <a:r>
              <a:rPr lang="en-US" sz="2000" dirty="0"/>
              <a:t>People living in rural areas send their waste water to a </a:t>
            </a:r>
            <a:r>
              <a:rPr lang="en-US" sz="2000" i="1" dirty="0"/>
              <a:t>septic system </a:t>
            </a:r>
            <a:r>
              <a:rPr lang="en-US" sz="2000" dirty="0"/>
              <a:t>that must be approved by the local Municipal </a:t>
            </a:r>
            <a:r>
              <a:rPr lang="en-US" sz="2000" dirty="0"/>
              <a:t>G</a:t>
            </a:r>
            <a:r>
              <a:rPr lang="en-US" sz="2000" dirty="0"/>
              <a:t>overnment.</a:t>
            </a:r>
          </a:p>
          <a:p>
            <a:endParaRPr lang="en-US" sz="2000" dirty="0"/>
          </a:p>
          <a:p>
            <a:r>
              <a:rPr lang="en-US" sz="2000" dirty="0"/>
              <a:t> Most people in Canada live in communities with a municipal sewer system underground. </a:t>
            </a:r>
          </a:p>
          <a:p>
            <a:endParaRPr lang="en-US" sz="2000" dirty="0"/>
          </a:p>
          <a:p>
            <a:r>
              <a:rPr lang="en-US" sz="2000" dirty="0"/>
              <a:t>When the water is flushed down the drain it needs to be treated before being released back into the lakes and rivers.</a:t>
            </a:r>
            <a:endParaRPr lang="en-US" sz="2000"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1" y="4191000"/>
            <a:ext cx="432020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982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107070">
            <a:off x="914251" y="2870868"/>
            <a:ext cx="5064953" cy="1695631"/>
          </a:xfrm>
        </p:spPr>
        <p:txBody>
          <a:bodyPr/>
          <a:lstStyle/>
          <a:p>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Water Pollution</a:t>
            </a:r>
            <a:b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n-CA" dirty="0"/>
          </a:p>
        </p:txBody>
      </p:sp>
      <p:sp>
        <p:nvSpPr>
          <p:cNvPr id="3" name="Content Placeholder 2"/>
          <p:cNvSpPr>
            <a:spLocks noGrp="1"/>
          </p:cNvSpPr>
          <p:nvPr>
            <p:ph idx="1"/>
          </p:nvPr>
        </p:nvSpPr>
        <p:spPr>
          <a:xfrm rot="900000">
            <a:off x="4646624" y="785650"/>
            <a:ext cx="4864394" cy="6133545"/>
          </a:xfrm>
        </p:spPr>
        <p:txBody>
          <a:bodyPr>
            <a:normAutofit fontScale="92500" lnSpcReduction="20000"/>
          </a:bodyPr>
          <a:lstStyle/>
          <a:p>
            <a:pPr marL="285750" indent="-285750"/>
            <a:endParaRPr lang="en-CA" sz="2400" dirty="0"/>
          </a:p>
          <a:p>
            <a:pPr>
              <a:buFont typeface="Arial" pitchFamily="34" charset="0"/>
              <a:buChar char="•"/>
            </a:pPr>
            <a:r>
              <a:rPr lang="en-CA" sz="2400" dirty="0"/>
              <a:t>Water </a:t>
            </a:r>
            <a:r>
              <a:rPr lang="en-CA" sz="2400" dirty="0"/>
              <a:t>is used by many people around the world, but with use comes pollution and the water needs to be treated </a:t>
            </a:r>
            <a:r>
              <a:rPr lang="en-CA" sz="2400" dirty="0"/>
              <a:t>in treatment </a:t>
            </a:r>
            <a:r>
              <a:rPr lang="en-CA" sz="2400" dirty="0"/>
              <a:t>plants to remove the sewage from the dirty water. </a:t>
            </a:r>
          </a:p>
          <a:p>
            <a:pPr marL="285750" indent="-285750"/>
            <a:r>
              <a:rPr lang="en-CA" sz="2400" dirty="0"/>
              <a:t>Water is treated to kill </a:t>
            </a:r>
            <a:r>
              <a:rPr lang="en-CA" sz="2400" b="1" dirty="0"/>
              <a:t>pathogens</a:t>
            </a:r>
            <a:r>
              <a:rPr lang="en-CA" sz="2400" dirty="0"/>
              <a:t> and </a:t>
            </a:r>
            <a:r>
              <a:rPr lang="en-CA" sz="2400" b="1" dirty="0"/>
              <a:t>THM’s</a:t>
            </a:r>
            <a:r>
              <a:rPr lang="en-CA" sz="2400" dirty="0"/>
              <a:t> that cause health problems before we can drink it</a:t>
            </a:r>
          </a:p>
          <a:p>
            <a:pPr marL="285750" indent="-285750"/>
            <a:r>
              <a:rPr lang="en-CA" sz="2400" dirty="0"/>
              <a:t>It is also a big problem </a:t>
            </a:r>
            <a:r>
              <a:rPr lang="en-CA" sz="2400" dirty="0"/>
              <a:t>due </a:t>
            </a:r>
            <a:r>
              <a:rPr lang="en-CA" sz="2400" dirty="0"/>
              <a:t>to people polluting natural water sources such as ponds/lakes with </a:t>
            </a:r>
            <a:r>
              <a:rPr lang="en-CA" sz="2400" dirty="0"/>
              <a:t>garbage</a:t>
            </a:r>
          </a:p>
          <a:p>
            <a:pPr marL="285750" indent="-285750"/>
            <a:r>
              <a:rPr lang="en-CA" sz="2400" dirty="0"/>
              <a:t>This devastating in a world with a water shortage</a:t>
            </a:r>
          </a:p>
          <a:p>
            <a:pPr marL="285750" indent="-285750"/>
            <a:r>
              <a:rPr lang="en-CA" sz="2400" dirty="0"/>
              <a:t>Any chemicals that go down grounds lead to </a:t>
            </a:r>
            <a:r>
              <a:rPr lang="en-CA" sz="2400" b="1" dirty="0"/>
              <a:t>ground water </a:t>
            </a:r>
            <a:r>
              <a:rPr lang="en-CA" sz="2400" dirty="0"/>
              <a:t>contamination </a:t>
            </a:r>
          </a:p>
          <a:p>
            <a:pPr marL="285750" indent="-285750"/>
            <a:r>
              <a:rPr lang="en-CA" sz="2400" dirty="0"/>
              <a:t>Can be caused from oil spills and industrial development</a:t>
            </a:r>
          </a:p>
          <a:p>
            <a:pPr marL="285750" indent="-285750"/>
            <a:r>
              <a:rPr lang="en-CA" sz="2400" dirty="0"/>
              <a:t>Factories also play a huge role water pollution</a:t>
            </a:r>
          </a:p>
          <a:p>
            <a:pPr marL="285750" indent="-285750"/>
            <a:endParaRPr lang="en-CA" sz="2400" dirty="0"/>
          </a:p>
          <a:p>
            <a:endParaRPr lang="en-CA" dirty="0" smtClean="0"/>
          </a:p>
          <a:p>
            <a:endParaRPr lang="en-CA" dirty="0"/>
          </a:p>
        </p:txBody>
      </p:sp>
      <p:sp>
        <p:nvSpPr>
          <p:cNvPr id="4" name="Rectangle 3"/>
          <p:cNvSpPr/>
          <p:nvPr/>
        </p:nvSpPr>
        <p:spPr>
          <a:xfrm>
            <a:off x="9795517" y="6330315"/>
            <a:ext cx="784446"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R.R.</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13646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457200"/>
            <a:ext cx="2686313" cy="707886"/>
          </a:xfrm>
          <a:prstGeom prst="rect">
            <a:avLst/>
          </a:prstGeom>
          <a:noFill/>
        </p:spPr>
        <p:txBody>
          <a:bodyPr wrap="none" lIns="91440" tIns="45720" rIns="91440" bIns="45720">
            <a:spAutoFit/>
          </a:bodyPr>
          <a:lstStyle/>
          <a:p>
            <a:pPr algn="ct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Key Terms</a:t>
            </a: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TextBox 4"/>
          <p:cNvSpPr txBox="1"/>
          <p:nvPr/>
        </p:nvSpPr>
        <p:spPr>
          <a:xfrm>
            <a:off x="1632857" y="1524001"/>
            <a:ext cx="8991600" cy="4247317"/>
          </a:xfrm>
          <a:prstGeom prst="rect">
            <a:avLst/>
          </a:prstGeom>
          <a:noFill/>
        </p:spPr>
        <p:txBody>
          <a:bodyPr wrap="square" rtlCol="0">
            <a:spAutoFit/>
          </a:bodyPr>
          <a:lstStyle/>
          <a:p>
            <a:r>
              <a:rPr lang="en-US" b="1" u="sng" dirty="0"/>
              <a:t>Water Ethics: </a:t>
            </a:r>
            <a:r>
              <a:rPr lang="en-US" dirty="0"/>
              <a:t>A set of moral principles or beliefs about what is right and wrong when considering the use of water.</a:t>
            </a:r>
          </a:p>
          <a:p>
            <a:endParaRPr lang="en-US" b="1" u="sng" dirty="0"/>
          </a:p>
          <a:p>
            <a:r>
              <a:rPr lang="en-US" b="1" u="sng" dirty="0"/>
              <a:t>Commons:</a:t>
            </a:r>
            <a:r>
              <a:rPr lang="en-US" b="1" i="1" dirty="0"/>
              <a:t> </a:t>
            </a:r>
            <a:r>
              <a:rPr lang="en-US" dirty="0"/>
              <a:t>T</a:t>
            </a:r>
            <a:r>
              <a:rPr lang="en-US" dirty="0"/>
              <a:t>he natural resources such as the ocean or the atmosphere that belong to everyone.</a:t>
            </a:r>
          </a:p>
          <a:p>
            <a:endParaRPr lang="en-US" dirty="0"/>
          </a:p>
          <a:p>
            <a:r>
              <a:rPr lang="en-US" b="1" u="sng" dirty="0"/>
              <a:t>Commodity: </a:t>
            </a:r>
            <a:r>
              <a:rPr lang="en-US" dirty="0"/>
              <a:t>An economic resource such as a raw material or agriculture product that is exchanged for money.</a:t>
            </a:r>
          </a:p>
          <a:p>
            <a:endParaRPr lang="en-US" b="1" u="sng" dirty="0"/>
          </a:p>
          <a:p>
            <a:r>
              <a:rPr lang="en-US" b="1" u="sng" dirty="0"/>
              <a:t>Wetlands: </a:t>
            </a:r>
            <a:r>
              <a:rPr lang="en-US" dirty="0"/>
              <a:t>A place where the water table is at ground level. (</a:t>
            </a:r>
            <a:r>
              <a:rPr lang="en-US" dirty="0" err="1"/>
              <a:t>e.g</a:t>
            </a:r>
            <a:r>
              <a:rPr lang="en-US" dirty="0"/>
              <a:t>, bog, swamp and marsh)</a:t>
            </a:r>
          </a:p>
          <a:p>
            <a:endParaRPr lang="en-US" b="1" u="sng" dirty="0"/>
          </a:p>
          <a:p>
            <a:r>
              <a:rPr lang="en-US" b="1" u="sng" dirty="0"/>
              <a:t>Water Diversion: </a:t>
            </a:r>
            <a:r>
              <a:rPr lang="en-US" dirty="0"/>
              <a:t>T</a:t>
            </a:r>
            <a:r>
              <a:rPr lang="en-US" dirty="0"/>
              <a:t>he rerouting of water from one drainage basin to another.</a:t>
            </a:r>
          </a:p>
          <a:p>
            <a:endParaRPr lang="en-US" b="1" u="sng" dirty="0"/>
          </a:p>
          <a:p>
            <a:r>
              <a:rPr lang="en-US" b="1" u="sng" dirty="0"/>
              <a:t>Privatization: </a:t>
            </a:r>
            <a:r>
              <a:rPr lang="en-US" dirty="0"/>
              <a:t>C</a:t>
            </a:r>
            <a:r>
              <a:rPr lang="en-US" dirty="0"/>
              <a:t>hanging ownership of a property or resource from public ownership by government to private ownership by an individual or business.</a:t>
            </a:r>
          </a:p>
        </p:txBody>
      </p:sp>
    </p:spTree>
    <p:extLst>
      <p:ext uri="{BB962C8B-B14F-4D97-AF65-F5344CB8AC3E}">
        <p14:creationId xmlns:p14="http://schemas.microsoft.com/office/powerpoint/2010/main" val="27662203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Key terms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a:t>Groundwater: </a:t>
            </a:r>
            <a:r>
              <a:rPr lang="en-US" dirty="0"/>
              <a:t>Water found beneath the Earth’s surface in the spaces in soil and bedrock</a:t>
            </a:r>
            <a:r>
              <a:rPr lang="en-US" dirty="0" smtClean="0"/>
              <a:t>.</a:t>
            </a:r>
          </a:p>
          <a:p>
            <a:endParaRPr lang="en-US" dirty="0"/>
          </a:p>
          <a:p>
            <a:pPr marL="0" indent="0">
              <a:buNone/>
            </a:pPr>
            <a:r>
              <a:rPr lang="en-US" b="1" u="sng" dirty="0"/>
              <a:t>Fen: </a:t>
            </a:r>
            <a:r>
              <a:rPr lang="en-US" dirty="0"/>
              <a:t>An area of low land covered with shallow water.</a:t>
            </a:r>
          </a:p>
          <a:p>
            <a:endParaRPr lang="en-US" dirty="0" smtClean="0"/>
          </a:p>
          <a:p>
            <a:pPr marL="0" indent="0">
              <a:buNone/>
            </a:pPr>
            <a:r>
              <a:rPr lang="en-US" b="1" u="sng" dirty="0" smtClean="0"/>
              <a:t>Algal </a:t>
            </a:r>
            <a:r>
              <a:rPr lang="en-US" b="1" u="sng" dirty="0"/>
              <a:t>Blooms: </a:t>
            </a:r>
            <a:r>
              <a:rPr lang="en-US" dirty="0"/>
              <a:t>A rapid increase or accumulation in the population of algae (typically microscopic) in an aquatic system.</a:t>
            </a:r>
          </a:p>
          <a:p>
            <a:pPr marL="0" indent="0">
              <a:buNone/>
            </a:pPr>
            <a:endParaRPr lang="en-US" dirty="0" smtClean="0"/>
          </a:p>
          <a:p>
            <a:pPr marL="0" indent="0">
              <a:buNone/>
            </a:pPr>
            <a:r>
              <a:rPr lang="en-US" b="1" u="sng" dirty="0" smtClean="0"/>
              <a:t>Septic </a:t>
            </a:r>
            <a:r>
              <a:rPr lang="en-US" b="1" u="sng" dirty="0"/>
              <a:t>System: </a:t>
            </a:r>
            <a:r>
              <a:rPr lang="en-US" dirty="0"/>
              <a:t>A system that help clean the water that is deposited down the drains</a:t>
            </a:r>
            <a:r>
              <a:rPr lang="en-US" dirty="0" smtClean="0"/>
              <a:t>.</a:t>
            </a:r>
          </a:p>
          <a:p>
            <a:endParaRPr lang="en-US" dirty="0"/>
          </a:p>
          <a:p>
            <a:pPr marL="0" indent="0">
              <a:buNone/>
            </a:pPr>
            <a:r>
              <a:rPr lang="en-US" b="1" u="sng" dirty="0"/>
              <a:t>International Joint Commission (IJC): </a:t>
            </a:r>
            <a:r>
              <a:rPr lang="en-US" dirty="0"/>
              <a:t>An organization created by a Canada-US treaty to prevent and resolve disputes over shared water and to approve water projects affecting both countries.</a:t>
            </a:r>
          </a:p>
          <a:p>
            <a:endParaRPr lang="en-US" dirty="0"/>
          </a:p>
        </p:txBody>
      </p:sp>
    </p:spTree>
    <p:extLst>
      <p:ext uri="{BB962C8B-B14F-4D97-AF65-F5344CB8AC3E}">
        <p14:creationId xmlns:p14="http://schemas.microsoft.com/office/powerpoint/2010/main" val="9878786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0"/>
            <a:ext cx="7772400" cy="609600"/>
          </a:xfrm>
        </p:spPr>
        <p:txBody>
          <a:bodyPr>
            <a:normAutofit/>
          </a:bodyPr>
          <a:lstStyle/>
          <a:p>
            <a:r>
              <a:rPr lang="en-US" sz="3200" dirty="0"/>
              <a:t>Water Sustainability</a:t>
            </a:r>
            <a:endParaRPr lang="en-US" sz="3200" dirty="0"/>
          </a:p>
        </p:txBody>
      </p:sp>
      <p:sp>
        <p:nvSpPr>
          <p:cNvPr id="3" name="Subtitle 2"/>
          <p:cNvSpPr>
            <a:spLocks noGrp="1"/>
          </p:cNvSpPr>
          <p:nvPr>
            <p:ph type="subTitle" idx="1"/>
          </p:nvPr>
        </p:nvSpPr>
        <p:spPr>
          <a:xfrm>
            <a:off x="1828800" y="838200"/>
            <a:ext cx="8534400" cy="5638800"/>
          </a:xfrm>
        </p:spPr>
        <p:txBody>
          <a:bodyPr>
            <a:normAutofit/>
          </a:bodyPr>
          <a:lstStyle/>
          <a:p>
            <a:pPr algn="l"/>
            <a:r>
              <a:rPr lang="en-US" sz="2000" dirty="0"/>
              <a:t>How can we sustain our water resource? In Canada, if we had control over all of our water resources would we be able to sustain it? Would we keep it all for our selves or export some to other countries who needed it? A good question to ask is:</a:t>
            </a:r>
          </a:p>
          <a:p>
            <a:pPr algn="l"/>
            <a:r>
              <a:rPr lang="en-US" sz="2000" dirty="0"/>
              <a:t>Who controls Canada’s Water?</a:t>
            </a:r>
          </a:p>
          <a:p>
            <a:pPr algn="l"/>
            <a:r>
              <a:rPr lang="en-US" sz="2000" dirty="0"/>
              <a:t>As part of the global marketplace, Canada is involved in the worldwide trend toward </a:t>
            </a:r>
            <a:r>
              <a:rPr lang="en-US" sz="2000" u="sng" dirty="0"/>
              <a:t>privatization</a:t>
            </a:r>
            <a:r>
              <a:rPr lang="en-US" sz="2000" dirty="0"/>
              <a:t> (changing ownership of a resource from public ownership by government to private ownership by an individual or a business) of water supplies. This means the water is owned by a corporation and not the Canadian public. The main goal of any corporation is to make as much profit as possible. This would mean that they have little reason to conserve, and, in fact, consumption is encouraged. Would this effect water sustainability? </a:t>
            </a:r>
          </a:p>
          <a:p>
            <a:pPr algn="l"/>
            <a:r>
              <a:rPr lang="en-US" sz="2000" dirty="0"/>
              <a:t>Several organizations in Canada are fighting against water privatization in order to protect water sources for the future to help keep it sustained. So far, Canada has not given permission for bulk fresh water exports, although bottled water exports are allowed. </a:t>
            </a:r>
          </a:p>
          <a:p>
            <a:pPr algn="l"/>
            <a:endParaRPr lang="en-US" sz="1800" dirty="0"/>
          </a:p>
        </p:txBody>
      </p:sp>
    </p:spTree>
    <p:extLst>
      <p:ext uri="{BB962C8B-B14F-4D97-AF65-F5344CB8AC3E}">
        <p14:creationId xmlns:p14="http://schemas.microsoft.com/office/powerpoint/2010/main" val="3278398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568" y="1772817"/>
            <a:ext cx="6480720" cy="4247317"/>
          </a:xfrm>
          <a:prstGeom prst="rect">
            <a:avLst/>
          </a:prstGeom>
        </p:spPr>
        <p:txBody>
          <a:bodyPr wrap="square">
            <a:spAutoFit/>
          </a:bodyPr>
          <a:lstStyle/>
          <a:p>
            <a:r>
              <a:rPr lang="en-CA" dirty="0"/>
              <a:t>Many counties have asked Canada to begin exporting bottled water to countries where there are water shortages. What advantages and disadvantages would result if Canada did start exporting water? If we don't?</a:t>
            </a:r>
          </a:p>
          <a:p>
            <a:endParaRPr lang="en-CA" dirty="0"/>
          </a:p>
          <a:p>
            <a:endParaRPr lang="en-CA" dirty="0"/>
          </a:p>
          <a:p>
            <a:endParaRPr lang="en-CA" dirty="0"/>
          </a:p>
          <a:p>
            <a:endParaRPr lang="en-CA" dirty="0"/>
          </a:p>
          <a:p>
            <a:endParaRPr lang="en-CA" dirty="0"/>
          </a:p>
          <a:p>
            <a:endParaRPr lang="en-CA" dirty="0"/>
          </a:p>
          <a:p>
            <a:r>
              <a:rPr lang="en-CA" dirty="0"/>
              <a:t>Canada has more than enough water to meet the needs of its population. This has led to people taking this resource for granted. How would you rate the water usage in your community and why? </a:t>
            </a:r>
          </a:p>
          <a:p>
            <a:endParaRPr lang="en-CA" dirty="0"/>
          </a:p>
          <a:p>
            <a:endParaRPr lang="en-CA" dirty="0"/>
          </a:p>
        </p:txBody>
      </p:sp>
      <p:sp>
        <p:nvSpPr>
          <p:cNvPr id="5" name="Rectangle 4"/>
          <p:cNvSpPr/>
          <p:nvPr/>
        </p:nvSpPr>
        <p:spPr>
          <a:xfrm>
            <a:off x="5610868" y="2834645"/>
            <a:ext cx="1042273" cy="923330"/>
          </a:xfrm>
          <a:prstGeom prst="rect">
            <a:avLst/>
          </a:prstGeom>
          <a:noFill/>
        </p:spPr>
        <p:txBody>
          <a:bodyPr wrap="none" lIns="91440" tIns="45720" rIns="91440" bIns="45720">
            <a:spAutoFit/>
          </a:bodyPr>
          <a:lstStyle/>
          <a:p>
            <a:pPr algn="ctr"/>
            <a:r>
              <a:rPr lang="en-C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OR</a:t>
            </a:r>
            <a:endParaRPr lang="en-C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3843645" y="548680"/>
            <a:ext cx="3967560"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Journal Entry</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7834" y="2564904"/>
            <a:ext cx="1680166" cy="21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616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field</a:t>
            </a:r>
            <a:endParaRPr lang="en-US" dirty="0"/>
          </a:p>
        </p:txBody>
      </p:sp>
      <p:sp>
        <p:nvSpPr>
          <p:cNvPr id="3" name="Content Placeholder 2"/>
          <p:cNvSpPr>
            <a:spLocks noGrp="1"/>
          </p:cNvSpPr>
          <p:nvPr>
            <p:ph idx="1"/>
          </p:nvPr>
        </p:nvSpPr>
        <p:spPr>
          <a:xfrm>
            <a:off x="3575720" y="1524000"/>
            <a:ext cx="6939880" cy="4724400"/>
          </a:xfrm>
        </p:spPr>
        <p:txBody>
          <a:bodyPr/>
          <a:lstStyle/>
          <a:p>
            <a:r>
              <a:rPr lang="en-US" sz="2000" dirty="0"/>
              <a:t>Despite all the </a:t>
            </a:r>
            <a:r>
              <a:rPr lang="en-US" sz="2000" dirty="0"/>
              <a:t>high-technology equipment </a:t>
            </a:r>
            <a:r>
              <a:rPr lang="en-US" sz="2000" dirty="0"/>
              <a:t>used to find minerals, prospectors </a:t>
            </a:r>
            <a:r>
              <a:rPr lang="en-US" sz="2000" dirty="0"/>
              <a:t>and geologists </a:t>
            </a:r>
            <a:r>
              <a:rPr lang="en-US" sz="2000" dirty="0"/>
              <a:t>must still go out “in the field” </a:t>
            </a:r>
            <a:r>
              <a:rPr lang="en-US" sz="2000" dirty="0"/>
              <a:t>to:</a:t>
            </a:r>
            <a:endParaRPr lang="en-US" sz="2000" dirty="0"/>
          </a:p>
          <a:p>
            <a:pPr lvl="1"/>
            <a:r>
              <a:rPr lang="en-US" sz="2000" dirty="0"/>
              <a:t>study </a:t>
            </a:r>
            <a:r>
              <a:rPr lang="en-US" sz="2000" dirty="0"/>
              <a:t>maps and air photos</a:t>
            </a:r>
          </a:p>
          <a:p>
            <a:pPr lvl="1"/>
            <a:r>
              <a:rPr lang="en-US" sz="2000" dirty="0"/>
              <a:t>collect </a:t>
            </a:r>
            <a:r>
              <a:rPr lang="en-US" sz="2000" dirty="0"/>
              <a:t>rock and soil samples</a:t>
            </a:r>
          </a:p>
          <a:p>
            <a:pPr lvl="1"/>
            <a:r>
              <a:rPr lang="en-US" sz="2000" dirty="0"/>
              <a:t>drill </a:t>
            </a:r>
            <a:r>
              <a:rPr lang="en-US" sz="2000" dirty="0"/>
              <a:t>holes into the bedrock to bring up cores </a:t>
            </a:r>
            <a:r>
              <a:rPr lang="en-US" sz="2000" dirty="0"/>
              <a:t>of rock</a:t>
            </a:r>
            <a:r>
              <a:rPr lang="en-US" sz="2000" dirty="0"/>
              <a:t>, which are then examined to determine </a:t>
            </a:r>
            <a:r>
              <a:rPr lang="en-US" sz="2000" dirty="0"/>
              <a:t>the amount </a:t>
            </a:r>
            <a:r>
              <a:rPr lang="en-US" sz="2000" dirty="0"/>
              <a:t>of minerals in the </a:t>
            </a:r>
            <a:r>
              <a:rPr lang="en-US" sz="2000" dirty="0"/>
              <a:t>ore</a:t>
            </a:r>
          </a:p>
          <a:p>
            <a:r>
              <a:rPr lang="en-US" sz="2000" dirty="0"/>
              <a:t>When looking for minerals, geologists need to know where </a:t>
            </a:r>
            <a:r>
              <a:rPr lang="en-US" sz="2000" dirty="0"/>
              <a:t>certain types </a:t>
            </a:r>
            <a:r>
              <a:rPr lang="en-US" sz="2000" dirty="0"/>
              <a:t>of rocks occur. They </a:t>
            </a:r>
            <a:r>
              <a:rPr lang="en-US" sz="2000" dirty="0"/>
              <a:t> understand</a:t>
            </a:r>
            <a:r>
              <a:rPr lang="en-US" sz="2000" dirty="0"/>
              <a:t>, for example, that </a:t>
            </a:r>
            <a:r>
              <a:rPr lang="en-US" sz="2000" dirty="0"/>
              <a:t>metallic minerals </a:t>
            </a:r>
            <a:r>
              <a:rPr lang="en-US" sz="2000" dirty="0"/>
              <a:t>are found in the igneous rocks of the Canadian Shield, </a:t>
            </a:r>
            <a:r>
              <a:rPr lang="en-US" sz="2000" dirty="0"/>
              <a:t>while fossil </a:t>
            </a:r>
            <a:r>
              <a:rPr lang="en-US" sz="2000" b="1" dirty="0"/>
              <a:t>fuel minerals</a:t>
            </a:r>
            <a:r>
              <a:rPr lang="en-US" sz="2000" dirty="0"/>
              <a:t>, such as coal, oil, and natural gas, are found </a:t>
            </a:r>
            <a:r>
              <a:rPr lang="en-US" sz="2000" dirty="0"/>
              <a:t>in the </a:t>
            </a:r>
            <a:r>
              <a:rPr lang="en-US" sz="2000" dirty="0"/>
              <a:t>sedimentary rocks of western and Atlantic Canada.</a:t>
            </a:r>
          </a:p>
        </p:txBody>
      </p:sp>
      <p:pic>
        <p:nvPicPr>
          <p:cNvPr id="2050" name="Picture 2" descr="C:\Users\jamieh\AppData\Local\Microsoft\Windows\Temporary Internet Files\Content.IE5\5KD17PWO\MC9000198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1628800"/>
            <a:ext cx="2003616" cy="19218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mieh\AppData\Local\Microsoft\Windows\Temporary Internet Files\Content.IE5\G2PSH0C5\MC90023060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344" y="2204865"/>
            <a:ext cx="1224136" cy="113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584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188640"/>
            <a:ext cx="878497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568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Towns</a:t>
            </a:r>
            <a:endParaRPr lang="en-US" dirty="0"/>
          </a:p>
        </p:txBody>
      </p:sp>
      <p:sp>
        <p:nvSpPr>
          <p:cNvPr id="3" name="Content Placeholder 2"/>
          <p:cNvSpPr>
            <a:spLocks noGrp="1"/>
          </p:cNvSpPr>
          <p:nvPr>
            <p:ph idx="1"/>
          </p:nvPr>
        </p:nvSpPr>
        <p:spPr>
          <a:xfrm>
            <a:off x="3575720" y="1524000"/>
            <a:ext cx="6939880" cy="4724400"/>
          </a:xfrm>
        </p:spPr>
        <p:txBody>
          <a:bodyPr/>
          <a:lstStyle/>
          <a:p>
            <a:r>
              <a:rPr lang="en-US" sz="2400" dirty="0"/>
              <a:t>The distribution of </a:t>
            </a:r>
            <a:r>
              <a:rPr lang="en-US" sz="2400" dirty="0"/>
              <a:t>minerals across </a:t>
            </a:r>
            <a:r>
              <a:rPr lang="en-US" sz="2400" dirty="0"/>
              <a:t>Canada has given rise to a number </a:t>
            </a:r>
            <a:r>
              <a:rPr lang="en-US" sz="2400" dirty="0"/>
              <a:t>of single-industry </a:t>
            </a:r>
            <a:r>
              <a:rPr lang="en-US" sz="2400" dirty="0"/>
              <a:t>resource towns such as </a:t>
            </a:r>
            <a:r>
              <a:rPr lang="en-US" sz="2400" dirty="0"/>
              <a:t>Logan Lake</a:t>
            </a:r>
            <a:r>
              <a:rPr lang="en-US" sz="2400" dirty="0"/>
              <a:t>, British Columbia. These towns are </a:t>
            </a:r>
            <a:r>
              <a:rPr lang="en-US" sz="2400" dirty="0"/>
              <a:t>built primarily </a:t>
            </a:r>
            <a:r>
              <a:rPr lang="en-US" sz="2400" dirty="0"/>
              <a:t>to provide workers who operate </a:t>
            </a:r>
            <a:r>
              <a:rPr lang="en-US" sz="2400" dirty="0"/>
              <a:t>the mine </a:t>
            </a:r>
            <a:r>
              <a:rPr lang="en-US" sz="2400" dirty="0"/>
              <a:t>with a place to live and with the </a:t>
            </a:r>
            <a:r>
              <a:rPr lang="en-US" sz="2400" dirty="0"/>
              <a:t>services they </a:t>
            </a:r>
            <a:r>
              <a:rPr lang="en-US" sz="2400" dirty="0"/>
              <a:t>need on a regular basis</a:t>
            </a:r>
            <a:r>
              <a:rPr lang="en-US" sz="2400" dirty="0"/>
              <a:t>.</a:t>
            </a:r>
          </a:p>
          <a:p>
            <a:r>
              <a:rPr lang="en-US" sz="2400" dirty="0"/>
              <a:t>As long </a:t>
            </a:r>
            <a:r>
              <a:rPr lang="en-US" sz="2400" dirty="0"/>
              <a:t>as the ore lasts or there is a boom in </a:t>
            </a:r>
            <a:r>
              <a:rPr lang="en-US" sz="2400" dirty="0"/>
              <a:t>world markets</a:t>
            </a:r>
            <a:r>
              <a:rPr lang="en-US" sz="2400" dirty="0"/>
              <a:t>, the town will thrive. Once the </a:t>
            </a:r>
            <a:r>
              <a:rPr lang="en-US" sz="2400" dirty="0"/>
              <a:t>ore runs </a:t>
            </a:r>
            <a:r>
              <a:rPr lang="en-US" sz="2400" dirty="0"/>
              <a:t>out, or the price of the mineral is too </a:t>
            </a:r>
            <a:r>
              <a:rPr lang="en-US" sz="2400" dirty="0"/>
              <a:t>low to </a:t>
            </a:r>
            <a:r>
              <a:rPr lang="en-US" sz="2400" dirty="0"/>
              <a:t>continue mining, the mine will close. </a:t>
            </a:r>
            <a:r>
              <a:rPr lang="en-US" sz="2400" dirty="0"/>
              <a:t>This leaves </a:t>
            </a:r>
            <a:r>
              <a:rPr lang="en-US" sz="2400" dirty="0"/>
              <a:t>the town with no economic base </a:t>
            </a:r>
            <a:r>
              <a:rPr lang="en-US" sz="2400" dirty="0"/>
              <a:t>unless it </a:t>
            </a:r>
            <a:r>
              <a:rPr lang="en-US" sz="2400" b="1" dirty="0"/>
              <a:t>diversifies </a:t>
            </a:r>
            <a:r>
              <a:rPr lang="en-US" sz="2400" dirty="0"/>
              <a:t>its economy by encouraging </a:t>
            </a:r>
            <a:r>
              <a:rPr lang="en-US" sz="2400" dirty="0"/>
              <a:t>other types </a:t>
            </a:r>
            <a:r>
              <a:rPr lang="en-US" sz="2400" dirty="0"/>
              <a:t>of businesses.</a:t>
            </a:r>
          </a:p>
        </p:txBody>
      </p:sp>
      <p:pic>
        <p:nvPicPr>
          <p:cNvPr id="4098" name="Picture 2" descr="C:\Users\jamieh\AppData\Local\Microsoft\Windows\Temporary Internet Files\Content.IE5\G2PSH0C5\MC9001985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8793" y="2132856"/>
            <a:ext cx="2071285" cy="151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398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and the Economy</a:t>
            </a:r>
            <a:endParaRPr lang="en-US" dirty="0"/>
          </a:p>
        </p:txBody>
      </p:sp>
      <p:sp>
        <p:nvSpPr>
          <p:cNvPr id="3" name="Content Placeholder 2"/>
          <p:cNvSpPr>
            <a:spLocks noGrp="1"/>
          </p:cNvSpPr>
          <p:nvPr>
            <p:ph idx="1"/>
          </p:nvPr>
        </p:nvSpPr>
        <p:spPr>
          <a:xfrm>
            <a:off x="3647728" y="1524000"/>
            <a:ext cx="6867872" cy="4724400"/>
          </a:xfrm>
        </p:spPr>
        <p:txBody>
          <a:bodyPr/>
          <a:lstStyle/>
          <a:p>
            <a:r>
              <a:rPr lang="en-US" sz="2000" dirty="0"/>
              <a:t>The four provinces of Ontario</a:t>
            </a:r>
            <a:r>
              <a:rPr lang="en-US" sz="2000" dirty="0"/>
              <a:t>, Saskatchewan</a:t>
            </a:r>
            <a:r>
              <a:rPr lang="en-US" sz="2000" dirty="0"/>
              <a:t>, British Columbia, and Quebec produce about 80% </a:t>
            </a:r>
            <a:r>
              <a:rPr lang="en-US" sz="2000" dirty="0"/>
              <a:t>of the </a:t>
            </a:r>
            <a:r>
              <a:rPr lang="en-US" sz="2000" dirty="0"/>
              <a:t>total value of Canada’s minerals. The mining </a:t>
            </a:r>
            <a:r>
              <a:rPr lang="en-US" sz="2000" dirty="0"/>
              <a:t> industry </a:t>
            </a:r>
            <a:r>
              <a:rPr lang="en-US" sz="2000" dirty="0"/>
              <a:t>plays </a:t>
            </a:r>
            <a:r>
              <a:rPr lang="en-US" sz="2000" dirty="0"/>
              <a:t>an important </a:t>
            </a:r>
            <a:r>
              <a:rPr lang="en-US" sz="2000" dirty="0"/>
              <a:t>role in the economy of Newfoundland and Labrador, </a:t>
            </a:r>
            <a:r>
              <a:rPr lang="en-US" sz="2000" dirty="0"/>
              <a:t>representing 8.6</a:t>
            </a:r>
            <a:r>
              <a:rPr lang="en-US" sz="2000" dirty="0"/>
              <a:t>% of the province’s total GDP. Nunavut, with its </a:t>
            </a:r>
            <a:r>
              <a:rPr lang="en-US" sz="2000" dirty="0"/>
              <a:t>vast territory </a:t>
            </a:r>
            <a:r>
              <a:rPr lang="en-US" sz="2000" dirty="0"/>
              <a:t>of Canadian Shield rock, is a prime location for future </a:t>
            </a:r>
            <a:r>
              <a:rPr lang="en-US" sz="2000" dirty="0"/>
              <a:t>exploration and </a:t>
            </a:r>
            <a:r>
              <a:rPr lang="en-US" sz="2000" dirty="0"/>
              <a:t>development of gold, base metals, and diamond mines</a:t>
            </a:r>
            <a:r>
              <a:rPr lang="en-US" sz="2000" dirty="0"/>
              <a:t>.</a:t>
            </a:r>
          </a:p>
          <a:p>
            <a:pPr marL="0" indent="0">
              <a:buNone/>
            </a:pPr>
            <a:endParaRPr lang="en-US" sz="2000" dirty="0"/>
          </a:p>
          <a:p>
            <a:r>
              <a:rPr lang="en-US" sz="2000" dirty="0"/>
              <a:t>Canada is a big player on world mineral markets. It leads in </a:t>
            </a:r>
            <a:r>
              <a:rPr lang="en-US" sz="2000" dirty="0"/>
              <a:t>the production </a:t>
            </a:r>
            <a:r>
              <a:rPr lang="en-US" sz="2000" dirty="0"/>
              <a:t>of uranium and is one of the top five countries in </a:t>
            </a:r>
            <a:r>
              <a:rPr lang="en-US" sz="2000" dirty="0"/>
              <a:t>the production </a:t>
            </a:r>
            <a:r>
              <a:rPr lang="en-US" sz="2000" dirty="0"/>
              <a:t>of gold, aluminum, zinc, platinum, and salt, among others</a:t>
            </a:r>
            <a:r>
              <a:rPr lang="en-US" sz="2000" dirty="0"/>
              <a:t>.</a:t>
            </a:r>
          </a:p>
          <a:p>
            <a:pPr marL="0" indent="0">
              <a:buNone/>
            </a:pPr>
            <a:endParaRPr lang="en-US" sz="2000" dirty="0"/>
          </a:p>
          <a:p>
            <a:r>
              <a:rPr lang="en-US" sz="2000" dirty="0"/>
              <a:t>Mining generates about $80 billion a year for Canada. </a:t>
            </a:r>
          </a:p>
        </p:txBody>
      </p:sp>
      <p:pic>
        <p:nvPicPr>
          <p:cNvPr id="5124" name="Picture 4" descr="C:\Users\jamieh\AppData\Local\Microsoft\Windows\Temporary Internet Files\Content.IE5\DQRVJ41T\MC9003532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9" y="2204864"/>
            <a:ext cx="1813711" cy="178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798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of Trade</a:t>
            </a:r>
            <a:endParaRPr lang="en-US" dirty="0"/>
          </a:p>
        </p:txBody>
      </p:sp>
      <p:sp>
        <p:nvSpPr>
          <p:cNvPr id="3" name="Content Placeholder 2"/>
          <p:cNvSpPr>
            <a:spLocks noGrp="1"/>
          </p:cNvSpPr>
          <p:nvPr>
            <p:ph idx="1"/>
          </p:nvPr>
        </p:nvSpPr>
        <p:spPr/>
        <p:txBody>
          <a:bodyPr/>
          <a:lstStyle/>
          <a:p>
            <a:r>
              <a:rPr lang="en-US" sz="2400" dirty="0"/>
              <a:t>In 2010, Canada exported $85 billion worth of </a:t>
            </a:r>
            <a:r>
              <a:rPr lang="en-US" sz="2400" dirty="0"/>
              <a:t>minerals and </a:t>
            </a:r>
            <a:r>
              <a:rPr lang="en-US" sz="2400" dirty="0"/>
              <a:t>primary metals to 130 different countries. Canada also </a:t>
            </a:r>
            <a:r>
              <a:rPr lang="en-US" sz="2400" dirty="0"/>
              <a:t>imports many </a:t>
            </a:r>
            <a:r>
              <a:rPr lang="en-US" sz="2400" dirty="0"/>
              <a:t>minerals and mineral products. In 2010, Canada’s </a:t>
            </a:r>
            <a:r>
              <a:rPr lang="en-US" sz="2400" dirty="0"/>
              <a:t>mineral imports </a:t>
            </a:r>
            <a:r>
              <a:rPr lang="en-US" sz="2400" dirty="0" err="1"/>
              <a:t>totalled</a:t>
            </a:r>
            <a:r>
              <a:rPr lang="en-US" sz="2400" dirty="0"/>
              <a:t> $67 billion. The difference between imports </a:t>
            </a:r>
            <a:r>
              <a:rPr lang="en-US" sz="2400" dirty="0"/>
              <a:t>and exports </a:t>
            </a:r>
            <a:r>
              <a:rPr lang="en-US" sz="2400" dirty="0"/>
              <a:t>is called the </a:t>
            </a:r>
            <a:r>
              <a:rPr lang="en-US" sz="2400" b="1" dirty="0"/>
              <a:t>balance of trade</a:t>
            </a:r>
            <a:r>
              <a:rPr lang="en-US" sz="2400" dirty="0"/>
              <a: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736" y="3578618"/>
            <a:ext cx="5328592" cy="300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926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3781</Words>
  <Application>Microsoft Office PowerPoint</Application>
  <PresentationFormat>Widescreen</PresentationFormat>
  <Paragraphs>271</Paragraphs>
  <Slides>48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Garamond</vt:lpstr>
      <vt:lpstr>Wingdings</vt:lpstr>
      <vt:lpstr>Office Theme</vt:lpstr>
      <vt:lpstr>PowerPoint Presentation</vt:lpstr>
      <vt:lpstr>Mining</vt:lpstr>
      <vt:lpstr>Types of Minerals</vt:lpstr>
      <vt:lpstr>How do we find minerals?</vt:lpstr>
      <vt:lpstr>In the field</vt:lpstr>
      <vt:lpstr>PowerPoint Presentation</vt:lpstr>
      <vt:lpstr>Mining Towns</vt:lpstr>
      <vt:lpstr>Mining and the Economy</vt:lpstr>
      <vt:lpstr>Balance of Trade</vt:lpstr>
      <vt:lpstr>Environmental Impact</vt:lpstr>
      <vt:lpstr>What are we doing to lessen the impact?</vt:lpstr>
      <vt:lpstr>How about this for Impact?</vt:lpstr>
      <vt:lpstr>Impact at a glance….</vt:lpstr>
      <vt:lpstr>Acid Rain</vt:lpstr>
      <vt:lpstr>PowerPoint Presentation</vt:lpstr>
      <vt:lpstr>Forestry</vt:lpstr>
      <vt:lpstr>PowerPoint Presentation</vt:lpstr>
      <vt:lpstr>Types of Forestry</vt:lpstr>
      <vt:lpstr>PowerPoint Presentation</vt:lpstr>
      <vt:lpstr>Tree Harvesting - 1. Clear Cutting</vt:lpstr>
      <vt:lpstr>Clear Cutting</vt:lpstr>
      <vt:lpstr>Tree Harvesting –Clear Cutting</vt:lpstr>
      <vt:lpstr>Tree Harvesting –Strip Cutting</vt:lpstr>
      <vt:lpstr>Strip Cutting</vt:lpstr>
      <vt:lpstr>Tree Harvesting –Selective Cutting</vt:lpstr>
      <vt:lpstr>Selective Cutting</vt:lpstr>
      <vt:lpstr>3. Selective Cutting</vt:lpstr>
      <vt:lpstr>Importance of the Forests</vt:lpstr>
      <vt:lpstr>Importance of the Forests</vt:lpstr>
      <vt:lpstr>Sustainable Forestry</vt:lpstr>
      <vt:lpstr>Jeopardizing “Sustainable forests!”</vt:lpstr>
      <vt:lpstr>Sustainable Forestry…HOW??</vt:lpstr>
      <vt:lpstr>Concerns of the forest: </vt:lpstr>
      <vt:lpstr>Important terms involving forestry:</vt:lpstr>
      <vt:lpstr>PowerPoint Presentation</vt:lpstr>
      <vt:lpstr>Statistics</vt:lpstr>
      <vt:lpstr>Importance of Water</vt:lpstr>
      <vt:lpstr>Acid rain and its affect in our water</vt:lpstr>
      <vt:lpstr>Global Warming and its affects on our Water Systems</vt:lpstr>
      <vt:lpstr>Canada’s wetlands</vt:lpstr>
      <vt:lpstr>PowerPoint Presentation</vt:lpstr>
      <vt:lpstr>PowerPoint Presentation</vt:lpstr>
      <vt:lpstr>Sewage</vt:lpstr>
      <vt:lpstr>Water Pollution </vt:lpstr>
      <vt:lpstr>PowerPoint Presentation</vt:lpstr>
      <vt:lpstr>.. Key terms</vt:lpstr>
      <vt:lpstr>Water Sustainability</vt:lpstr>
      <vt:lpstr>PowerPoint Presentation</vt:lpstr>
    </vt:vector>
  </TitlesOfParts>
  <Company>Newfoundland and Labrador English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Tucker</dc:creator>
  <cp:lastModifiedBy>Robert Tucker</cp:lastModifiedBy>
  <cp:revision>1</cp:revision>
  <dcterms:created xsi:type="dcterms:W3CDTF">2017-04-28T14:36:01Z</dcterms:created>
  <dcterms:modified xsi:type="dcterms:W3CDTF">2017-04-28T14:36:29Z</dcterms:modified>
</cp:coreProperties>
</file>