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0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905903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77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59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129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22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920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20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8508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9071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85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085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16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2680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53511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505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3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16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58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49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34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76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026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l="-10999" r="-10999"/>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www.canadians.org/action/2011/unbottleIT.html" TargetMode="Externa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atertoday.ca/maptest4.asp?province=1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ctvnews.ca/health/at-least-1-838-drinking-water-advisories-across-canada-report-1.227816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533400" y="129540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rgbClr val="17365D"/>
              </a:buClr>
              <a:buSzPct val="25000"/>
              <a:buFont typeface="Calibri"/>
              <a:buNone/>
            </a:pPr>
            <a:r>
              <a:rPr lang="en-US" sz="4400" b="0" i="0" u="none" strike="noStrike" cap="none">
                <a:solidFill>
                  <a:srgbClr val="17365D"/>
                </a:solidFill>
                <a:latin typeface="Calibri"/>
                <a:ea typeface="Calibri"/>
                <a:cs typeface="Calibri"/>
                <a:sym typeface="Calibri"/>
              </a:rPr>
              <a:t>Water – The Essence of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000"/>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400" b="0" i="0" u="none" strike="noStrike" cap="none">
                <a:solidFill>
                  <a:schemeClr val="lt1"/>
                </a:solidFill>
                <a:latin typeface="Calibri"/>
                <a:ea typeface="Calibri"/>
                <a:cs typeface="Calibri"/>
                <a:sym typeface="Calibri"/>
              </a:rPr>
              <a:t>Diverting Water</a:t>
            </a:r>
          </a:p>
        </p:txBody>
      </p:sp>
      <p:sp>
        <p:nvSpPr>
          <p:cNvPr id="141" name="Shape 141"/>
          <p:cNvSpPr txBox="1">
            <a:spLocks noGrp="1"/>
          </p:cNvSpPr>
          <p:nvPr>
            <p:ph type="body" idx="1"/>
          </p:nvPr>
        </p:nvSpPr>
        <p:spPr>
          <a:xfrm>
            <a:off x="457200" y="1600200"/>
            <a:ext cx="8229600" cy="4525963"/>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t" anchorCtr="0">
            <a:noAutofit/>
          </a:bodyPr>
          <a:lstStyle/>
          <a:p>
            <a:pPr marL="342900" marR="0" lvl="0" indent="-342900" algn="l" rtl="0">
              <a:lnSpc>
                <a:spcPct val="80000"/>
              </a:lnSpc>
              <a:spcBef>
                <a:spcPts val="0"/>
              </a:spcBef>
              <a:spcAft>
                <a:spcPts val="0"/>
              </a:spcAft>
              <a:buClr>
                <a:schemeClr val="lt1"/>
              </a:buClr>
              <a:buSzPct val="98666"/>
              <a:buFont typeface="Arial"/>
              <a:buChar char="•"/>
            </a:pPr>
            <a:r>
              <a:rPr lang="en-US" sz="2960">
                <a:solidFill>
                  <a:schemeClr val="lt1"/>
                </a:solidFill>
              </a:rPr>
              <a:t>many US </a:t>
            </a:r>
            <a:r>
              <a:rPr lang="en-US" sz="2960" b="0" i="0" u="none" strike="noStrike" cap="none">
                <a:solidFill>
                  <a:schemeClr val="lt1"/>
                </a:solidFill>
                <a:latin typeface="Calibri"/>
                <a:ea typeface="Calibri"/>
                <a:cs typeface="Calibri"/>
                <a:sym typeface="Calibri"/>
              </a:rPr>
              <a:t>communities often have critical water shortages</a:t>
            </a:r>
          </a:p>
          <a:p>
            <a:pPr marL="342900" marR="0" lvl="0" indent="-342900" algn="l" rtl="0">
              <a:lnSpc>
                <a:spcPct val="80000"/>
              </a:lnSpc>
              <a:spcBef>
                <a:spcPts val="592"/>
              </a:spcBef>
              <a:spcAft>
                <a:spcPts val="0"/>
              </a:spcAft>
              <a:buClr>
                <a:schemeClr val="lt1"/>
              </a:buClr>
              <a:buSzPct val="98666"/>
              <a:buFont typeface="Arial"/>
              <a:buChar char="•"/>
            </a:pPr>
            <a:r>
              <a:rPr lang="en-US" sz="2960" b="0" i="0" u="none" strike="noStrike" cap="none">
                <a:solidFill>
                  <a:schemeClr val="lt1"/>
                </a:solidFill>
                <a:latin typeface="Calibri"/>
                <a:ea typeface="Calibri"/>
                <a:cs typeface="Calibri"/>
                <a:sym typeface="Calibri"/>
              </a:rPr>
              <a:t>Businesses have proposed </a:t>
            </a:r>
            <a:r>
              <a:rPr lang="en-US" sz="2960" b="1" i="0" u="sng" strike="noStrike" cap="none">
                <a:solidFill>
                  <a:srgbClr val="17365D"/>
                </a:solidFill>
                <a:latin typeface="Calibri"/>
                <a:ea typeface="Calibri"/>
                <a:cs typeface="Calibri"/>
                <a:sym typeface="Calibri"/>
              </a:rPr>
              <a:t>Water Diversion </a:t>
            </a:r>
          </a:p>
          <a:p>
            <a:pPr marR="0" lvl="1" algn="l" rtl="0">
              <a:lnSpc>
                <a:spcPct val="80000"/>
              </a:lnSpc>
              <a:spcBef>
                <a:spcPts val="592"/>
              </a:spcBef>
              <a:spcAft>
                <a:spcPts val="0"/>
              </a:spcAft>
              <a:buClr>
                <a:schemeClr val="lt1"/>
              </a:buClr>
              <a:buSzPct val="98666"/>
              <a:buFont typeface="Arial"/>
            </a:pPr>
            <a:r>
              <a:rPr lang="en-US" sz="2960" b="0" i="0" u="none" strike="noStrike" cap="none">
                <a:solidFill>
                  <a:schemeClr val="lt1"/>
                </a:solidFill>
                <a:latin typeface="Calibri"/>
                <a:ea typeface="Calibri"/>
                <a:cs typeface="Calibri"/>
                <a:sym typeface="Calibri"/>
              </a:rPr>
              <a:t> rerouting water from one drainage basin to another. </a:t>
            </a:r>
          </a:p>
          <a:p>
            <a:pPr marL="342900" marR="0" lvl="0" indent="-342900" algn="l" rtl="0">
              <a:lnSpc>
                <a:spcPct val="80000"/>
              </a:lnSpc>
              <a:spcBef>
                <a:spcPts val="592"/>
              </a:spcBef>
              <a:buClr>
                <a:schemeClr val="lt1"/>
              </a:buClr>
              <a:buSzPct val="98666"/>
              <a:buFont typeface="Arial"/>
              <a:buChar char="•"/>
            </a:pPr>
            <a:r>
              <a:rPr lang="en-US" sz="2960" b="0" i="0" u="none" strike="noStrike" cap="none">
                <a:solidFill>
                  <a:schemeClr val="lt1"/>
                </a:solidFill>
                <a:latin typeface="Calibri"/>
                <a:ea typeface="Calibri"/>
                <a:cs typeface="Calibri"/>
                <a:sym typeface="Calibri"/>
              </a:rPr>
              <a:t>Ontario and Quebec </a:t>
            </a:r>
            <a:r>
              <a:rPr lang="en-US" sz="2960">
                <a:solidFill>
                  <a:schemeClr val="lt1"/>
                </a:solidFill>
              </a:rPr>
              <a:t>and</a:t>
            </a:r>
            <a:r>
              <a:rPr lang="en-US" sz="2960" b="0" i="0" u="none" strike="noStrike" cap="none">
                <a:solidFill>
                  <a:schemeClr val="lt1"/>
                </a:solidFill>
                <a:latin typeface="Calibri"/>
                <a:ea typeface="Calibri"/>
                <a:cs typeface="Calibri"/>
                <a:sym typeface="Calibri"/>
              </a:rPr>
              <a:t> 8 </a:t>
            </a:r>
            <a:r>
              <a:rPr lang="en-US" sz="2960">
                <a:solidFill>
                  <a:schemeClr val="lt1"/>
                </a:solidFill>
              </a:rPr>
              <a:t>American</a:t>
            </a:r>
            <a:r>
              <a:rPr lang="en-US" sz="2960" b="0" i="0" u="none" strike="noStrike" cap="none">
                <a:solidFill>
                  <a:schemeClr val="lt1"/>
                </a:solidFill>
                <a:latin typeface="Calibri"/>
                <a:ea typeface="Calibri"/>
                <a:cs typeface="Calibri"/>
                <a:sym typeface="Calibri"/>
              </a:rPr>
              <a:t> states signed agreement to ban large water diversions</a:t>
            </a:r>
          </a:p>
          <a:p>
            <a:pPr marL="342900" marR="0" lvl="0" indent="-342900" algn="l" rtl="0">
              <a:lnSpc>
                <a:spcPct val="80000"/>
              </a:lnSpc>
              <a:spcBef>
                <a:spcPts val="592"/>
              </a:spcBef>
              <a:buClr>
                <a:schemeClr val="lt1"/>
              </a:buClr>
              <a:buSzPct val="98666"/>
              <a:buFont typeface="Arial"/>
              <a:buChar char="•"/>
            </a:pPr>
            <a:r>
              <a:rPr lang="en-US" sz="2960">
                <a:solidFill>
                  <a:schemeClr val="lt1"/>
                </a:solidFill>
              </a:rPr>
              <a:t>but</a:t>
            </a:r>
            <a:r>
              <a:rPr lang="en-US" sz="2960" b="0" i="0" u="none" strike="noStrike" cap="none">
                <a:solidFill>
                  <a:schemeClr val="lt1"/>
                </a:solidFill>
                <a:latin typeface="Calibri"/>
                <a:ea typeface="Calibri"/>
                <a:cs typeface="Calibri"/>
                <a:sym typeface="Calibri"/>
              </a:rPr>
              <a:t> economic growth </a:t>
            </a:r>
            <a:r>
              <a:rPr lang="en-US" sz="2960">
                <a:solidFill>
                  <a:schemeClr val="lt1"/>
                </a:solidFill>
              </a:rPr>
              <a:t>places more pressure </a:t>
            </a:r>
            <a:r>
              <a:rPr lang="en-US" sz="2960" b="0" i="0" u="none" strike="noStrike" cap="none">
                <a:solidFill>
                  <a:schemeClr val="lt1"/>
                </a:solidFill>
                <a:latin typeface="Calibri"/>
                <a:ea typeface="Calibri"/>
                <a:cs typeface="Calibri"/>
                <a:sym typeface="Calibri"/>
              </a:rPr>
              <a:t>on the Great Lakes.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400" b="0" i="0" u="none" strike="noStrike" cap="none">
                <a:solidFill>
                  <a:schemeClr val="lt1"/>
                </a:solidFill>
                <a:latin typeface="Calibri"/>
                <a:ea typeface="Calibri"/>
                <a:cs typeface="Calibri"/>
                <a:sym typeface="Calibri"/>
              </a:rPr>
              <a:t>Who Controls Our Water?</a:t>
            </a:r>
          </a:p>
        </p:txBody>
      </p:sp>
      <p:sp>
        <p:nvSpPr>
          <p:cNvPr id="147" name="Shape 147"/>
          <p:cNvSpPr txBox="1">
            <a:spLocks noGrp="1"/>
          </p:cNvSpPr>
          <p:nvPr>
            <p:ph type="body" idx="1"/>
          </p:nvPr>
        </p:nvSpPr>
        <p:spPr>
          <a:xfrm>
            <a:off x="3886200" y="1600200"/>
            <a:ext cx="4953000" cy="4876799"/>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740"/>
              <a:buFont typeface="Arial"/>
              <a:buChar char="•"/>
            </a:pPr>
            <a:r>
              <a:rPr lang="en-US" sz="2720" b="0" i="0" u="none" strike="noStrike" cap="none">
                <a:solidFill>
                  <a:schemeClr val="lt1"/>
                </a:solidFill>
                <a:latin typeface="Calibri"/>
                <a:ea typeface="Calibri"/>
                <a:cs typeface="Calibri"/>
                <a:sym typeface="Calibri"/>
              </a:rPr>
              <a:t>Canada is part of  worldwide trend towards the privatization of water supplies. </a:t>
            </a:r>
          </a:p>
          <a:p>
            <a:pPr marL="342900" marR="0" lvl="0" indent="-342900" algn="l" rtl="0">
              <a:lnSpc>
                <a:spcPct val="90000"/>
              </a:lnSpc>
              <a:spcBef>
                <a:spcPts val="544"/>
              </a:spcBef>
              <a:spcAft>
                <a:spcPts val="0"/>
              </a:spcAft>
              <a:buClr>
                <a:srgbClr val="17365D"/>
              </a:buClr>
              <a:buSzPct val="100740"/>
              <a:buFont typeface="Arial"/>
              <a:buChar char="•"/>
            </a:pPr>
            <a:r>
              <a:rPr lang="en-US" sz="2720" b="1" i="0" u="sng" strike="noStrike" cap="none">
                <a:solidFill>
                  <a:srgbClr val="17365D"/>
                </a:solidFill>
                <a:latin typeface="Calibri"/>
                <a:ea typeface="Calibri"/>
                <a:cs typeface="Calibri"/>
                <a:sym typeface="Calibri"/>
              </a:rPr>
              <a:t>Private water supply </a:t>
            </a:r>
            <a:r>
              <a:rPr lang="en-US" sz="2720" b="0" i="0" u="none" strike="noStrike" cap="none">
                <a:solidFill>
                  <a:schemeClr val="lt1"/>
                </a:solidFill>
                <a:latin typeface="Calibri"/>
                <a:ea typeface="Calibri"/>
                <a:cs typeface="Calibri"/>
                <a:sym typeface="Calibri"/>
              </a:rPr>
              <a:t>– Owned by private companies and not the Canadian people.</a:t>
            </a:r>
          </a:p>
          <a:p>
            <a:pPr marL="342900" marR="0" lvl="0" indent="-342900" algn="l" rtl="0">
              <a:lnSpc>
                <a:spcPct val="90000"/>
              </a:lnSpc>
              <a:spcBef>
                <a:spcPts val="544"/>
              </a:spcBef>
              <a:spcAft>
                <a:spcPts val="0"/>
              </a:spcAft>
              <a:buClr>
                <a:srgbClr val="17365D"/>
              </a:buClr>
              <a:buSzPct val="100740"/>
              <a:buFont typeface="Arial"/>
              <a:buChar char="•"/>
            </a:pPr>
            <a:r>
              <a:rPr lang="en-US" sz="2720" b="0" i="0" u="none" strike="noStrike" cap="none">
                <a:solidFill>
                  <a:schemeClr val="lt1"/>
                </a:solidFill>
                <a:latin typeface="Calibri"/>
                <a:ea typeface="Calibri"/>
                <a:cs typeface="Calibri"/>
                <a:sym typeface="Calibri"/>
              </a:rPr>
              <a:t>company’s main goal is</a:t>
            </a:r>
            <a:r>
              <a:rPr lang="en-US" sz="2720">
                <a:solidFill>
                  <a:schemeClr val="lt1"/>
                </a:solidFill>
              </a:rPr>
              <a:t> profit</a:t>
            </a:r>
          </a:p>
          <a:p>
            <a:pPr marL="342900" marR="0" lvl="0" indent="-342900" algn="l" rtl="0">
              <a:lnSpc>
                <a:spcPct val="90000"/>
              </a:lnSpc>
              <a:spcBef>
                <a:spcPts val="544"/>
              </a:spcBef>
              <a:spcAft>
                <a:spcPts val="0"/>
              </a:spcAft>
              <a:buClr>
                <a:srgbClr val="17365D"/>
              </a:buClr>
              <a:buSzPct val="100740"/>
              <a:buFont typeface="Arial"/>
              <a:buChar char="•"/>
            </a:pPr>
            <a:r>
              <a:rPr lang="en-US" sz="2720" b="0" i="0" u="none" strike="noStrike" cap="none">
                <a:solidFill>
                  <a:schemeClr val="lt1"/>
                </a:solidFill>
                <a:latin typeface="Calibri"/>
                <a:ea typeface="Calibri"/>
                <a:cs typeface="Calibri"/>
                <a:sym typeface="Calibri"/>
              </a:rPr>
              <a:t>This gives little reason to conserve water. </a:t>
            </a:r>
          </a:p>
          <a:p>
            <a:pPr marL="342900" marR="0" lvl="0" indent="-342900" algn="l" rtl="0">
              <a:lnSpc>
                <a:spcPct val="90000"/>
              </a:lnSpc>
              <a:spcBef>
                <a:spcPts val="544"/>
              </a:spcBef>
              <a:buClr>
                <a:schemeClr val="dk1"/>
              </a:buClr>
              <a:buSzPct val="100740"/>
              <a:buFont typeface="Arial"/>
              <a:buNone/>
            </a:pPr>
            <a:endParaRPr sz="2720" b="0" i="0" u="none" strike="noStrike" cap="none">
              <a:solidFill>
                <a:schemeClr val="lt1"/>
              </a:solidFill>
              <a:latin typeface="Calibri"/>
              <a:ea typeface="Calibri"/>
              <a:cs typeface="Calibri"/>
              <a:sym typeface="Calibri"/>
            </a:endParaRPr>
          </a:p>
        </p:txBody>
      </p:sp>
      <p:pic>
        <p:nvPicPr>
          <p:cNvPr id="148" name="Shape 148" descr="http://tutorialfreakz.com/wp-content/uploads/2010/02/4.-preview-evian_water_ad_b.jpg"/>
          <p:cNvPicPr preferRelativeResize="0"/>
          <p:nvPr/>
        </p:nvPicPr>
        <p:blipFill rotWithShape="1">
          <a:blip r:embed="rId3">
            <a:alphaModFix/>
          </a:blip>
          <a:srcRect/>
          <a:stretch/>
        </p:blipFill>
        <p:spPr>
          <a:xfrm>
            <a:off x="152400" y="1981200"/>
            <a:ext cx="3682999" cy="388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3124200" y="990600"/>
            <a:ext cx="5562600" cy="5135563"/>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Several organizations in Canada  are fighting against privatization of water in order to protect water sources for the future. </a:t>
            </a:r>
          </a:p>
          <a:p>
            <a:pPr marL="342900" marR="0" lvl="0" indent="-342900" algn="l" rtl="0">
              <a:spcBef>
                <a:spcPts val="640"/>
              </a:spcBef>
              <a:buClr>
                <a:schemeClr val="dk1"/>
              </a:buClr>
              <a:buSzPct val="100000"/>
              <a:buFont typeface="Arial"/>
              <a:buNone/>
            </a:pPr>
            <a:endParaRPr sz="3200" b="0" i="0" u="none" strike="noStrike" cap="none">
              <a:solidFill>
                <a:schemeClr val="lt1"/>
              </a:solidFill>
              <a:latin typeface="Calibri"/>
              <a:ea typeface="Calibri"/>
              <a:cs typeface="Calibri"/>
              <a:sym typeface="Calibri"/>
            </a:endParaRPr>
          </a:p>
        </p:txBody>
      </p:sp>
      <p:pic>
        <p:nvPicPr>
          <p:cNvPr id="154" name="Shape 154" descr="http://www.canadians.org/images/water/greatlakes/Great-Lakes-tour-2012-300.jpg"/>
          <p:cNvPicPr preferRelativeResize="0"/>
          <p:nvPr/>
        </p:nvPicPr>
        <p:blipFill rotWithShape="1">
          <a:blip r:embed="rId3">
            <a:alphaModFix/>
          </a:blip>
          <a:srcRect/>
          <a:stretch/>
        </p:blipFill>
        <p:spPr>
          <a:xfrm>
            <a:off x="762000" y="3733800"/>
            <a:ext cx="4343400" cy="2967989"/>
          </a:xfrm>
          <a:prstGeom prst="rect">
            <a:avLst/>
          </a:prstGeom>
          <a:noFill/>
          <a:ln>
            <a:noFill/>
          </a:ln>
        </p:spPr>
      </p:pic>
      <p:pic>
        <p:nvPicPr>
          <p:cNvPr id="155" name="Shape 155" descr="http://www.canadians.org/images/water/OurWaterLogo-100.jpg"/>
          <p:cNvPicPr preferRelativeResize="0"/>
          <p:nvPr/>
        </p:nvPicPr>
        <p:blipFill rotWithShape="1">
          <a:blip r:embed="rId4">
            <a:alphaModFix/>
          </a:blip>
          <a:srcRect/>
          <a:stretch/>
        </p:blipFill>
        <p:spPr>
          <a:xfrm>
            <a:off x="762000" y="288036"/>
            <a:ext cx="1904999" cy="3314702"/>
          </a:xfrm>
          <a:prstGeom prst="rect">
            <a:avLst/>
          </a:prstGeom>
          <a:noFill/>
          <a:ln>
            <a:noFill/>
          </a:ln>
        </p:spPr>
      </p:pic>
      <p:pic>
        <p:nvPicPr>
          <p:cNvPr id="156" name="Shape 156" descr="Bottled Water Exporters">
            <a:hlinkClick r:id="rId5"/>
          </p:cNvPr>
          <p:cNvPicPr preferRelativeResize="0"/>
          <p:nvPr/>
        </p:nvPicPr>
        <p:blipFill rotWithShape="1">
          <a:blip r:embed="rId6">
            <a:alphaModFix/>
          </a:blip>
          <a:srcRect/>
          <a:stretch/>
        </p:blipFill>
        <p:spPr>
          <a:xfrm>
            <a:off x="5486400" y="3733800"/>
            <a:ext cx="3088639" cy="2971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1143000"/>
          </a:xfrm>
          <a:prstGeom prst="rect">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400" b="0" i="0" u="none" strike="noStrike" cap="none">
                <a:solidFill>
                  <a:schemeClr val="lt1"/>
                </a:solidFill>
                <a:latin typeface="Calibri"/>
                <a:ea typeface="Calibri"/>
                <a:cs typeface="Calibri"/>
                <a:sym typeface="Calibri"/>
              </a:rPr>
              <a:t>Protecting Our Water Resources</a:t>
            </a:r>
          </a:p>
        </p:txBody>
      </p:sp>
      <p:sp>
        <p:nvSpPr>
          <p:cNvPr id="162" name="Shape 162"/>
          <p:cNvSpPr txBox="1">
            <a:spLocks noGrp="1"/>
          </p:cNvSpPr>
          <p:nvPr>
            <p:ph type="body" idx="1"/>
          </p:nvPr>
        </p:nvSpPr>
        <p:spPr>
          <a:xfrm>
            <a:off x="457200" y="1600200"/>
            <a:ext cx="8229600" cy="4876799"/>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larger municipal water supplies are generally safe. </a:t>
            </a:r>
          </a:p>
          <a:p>
            <a:pPr marL="342900" marR="0" lvl="0" indent="-342900" algn="l" rtl="0">
              <a:spcBef>
                <a:spcPts val="64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many factors can contaminate water, making it unsafe to drink.</a:t>
            </a:r>
          </a:p>
          <a:p>
            <a:pPr marL="742950" marR="0" lvl="1" indent="-285750" algn="l" rtl="0">
              <a:spcBef>
                <a:spcPts val="560"/>
              </a:spcBef>
              <a:spcAft>
                <a:spcPts val="0"/>
              </a:spcAft>
              <a:buClr>
                <a:schemeClr val="lt1"/>
              </a:buClr>
              <a:buSzPct val="100000"/>
              <a:buFont typeface="Arial"/>
              <a:buChar char="–"/>
            </a:pPr>
            <a:r>
              <a:rPr lang="en-US" sz="2800" b="0" i="0" u="none" strike="noStrike" cap="none">
                <a:solidFill>
                  <a:schemeClr val="lt1"/>
                </a:solidFill>
                <a:latin typeface="Calibri"/>
                <a:ea typeface="Calibri"/>
                <a:cs typeface="Calibri"/>
                <a:sym typeface="Calibri"/>
              </a:rPr>
              <a:t>Logging and mining operations produce contaminants </a:t>
            </a:r>
          </a:p>
          <a:p>
            <a:pPr marL="742950" marR="0" lvl="1" indent="-285750" algn="l" rtl="0">
              <a:spcBef>
                <a:spcPts val="560"/>
              </a:spcBef>
              <a:spcAft>
                <a:spcPts val="0"/>
              </a:spcAft>
              <a:buClr>
                <a:schemeClr val="lt1"/>
              </a:buClr>
              <a:buSzPct val="100000"/>
              <a:buFont typeface="Arial"/>
              <a:buChar char="–"/>
            </a:pPr>
            <a:r>
              <a:rPr lang="en-US" sz="2800" b="0" i="0" u="none" strike="noStrike" cap="none">
                <a:solidFill>
                  <a:schemeClr val="lt1"/>
                </a:solidFill>
                <a:latin typeface="Calibri"/>
                <a:ea typeface="Calibri"/>
                <a:cs typeface="Calibri"/>
                <a:sym typeface="Calibri"/>
              </a:rPr>
              <a:t>Small communities </a:t>
            </a:r>
            <a:r>
              <a:rPr lang="en-US">
                <a:solidFill>
                  <a:schemeClr val="lt1"/>
                </a:solidFill>
              </a:rPr>
              <a:t>can’t afford </a:t>
            </a:r>
            <a:r>
              <a:rPr lang="en-US" sz="2800" b="0" i="0" u="none" strike="noStrike" cap="none">
                <a:solidFill>
                  <a:schemeClr val="lt1"/>
                </a:solidFill>
                <a:latin typeface="Calibri"/>
                <a:ea typeface="Calibri"/>
                <a:cs typeface="Calibri"/>
                <a:sym typeface="Calibri"/>
              </a:rPr>
              <a:t>expensive water treatment systems. </a:t>
            </a:r>
          </a:p>
          <a:p>
            <a:pPr marL="742950" marR="0" lvl="1" indent="-285750" algn="l" rtl="0">
              <a:spcBef>
                <a:spcPts val="560"/>
              </a:spcBef>
              <a:buClr>
                <a:schemeClr val="dk1"/>
              </a:buClr>
              <a:buSzPct val="100000"/>
              <a:buFont typeface="Arial"/>
              <a:buNone/>
            </a:pP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457200" y="762000"/>
            <a:ext cx="8229600" cy="5364163"/>
          </a:xfrm>
          <a:prstGeom prst="rect">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boil orders needed in rural communities </a:t>
            </a:r>
            <a:r>
              <a:rPr lang="en-US">
                <a:solidFill>
                  <a:schemeClr val="lt1"/>
                </a:solidFill>
              </a:rPr>
              <a:t>often needed to ensure s</a:t>
            </a:r>
            <a:r>
              <a:rPr lang="en-US" sz="3200" b="0" i="0" u="none" strike="noStrike" cap="none">
                <a:solidFill>
                  <a:schemeClr val="lt1"/>
                </a:solidFill>
                <a:latin typeface="Calibri"/>
                <a:ea typeface="Calibri"/>
                <a:cs typeface="Calibri"/>
                <a:sym typeface="Calibri"/>
              </a:rPr>
              <a:t>afety of drinking water </a:t>
            </a:r>
          </a:p>
          <a:p>
            <a:pPr marL="342900" marR="0" lvl="0" indent="-342900" algn="l" rtl="0">
              <a:spcBef>
                <a:spcPts val="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All provincial governments have declared safe drinking water a priority.</a:t>
            </a:r>
          </a:p>
          <a:p>
            <a:pPr marL="342900" marR="0" lvl="0" indent="-342900" algn="l" rtl="0">
              <a:spcBef>
                <a:spcPts val="640"/>
              </a:spcBef>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Strict laws and policies are put in place such as the Safe Drinking Water Act which sets out requirements for testing and treating municipal water.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endParaRPr/>
          </a:p>
        </p:txBody>
      </p:sp>
      <p:sp>
        <p:nvSpPr>
          <p:cNvPr id="173" name="Shape 17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r>
              <a:rPr lang="en-US"/>
              <a:t>Canadian Drinking Water Advisories</a:t>
            </a:r>
          </a:p>
          <a:p>
            <a:pPr lvl="0">
              <a:spcBef>
                <a:spcPts val="0"/>
              </a:spcBef>
              <a:buNone/>
            </a:pPr>
            <a:r>
              <a:rPr lang="en-US" u="sng">
                <a:solidFill>
                  <a:schemeClr val="hlink"/>
                </a:solidFill>
                <a:hlinkClick r:id="rId3"/>
              </a:rPr>
              <a:t>http://www.watertoday.ca/maptest4.asp?province=13</a:t>
            </a:r>
          </a:p>
          <a:p>
            <a:pPr lvl="0">
              <a:spcBef>
                <a:spcPts val="0"/>
              </a:spcBef>
              <a:buNone/>
            </a:pPr>
            <a:endParaRPr/>
          </a:p>
          <a:p>
            <a:pPr lvl="0">
              <a:spcBef>
                <a:spcPts val="0"/>
              </a:spcBef>
              <a:buNone/>
            </a:pPr>
            <a:r>
              <a:rPr lang="en-US"/>
              <a:t>1838 Canadian Water Advisories in </a:t>
            </a:r>
          </a:p>
          <a:p>
            <a:pPr lvl="0">
              <a:spcBef>
                <a:spcPts val="0"/>
              </a:spcBef>
              <a:buNone/>
            </a:pPr>
            <a:r>
              <a:rPr lang="en-US" u="sng">
                <a:solidFill>
                  <a:schemeClr val="hlink"/>
                </a:solidFill>
                <a:hlinkClick r:id="rId4"/>
              </a:rPr>
              <a:t>http://www.ctvnews.ca/health/at-least-1-838-drinking-water-advisories-across-canada-report-1.2278160</a:t>
            </a:r>
          </a:p>
          <a:p>
            <a:pPr lvl="0">
              <a:spcBef>
                <a:spcPts val="0"/>
              </a:spcBef>
              <a:buNone/>
            </a:pPr>
            <a:endParaRPr/>
          </a:p>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Walkerton, ON</a:t>
            </a:r>
          </a:p>
        </p:txBody>
      </p:sp>
      <p:sp>
        <p:nvSpPr>
          <p:cNvPr id="179" name="Shape 179"/>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r>
              <a:rPr lang="en-US" sz="1650">
                <a:solidFill>
                  <a:srgbClr val="252525"/>
                </a:solidFill>
                <a:highlight>
                  <a:srgbClr val="EBEBEB"/>
                </a:highlight>
                <a:latin typeface="Arial"/>
                <a:ea typeface="Arial"/>
                <a:cs typeface="Arial"/>
                <a:sym typeface="Arial"/>
              </a:rPr>
              <a:t>5,000 residents of Walkerton, Ont. Their town's water supply was contaminated by a deadly strain of </a:t>
            </a:r>
            <a:r>
              <a:rPr lang="en-US" sz="1650" i="1">
                <a:solidFill>
                  <a:srgbClr val="252525"/>
                </a:solidFill>
                <a:highlight>
                  <a:srgbClr val="EBEBEB"/>
                </a:highlight>
                <a:latin typeface="Arial"/>
                <a:ea typeface="Arial"/>
                <a:cs typeface="Arial"/>
                <a:sym typeface="Arial"/>
              </a:rPr>
              <a:t>E. coli</a:t>
            </a:r>
            <a:r>
              <a:rPr lang="en-US" sz="1650">
                <a:solidFill>
                  <a:srgbClr val="252525"/>
                </a:solidFill>
                <a:highlight>
                  <a:srgbClr val="EBEBEB"/>
                </a:highlight>
                <a:latin typeface="Arial"/>
                <a:ea typeface="Arial"/>
                <a:cs typeface="Arial"/>
                <a:sym typeface="Arial"/>
              </a:rPr>
              <a:t> bacteria. By week's end, the outbreak in the picturesque farming community, 150 km northwest of Toronto, had killed five, put dozens in the hospital and stricken more than 1,000 with nausea, severe cramps and bloody diarrhea.</a:t>
            </a:r>
          </a:p>
        </p:txBody>
      </p:sp>
      <p:pic>
        <p:nvPicPr>
          <p:cNvPr id="180" name="Shape 180"/>
          <p:cNvPicPr preferRelativeResize="0"/>
          <p:nvPr/>
        </p:nvPicPr>
        <p:blipFill>
          <a:blip r:embed="rId3">
            <a:alphaModFix/>
          </a:blip>
          <a:stretch>
            <a:fillRect/>
          </a:stretch>
        </p:blipFill>
        <p:spPr>
          <a:xfrm>
            <a:off x="1143000" y="3013500"/>
            <a:ext cx="6991974" cy="3317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400" b="0" i="0" u="none" strike="noStrike" cap="none">
                <a:solidFill>
                  <a:schemeClr val="lt1"/>
                </a:solidFill>
                <a:latin typeface="Calibri"/>
                <a:ea typeface="Calibri"/>
                <a:cs typeface="Calibri"/>
                <a:sym typeface="Calibri"/>
              </a:rPr>
              <a:t>Groundwater Contamination</a:t>
            </a:r>
          </a:p>
        </p:txBody>
      </p:sp>
      <p:sp>
        <p:nvSpPr>
          <p:cNvPr id="186" name="Shape 186"/>
          <p:cNvSpPr txBox="1">
            <a:spLocks noGrp="1"/>
          </p:cNvSpPr>
          <p:nvPr>
            <p:ph type="body" idx="1"/>
          </p:nvPr>
        </p:nvSpPr>
        <p:spPr>
          <a:xfrm>
            <a:off x="457200" y="1600200"/>
            <a:ext cx="8229600" cy="4525963"/>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rgbClr val="17365D"/>
              </a:buClr>
              <a:buSzPct val="100000"/>
              <a:buFont typeface="Arial"/>
              <a:buChar char="•"/>
            </a:pPr>
            <a:r>
              <a:rPr lang="en-US" sz="3200" b="1" i="0" u="sng" strike="noStrike" cap="none">
                <a:solidFill>
                  <a:srgbClr val="17365D"/>
                </a:solidFill>
                <a:latin typeface="Calibri"/>
                <a:ea typeface="Calibri"/>
                <a:cs typeface="Calibri"/>
                <a:sym typeface="Calibri"/>
              </a:rPr>
              <a:t>Groundwater</a:t>
            </a:r>
            <a:r>
              <a:rPr lang="en-US" sz="3200" b="0" i="0" u="none" strike="noStrike" cap="none">
                <a:solidFill>
                  <a:srgbClr val="17365D"/>
                </a:solidFill>
                <a:latin typeface="Calibri"/>
                <a:ea typeface="Calibri"/>
                <a:cs typeface="Calibri"/>
                <a:sym typeface="Calibri"/>
              </a:rPr>
              <a:t> </a:t>
            </a:r>
            <a:r>
              <a:rPr lang="en-US" sz="3200" b="0" i="0" u="none" strike="noStrike" cap="none">
                <a:solidFill>
                  <a:schemeClr val="lt1"/>
                </a:solidFill>
                <a:latin typeface="Calibri"/>
                <a:ea typeface="Calibri"/>
                <a:cs typeface="Calibri"/>
                <a:sym typeface="Calibri"/>
              </a:rPr>
              <a:t>– held in soil and rocks under surface of the earth</a:t>
            </a:r>
          </a:p>
          <a:p>
            <a:pPr marR="0" lvl="1" algn="l" rtl="0">
              <a:spcBef>
                <a:spcPts val="0"/>
              </a:spcBef>
              <a:spcAft>
                <a:spcPts val="0"/>
              </a:spcAft>
              <a:buClr>
                <a:srgbClr val="17365D"/>
              </a:buClr>
              <a:buSzPct val="100000"/>
              <a:buFont typeface="Arial"/>
            </a:pPr>
            <a:r>
              <a:rPr lang="en-US" sz="3200" b="0" i="0" u="none" strike="noStrike" cap="none">
                <a:solidFill>
                  <a:schemeClr val="lt1"/>
                </a:solidFill>
                <a:latin typeface="Calibri"/>
                <a:ea typeface="Calibri"/>
                <a:cs typeface="Calibri"/>
                <a:sym typeface="Calibri"/>
              </a:rPr>
              <a:t>is naturally filtered by several layers of sand and gravel.</a:t>
            </a:r>
          </a:p>
          <a:p>
            <a:pPr marL="342900" marR="0" lvl="0" indent="-342900" algn="l" rtl="0">
              <a:spcBef>
                <a:spcPts val="640"/>
              </a:spcBef>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Industrial spills, pipeline and chemical tank leaks, and agricultural wastes </a:t>
            </a:r>
            <a:r>
              <a:rPr lang="en-US">
                <a:solidFill>
                  <a:schemeClr val="lt1"/>
                </a:solidFill>
              </a:rPr>
              <a:t>seep into ground </a:t>
            </a:r>
            <a:r>
              <a:rPr lang="en-US" sz="3200" b="0" i="0" u="none" strike="noStrike" cap="none">
                <a:solidFill>
                  <a:schemeClr val="lt1"/>
                </a:solidFill>
                <a:latin typeface="Calibri"/>
                <a:ea typeface="Calibri"/>
                <a:cs typeface="Calibri"/>
                <a:sym typeface="Calibri"/>
              </a:rPr>
              <a:t>water source</a:t>
            </a:r>
            <a:r>
              <a:rPr lang="en-US">
                <a:solidFill>
                  <a:schemeClr val="lt1"/>
                </a:solidFill>
              </a:rPr>
              <a:t> and</a:t>
            </a:r>
            <a:r>
              <a:rPr lang="en-US" sz="3200" b="0" i="0" u="none" strike="noStrike" cap="none">
                <a:solidFill>
                  <a:schemeClr val="lt1"/>
                </a:solidFill>
                <a:latin typeface="Calibri"/>
                <a:ea typeface="Calibri"/>
                <a:cs typeface="Calibri"/>
                <a:sym typeface="Calibri"/>
              </a:rPr>
              <a:t> eventually into lakes and rivers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descr="http://www.precisionnutrition.com/wordpress/wp-content/uploads/2009/05/potential-sources-of-water-contamination.jpg"/>
          <p:cNvPicPr preferRelativeResize="0"/>
          <p:nvPr/>
        </p:nvPicPr>
        <p:blipFill rotWithShape="1">
          <a:blip r:embed="rId3">
            <a:alphaModFix/>
          </a:blip>
          <a:srcRect/>
          <a:stretch/>
        </p:blipFill>
        <p:spPr>
          <a:xfrm>
            <a:off x="457200" y="762000"/>
            <a:ext cx="8256061" cy="49689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74637"/>
            <a:ext cx="8229600" cy="1143000"/>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400" b="0" i="0" u="none" strike="noStrike" cap="none">
                <a:solidFill>
                  <a:schemeClr val="lt1"/>
                </a:solidFill>
                <a:latin typeface="Calibri"/>
                <a:ea typeface="Calibri"/>
                <a:cs typeface="Calibri"/>
                <a:sym typeface="Calibri"/>
              </a:rPr>
              <a:t>Treating you Drinking Water</a:t>
            </a:r>
          </a:p>
        </p:txBody>
      </p:sp>
      <p:sp>
        <p:nvSpPr>
          <p:cNvPr id="197" name="Shape 197"/>
          <p:cNvSpPr txBox="1">
            <a:spLocks noGrp="1"/>
          </p:cNvSpPr>
          <p:nvPr>
            <p:ph type="body" idx="1"/>
          </p:nvPr>
        </p:nvSpPr>
        <p:spPr>
          <a:xfrm>
            <a:off x="457200" y="1600200"/>
            <a:ext cx="8229600" cy="4525963"/>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000"/>
              <a:buFont typeface="Arial"/>
              <a:buChar char="•"/>
            </a:pPr>
            <a:r>
              <a:rPr lang="en-US">
                <a:solidFill>
                  <a:schemeClr val="lt1"/>
                </a:solidFill>
              </a:rPr>
              <a:t>we </a:t>
            </a:r>
            <a:r>
              <a:rPr lang="en-US" sz="3200" b="0" i="0" u="none" strike="noStrike" cap="none">
                <a:solidFill>
                  <a:schemeClr val="lt1"/>
                </a:solidFill>
                <a:latin typeface="Calibri"/>
                <a:ea typeface="Calibri"/>
                <a:cs typeface="Calibri"/>
                <a:sym typeface="Calibri"/>
              </a:rPr>
              <a:t>treat water and kill pathogens (bacteria or viruses) that make people sick.</a:t>
            </a:r>
          </a:p>
          <a:p>
            <a:pPr marL="342900" marR="0" lvl="0" indent="-342900" algn="l" rtl="0">
              <a:lnSpc>
                <a:spcPct val="90000"/>
              </a:lnSpc>
              <a:spcBef>
                <a:spcPts val="64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Chlorine often used because it is inexpensive.</a:t>
            </a:r>
          </a:p>
          <a:p>
            <a:pPr marL="342900" marR="0" lvl="0" indent="-342900" algn="l" rtl="0">
              <a:lnSpc>
                <a:spcPct val="90000"/>
              </a:lnSpc>
              <a:spcBef>
                <a:spcPts val="64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However, studies show a combination of chlorine and organic material in water can cause health problems and even cancer. </a:t>
            </a:r>
          </a:p>
          <a:p>
            <a:pPr marL="342900" marR="0" lvl="0" indent="-342900" algn="l" rtl="0">
              <a:lnSpc>
                <a:spcPct val="90000"/>
              </a:lnSpc>
              <a:spcBef>
                <a:spcPts val="640"/>
              </a:spcBef>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Ozonation and UV light are also good at killing pathogens and treating water.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85800" y="2130425"/>
            <a:ext cx="7772400" cy="1470000"/>
          </a:xfrm>
          <a:prstGeom prst="rect">
            <a:avLst/>
          </a:prstGeom>
        </p:spPr>
        <p:txBody>
          <a:bodyPr lIns="91425" tIns="91425" rIns="91425" bIns="91425" anchor="ctr" anchorCtr="0">
            <a:noAutofit/>
          </a:bodyPr>
          <a:lstStyle/>
          <a:p>
            <a:pPr lvl="0">
              <a:spcBef>
                <a:spcPts val="0"/>
              </a:spcBef>
              <a:buNone/>
            </a:pPr>
            <a:endParaRPr/>
          </a:p>
        </p:txBody>
      </p:sp>
      <p:sp>
        <p:nvSpPr>
          <p:cNvPr id="90" name="Shape 90"/>
          <p:cNvSpPr txBox="1">
            <a:spLocks noGrp="1"/>
          </p:cNvSpPr>
          <p:nvPr>
            <p:ph type="subTitle" idx="1"/>
          </p:nvPr>
        </p:nvSpPr>
        <p:spPr>
          <a:xfrm>
            <a:off x="1371600" y="3886200"/>
            <a:ext cx="6400800" cy="1752600"/>
          </a:xfrm>
          <a:prstGeom prst="rect">
            <a:avLst/>
          </a:prstGeom>
        </p:spPr>
        <p:txBody>
          <a:bodyPr lIns="91425" tIns="91425" rIns="91425" bIns="91425" anchor="t" anchorCtr="0">
            <a:noAutofit/>
          </a:bodyPr>
          <a:lstStyle/>
          <a:p>
            <a:pPr lvl="0">
              <a:spcBef>
                <a:spcPts val="0"/>
              </a:spcBef>
              <a:buNone/>
            </a:pPr>
            <a:endParaRPr/>
          </a:p>
        </p:txBody>
      </p:sp>
      <p:pic>
        <p:nvPicPr>
          <p:cNvPr id="91" name="Shape 91"/>
          <p:cNvPicPr preferRelativeResize="0"/>
          <p:nvPr/>
        </p:nvPicPr>
        <p:blipFill>
          <a:blip r:embed="rId3">
            <a:alphaModFix/>
          </a:blip>
          <a:stretch>
            <a:fillRect/>
          </a:stretch>
        </p:blipFill>
        <p:spPr>
          <a:xfrm>
            <a:off x="579624" y="502674"/>
            <a:ext cx="8026950" cy="60201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endParaRPr/>
          </a:p>
        </p:txBody>
      </p:sp>
      <p:sp>
        <p:nvSpPr>
          <p:cNvPr id="203" name="Shape 20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endParaRPr/>
          </a:p>
        </p:txBody>
      </p:sp>
      <p:pic>
        <p:nvPicPr>
          <p:cNvPr id="204" name="Shape 204" descr="C6WbWldVUAE_Gd5.jpg"/>
          <p:cNvPicPr preferRelativeResize="0"/>
          <p:nvPr/>
        </p:nvPicPr>
        <p:blipFill>
          <a:blip r:embed="rId3">
            <a:alphaModFix/>
          </a:blip>
          <a:stretch>
            <a:fillRect/>
          </a:stretch>
        </p:blipFill>
        <p:spPr>
          <a:xfrm>
            <a:off x="1143000" y="1143000"/>
            <a:ext cx="6858000" cy="4572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4637"/>
            <a:ext cx="8229600" cy="1143000"/>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400" b="0" i="0" u="none" strike="noStrike" cap="none">
                <a:solidFill>
                  <a:schemeClr val="lt1"/>
                </a:solidFill>
                <a:latin typeface="Calibri"/>
                <a:ea typeface="Calibri"/>
                <a:cs typeface="Calibri"/>
                <a:sym typeface="Calibri"/>
              </a:rPr>
              <a:t>Treating your Sewage</a:t>
            </a:r>
          </a:p>
        </p:txBody>
      </p:sp>
      <p:sp>
        <p:nvSpPr>
          <p:cNvPr id="210" name="Shape 210"/>
          <p:cNvSpPr txBox="1">
            <a:spLocks noGrp="1"/>
          </p:cNvSpPr>
          <p:nvPr>
            <p:ph type="body" idx="1"/>
          </p:nvPr>
        </p:nvSpPr>
        <p:spPr>
          <a:xfrm>
            <a:off x="457200" y="1600200"/>
            <a:ext cx="8229600" cy="4525963"/>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Rural communities send waste to a septic system, which is approved by their local municipal government. </a:t>
            </a:r>
          </a:p>
          <a:p>
            <a:pPr marL="342900" marR="0" lvl="0" indent="-342900" algn="l" rtl="0">
              <a:spcBef>
                <a:spcPts val="64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Many communities live in an area where there is a municipal sewer system underground</a:t>
            </a:r>
          </a:p>
          <a:p>
            <a:pPr marL="742950" marR="0" lvl="1" indent="-285750" algn="l" rtl="0">
              <a:spcBef>
                <a:spcPts val="560"/>
              </a:spcBef>
              <a:buClr>
                <a:schemeClr val="lt1"/>
              </a:buClr>
              <a:buSzPct val="100000"/>
              <a:buFont typeface="Arial"/>
              <a:buChar char="–"/>
            </a:pPr>
            <a:r>
              <a:rPr lang="en-US" sz="2800" b="0" i="0" u="none" strike="noStrike" cap="none">
                <a:solidFill>
                  <a:schemeClr val="lt1"/>
                </a:solidFill>
                <a:latin typeface="Calibri"/>
                <a:ea typeface="Calibri"/>
                <a:cs typeface="Calibri"/>
                <a:sym typeface="Calibri"/>
              </a:rPr>
              <a:t>The water drained into the sewers must be treated before it is released into lakes and rivers.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3959" b="0" i="0" u="none" strike="noStrike" cap="none">
                <a:solidFill>
                  <a:schemeClr val="lt1"/>
                </a:solidFill>
                <a:latin typeface="Calibri"/>
                <a:ea typeface="Calibri"/>
                <a:cs typeface="Calibri"/>
                <a:sym typeface="Calibri"/>
              </a:rPr>
              <a:t>Water – More than just a Natural Resource?</a:t>
            </a:r>
          </a:p>
        </p:txBody>
      </p:sp>
      <p:sp>
        <p:nvSpPr>
          <p:cNvPr id="97" name="Shape 97"/>
          <p:cNvSpPr txBox="1">
            <a:spLocks noGrp="1"/>
          </p:cNvSpPr>
          <p:nvPr>
            <p:ph type="body" idx="1"/>
          </p:nvPr>
        </p:nvSpPr>
        <p:spPr>
          <a:xfrm>
            <a:off x="457200" y="1600200"/>
            <a:ext cx="8229600" cy="4525963"/>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3600" b="0" i="0" u="none" strike="noStrike" cap="none">
                <a:solidFill>
                  <a:schemeClr val="lt1"/>
                </a:solidFill>
                <a:latin typeface="Calibri"/>
                <a:ea typeface="Calibri"/>
                <a:cs typeface="Calibri"/>
                <a:sym typeface="Calibri"/>
              </a:rPr>
              <a:t>No one can live without water, but opinions differ on how to use it and the value of it.</a:t>
            </a:r>
          </a:p>
          <a:p>
            <a:pPr marL="342900" marR="0" lvl="0" indent="-342900" algn="l" rtl="0">
              <a:spcBef>
                <a:spcPts val="720"/>
              </a:spcBef>
              <a:spcAft>
                <a:spcPts val="0"/>
              </a:spcAft>
              <a:buClr>
                <a:srgbClr val="17365D"/>
              </a:buClr>
              <a:buSzPct val="100000"/>
              <a:buFont typeface="Arial"/>
              <a:buChar char="•"/>
            </a:pPr>
            <a:r>
              <a:rPr lang="en-US" sz="3600" b="1" i="0" u="sng" strike="noStrike" cap="none">
                <a:solidFill>
                  <a:srgbClr val="17365D"/>
                </a:solidFill>
                <a:latin typeface="Calibri"/>
                <a:ea typeface="Calibri"/>
                <a:cs typeface="Calibri"/>
                <a:sym typeface="Calibri"/>
              </a:rPr>
              <a:t>Water Ethics </a:t>
            </a:r>
            <a:r>
              <a:rPr lang="en-US" sz="3600" b="0" i="0" u="none" strike="noStrike" cap="none">
                <a:solidFill>
                  <a:schemeClr val="lt1"/>
                </a:solidFill>
                <a:latin typeface="Calibri"/>
                <a:ea typeface="Calibri"/>
                <a:cs typeface="Calibri"/>
                <a:sym typeface="Calibri"/>
              </a:rPr>
              <a:t>– moral principles and beliefs about what is right and wrong when considering the use of water. </a:t>
            </a:r>
          </a:p>
          <a:p>
            <a:pPr marL="342900" marR="0" lvl="0" indent="-342900" algn="l" rtl="0">
              <a:spcBef>
                <a:spcPts val="720"/>
              </a:spcBef>
              <a:spcAft>
                <a:spcPts val="0"/>
              </a:spcAft>
              <a:buClr>
                <a:schemeClr val="lt1"/>
              </a:buClr>
              <a:buSzPct val="100000"/>
              <a:buFont typeface="Arial"/>
              <a:buChar char="•"/>
            </a:pPr>
            <a:r>
              <a:rPr lang="en-US" sz="3600" b="0" i="0" u="none" strike="noStrike" cap="none">
                <a:solidFill>
                  <a:schemeClr val="lt1"/>
                </a:solidFill>
                <a:latin typeface="Calibri"/>
                <a:ea typeface="Calibri"/>
                <a:cs typeface="Calibri"/>
                <a:sym typeface="Calibri"/>
              </a:rPr>
              <a:t>Question:  Who should own water?</a:t>
            </a:r>
          </a:p>
          <a:p>
            <a:pPr marL="342900" marR="0" lvl="0" indent="-342900" algn="l" rtl="0">
              <a:spcBef>
                <a:spcPts val="640"/>
              </a:spcBef>
              <a:buClr>
                <a:schemeClr val="dk1"/>
              </a:buClr>
              <a:buSzPct val="100000"/>
              <a:buFont typeface="Arial"/>
              <a:buNone/>
            </a:pP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1143000"/>
          </a:xfrm>
          <a:prstGeom prst="rect">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400" b="0" i="0" u="none" strike="noStrike" cap="none">
                <a:solidFill>
                  <a:schemeClr val="lt1"/>
                </a:solidFill>
                <a:latin typeface="Calibri"/>
                <a:ea typeface="Calibri"/>
                <a:cs typeface="Calibri"/>
                <a:sym typeface="Calibri"/>
              </a:rPr>
              <a:t>Views on Water</a:t>
            </a:r>
          </a:p>
        </p:txBody>
      </p:sp>
      <p:sp>
        <p:nvSpPr>
          <p:cNvPr id="103" name="Shape 103"/>
          <p:cNvSpPr txBox="1">
            <a:spLocks noGrp="1"/>
          </p:cNvSpPr>
          <p:nvPr>
            <p:ph type="body" idx="1"/>
          </p:nvPr>
        </p:nvSpPr>
        <p:spPr>
          <a:xfrm>
            <a:off x="3810000" y="1600200"/>
            <a:ext cx="4876799" cy="4800600"/>
          </a:xfrm>
          <a:prstGeom prst="rect">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342900" marR="0" lvl="0" indent="-342900" algn="l" rtl="0">
              <a:lnSpc>
                <a:spcPct val="80000"/>
              </a:lnSpc>
              <a:spcBef>
                <a:spcPts val="0"/>
              </a:spcBef>
              <a:spcAft>
                <a:spcPts val="0"/>
              </a:spcAft>
              <a:buClr>
                <a:schemeClr val="lt1"/>
              </a:buClr>
              <a:buSzPct val="99200"/>
              <a:buFont typeface="Arial"/>
              <a:buChar char="•"/>
            </a:pPr>
            <a:r>
              <a:rPr lang="en-US" sz="2480" b="0" i="0" u="none" strike="noStrike" cap="none">
                <a:solidFill>
                  <a:schemeClr val="lt1"/>
                </a:solidFill>
                <a:latin typeface="Calibri"/>
                <a:ea typeface="Calibri"/>
                <a:cs typeface="Calibri"/>
                <a:sym typeface="Calibri"/>
              </a:rPr>
              <a:t>viewpoints vary re</a:t>
            </a:r>
            <a:r>
              <a:rPr lang="en-US" sz="2480">
                <a:solidFill>
                  <a:schemeClr val="lt1"/>
                </a:solidFill>
              </a:rPr>
              <a:t>: t</a:t>
            </a:r>
            <a:r>
              <a:rPr lang="en-US" sz="2480" b="0" i="0" u="none" strike="noStrike" cap="none">
                <a:solidFill>
                  <a:schemeClr val="lt1"/>
                </a:solidFill>
                <a:latin typeface="Calibri"/>
                <a:ea typeface="Calibri"/>
                <a:cs typeface="Calibri"/>
                <a:sym typeface="Calibri"/>
              </a:rPr>
              <a:t>he ownership of water:</a:t>
            </a:r>
          </a:p>
          <a:p>
            <a:pPr marL="342900" marR="0" lvl="0" indent="-342900" algn="l" rtl="0">
              <a:lnSpc>
                <a:spcPct val="80000"/>
              </a:lnSpc>
              <a:spcBef>
                <a:spcPts val="496"/>
              </a:spcBef>
              <a:spcAft>
                <a:spcPts val="0"/>
              </a:spcAft>
              <a:buClr>
                <a:srgbClr val="17365D"/>
              </a:buClr>
              <a:buSzPct val="99200"/>
              <a:buFont typeface="Arial"/>
              <a:buChar char="•"/>
            </a:pPr>
            <a:r>
              <a:rPr lang="en-US" sz="2480" b="1" i="0" u="sng" strike="noStrike" cap="none">
                <a:solidFill>
                  <a:srgbClr val="17365D"/>
                </a:solidFill>
                <a:latin typeface="Calibri"/>
                <a:ea typeface="Calibri"/>
                <a:cs typeface="Calibri"/>
                <a:sym typeface="Calibri"/>
              </a:rPr>
              <a:t>The Commons:  </a:t>
            </a:r>
            <a:r>
              <a:rPr lang="en-US" sz="2480" b="0" i="0" u="none" strike="noStrike" cap="none">
                <a:solidFill>
                  <a:schemeClr val="lt1"/>
                </a:solidFill>
                <a:latin typeface="Calibri"/>
                <a:ea typeface="Calibri"/>
                <a:cs typeface="Calibri"/>
                <a:sym typeface="Calibri"/>
              </a:rPr>
              <a:t>water belongs to everyone and should be protected by people and government. </a:t>
            </a:r>
          </a:p>
          <a:p>
            <a:pPr marL="742950" marR="0" lvl="1" indent="-285750" algn="l" rtl="0">
              <a:lnSpc>
                <a:spcPct val="80000"/>
              </a:lnSpc>
              <a:spcBef>
                <a:spcPts val="434"/>
              </a:spcBef>
              <a:spcAft>
                <a:spcPts val="0"/>
              </a:spcAft>
              <a:buClr>
                <a:schemeClr val="lt1"/>
              </a:buClr>
              <a:buSzPct val="98636"/>
              <a:buFont typeface="Arial"/>
              <a:buChar char="–"/>
            </a:pPr>
            <a:r>
              <a:rPr lang="en-US" sz="2170" b="0" i="0" u="none" strike="noStrike" cap="none">
                <a:solidFill>
                  <a:schemeClr val="lt1"/>
                </a:solidFill>
                <a:latin typeface="Calibri"/>
                <a:ea typeface="Calibri"/>
                <a:cs typeface="Calibri"/>
                <a:sym typeface="Calibri"/>
              </a:rPr>
              <a:t>We are not the only species that depend on water. </a:t>
            </a:r>
          </a:p>
          <a:p>
            <a:pPr marL="342900" marR="0" lvl="0" indent="-342900" algn="l" rtl="0">
              <a:lnSpc>
                <a:spcPct val="80000"/>
              </a:lnSpc>
              <a:spcBef>
                <a:spcPts val="496"/>
              </a:spcBef>
              <a:spcAft>
                <a:spcPts val="0"/>
              </a:spcAft>
              <a:buClr>
                <a:srgbClr val="17365D"/>
              </a:buClr>
              <a:buSzPct val="99200"/>
              <a:buFont typeface="Arial"/>
              <a:buChar char="•"/>
            </a:pPr>
            <a:r>
              <a:rPr lang="en-US" sz="2480" b="1" i="0" u="sng" strike="noStrike" cap="none">
                <a:solidFill>
                  <a:srgbClr val="17365D"/>
                </a:solidFill>
                <a:latin typeface="Calibri"/>
                <a:ea typeface="Calibri"/>
                <a:cs typeface="Calibri"/>
                <a:sym typeface="Calibri"/>
              </a:rPr>
              <a:t>A Commodity: </a:t>
            </a:r>
            <a:r>
              <a:rPr lang="en-US" sz="2480" b="0" i="0" u="none" strike="noStrike" cap="none">
                <a:solidFill>
                  <a:schemeClr val="lt1"/>
                </a:solidFill>
                <a:latin typeface="Calibri"/>
                <a:ea typeface="Calibri"/>
                <a:cs typeface="Calibri"/>
                <a:sym typeface="Calibri"/>
              </a:rPr>
              <a:t>water may be owned privately and sold for a profit. </a:t>
            </a:r>
          </a:p>
          <a:p>
            <a:pPr marL="342900" marR="0" lvl="0" indent="-342900" algn="l" rtl="0">
              <a:lnSpc>
                <a:spcPct val="80000"/>
              </a:lnSpc>
              <a:spcBef>
                <a:spcPts val="496"/>
              </a:spcBef>
              <a:buClr>
                <a:schemeClr val="dk1"/>
              </a:buClr>
              <a:buSzPct val="99200"/>
              <a:buFont typeface="Arial"/>
              <a:buNone/>
            </a:pPr>
            <a:endParaRPr sz="2480" b="0" i="0" u="none" strike="noStrike" cap="none">
              <a:solidFill>
                <a:schemeClr val="lt1"/>
              </a:solidFill>
              <a:latin typeface="Calibri"/>
              <a:ea typeface="Calibri"/>
              <a:cs typeface="Calibri"/>
              <a:sym typeface="Calibri"/>
            </a:endParaRPr>
          </a:p>
        </p:txBody>
      </p:sp>
      <p:pic>
        <p:nvPicPr>
          <p:cNvPr id="104" name="Shape 104" descr="http://images.nationalgeographic.com/wpf/media-live/photos/000/134/cache/water-fountains-vs-bottled-water_13441_600x450.jpg"/>
          <p:cNvPicPr preferRelativeResize="0"/>
          <p:nvPr/>
        </p:nvPicPr>
        <p:blipFill rotWithShape="1">
          <a:blip r:embed="rId3">
            <a:alphaModFix/>
          </a:blip>
          <a:srcRect/>
          <a:stretch/>
        </p:blipFill>
        <p:spPr>
          <a:xfrm>
            <a:off x="228600" y="1676399"/>
            <a:ext cx="3429000" cy="2401845"/>
          </a:xfrm>
          <a:prstGeom prst="rect">
            <a:avLst/>
          </a:prstGeom>
          <a:noFill/>
          <a:ln>
            <a:noFill/>
          </a:ln>
        </p:spPr>
      </p:pic>
      <p:pic>
        <p:nvPicPr>
          <p:cNvPr id="105" name="Shape 105" descr="http://www.bluegranola.com/wp-content/uploads/2011/08/Chilli-Dasani-Water-Promo.jpg"/>
          <p:cNvPicPr preferRelativeResize="0"/>
          <p:nvPr/>
        </p:nvPicPr>
        <p:blipFill rotWithShape="1">
          <a:blip r:embed="rId4">
            <a:alphaModFix/>
          </a:blip>
          <a:srcRect/>
          <a:stretch/>
        </p:blipFill>
        <p:spPr>
          <a:xfrm>
            <a:off x="533400" y="3733800"/>
            <a:ext cx="2743199" cy="2971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400" b="0" i="0" u="none" strike="noStrike" cap="none">
                <a:solidFill>
                  <a:schemeClr val="lt1"/>
                </a:solidFill>
                <a:latin typeface="Calibri"/>
                <a:ea typeface="Calibri"/>
                <a:cs typeface="Calibri"/>
                <a:sym typeface="Calibri"/>
              </a:rPr>
              <a:t>Where is Canada’s Water?</a:t>
            </a:r>
          </a:p>
        </p:txBody>
      </p:sp>
      <p:sp>
        <p:nvSpPr>
          <p:cNvPr id="111" name="Shape 111"/>
          <p:cNvSpPr txBox="1">
            <a:spLocks noGrp="1"/>
          </p:cNvSpPr>
          <p:nvPr>
            <p:ph type="body" idx="1"/>
          </p:nvPr>
        </p:nvSpPr>
        <p:spPr>
          <a:xfrm>
            <a:off x="457200" y="1600200"/>
            <a:ext cx="8229600" cy="4525963"/>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Canada has 20% of world’s fresh water, but much </a:t>
            </a:r>
            <a:r>
              <a:rPr lang="en-US">
                <a:solidFill>
                  <a:schemeClr val="lt1"/>
                </a:solidFill>
              </a:rPr>
              <a:t>is </a:t>
            </a:r>
            <a:r>
              <a:rPr lang="en-US" sz="3200" b="0" i="0" u="none" strike="noStrike" cap="none">
                <a:solidFill>
                  <a:schemeClr val="lt1"/>
                </a:solidFill>
                <a:latin typeface="Calibri"/>
                <a:ea typeface="Calibri"/>
                <a:cs typeface="Calibri"/>
                <a:sym typeface="Calibri"/>
              </a:rPr>
              <a:t>unavailable for our use:</a:t>
            </a:r>
          </a:p>
          <a:p>
            <a:pPr marL="742950" marR="0" lvl="1" indent="-285750" algn="l" rtl="0">
              <a:spcBef>
                <a:spcPts val="560"/>
              </a:spcBef>
              <a:spcAft>
                <a:spcPts val="0"/>
              </a:spcAft>
              <a:buClr>
                <a:schemeClr val="lt1"/>
              </a:buClr>
              <a:buSzPct val="100000"/>
              <a:buFont typeface="Arial"/>
              <a:buChar char="–"/>
            </a:pPr>
            <a:r>
              <a:rPr lang="en-US" sz="2800" b="0" i="0" u="none" strike="noStrike" cap="none">
                <a:solidFill>
                  <a:schemeClr val="lt1"/>
                </a:solidFill>
                <a:latin typeface="Calibri"/>
                <a:ea typeface="Calibri"/>
                <a:cs typeface="Calibri"/>
                <a:sym typeface="Calibri"/>
              </a:rPr>
              <a:t>Water is too deep underground or in remote parts of Canada.</a:t>
            </a:r>
          </a:p>
          <a:p>
            <a:pPr marL="742950" marR="0" lvl="1" indent="-285750" algn="l" rtl="0">
              <a:spcBef>
                <a:spcPts val="560"/>
              </a:spcBef>
              <a:spcAft>
                <a:spcPts val="0"/>
              </a:spcAft>
              <a:buClr>
                <a:schemeClr val="lt1"/>
              </a:buClr>
              <a:buSzPct val="100000"/>
              <a:buFont typeface="Arial"/>
              <a:buChar char="–"/>
            </a:pPr>
            <a:r>
              <a:rPr lang="en-US" sz="2800" b="0" i="0" u="none" strike="noStrike" cap="none">
                <a:solidFill>
                  <a:schemeClr val="lt1"/>
                </a:solidFill>
                <a:latin typeface="Calibri"/>
                <a:ea typeface="Calibri"/>
                <a:cs typeface="Calibri"/>
                <a:sym typeface="Calibri"/>
              </a:rPr>
              <a:t>50% of this water flows into the Arctic Ocean, </a:t>
            </a:r>
            <a:r>
              <a:rPr lang="en-US">
                <a:solidFill>
                  <a:schemeClr val="lt1"/>
                </a:solidFill>
              </a:rPr>
              <a:t>thus </a:t>
            </a:r>
            <a:r>
              <a:rPr lang="en-US" sz="2800" b="0" i="0" u="none" strike="noStrike" cap="none">
                <a:solidFill>
                  <a:schemeClr val="lt1"/>
                </a:solidFill>
                <a:latin typeface="Calibri"/>
                <a:ea typeface="Calibri"/>
                <a:cs typeface="Calibri"/>
                <a:sym typeface="Calibri"/>
              </a:rPr>
              <a:t>unavailable for densely populated areas of southern Canada. </a:t>
            </a:r>
          </a:p>
          <a:p>
            <a:pPr marL="342900" marR="0" lvl="0" indent="-342900" algn="l" rtl="0">
              <a:spcBef>
                <a:spcPts val="640"/>
              </a:spcBef>
              <a:buClr>
                <a:schemeClr val="dk1"/>
              </a:buClr>
              <a:buSzPct val="100000"/>
              <a:buFont typeface="Arial"/>
              <a:buNone/>
            </a:pP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400" b="0" i="0" u="none" strike="noStrike" cap="none">
                <a:solidFill>
                  <a:schemeClr val="lt1"/>
                </a:solidFill>
                <a:latin typeface="Calibri"/>
                <a:ea typeface="Calibri"/>
                <a:cs typeface="Calibri"/>
                <a:sym typeface="Calibri"/>
              </a:rPr>
              <a:t>Wetlands</a:t>
            </a:r>
          </a:p>
        </p:txBody>
      </p:sp>
      <p:sp>
        <p:nvSpPr>
          <p:cNvPr id="117" name="Shape 117"/>
          <p:cNvSpPr txBox="1">
            <a:spLocks noGrp="1"/>
          </p:cNvSpPr>
          <p:nvPr>
            <p:ph type="body" idx="1"/>
          </p:nvPr>
        </p:nvSpPr>
        <p:spPr>
          <a:xfrm>
            <a:off x="4114800" y="1600200"/>
            <a:ext cx="4648199" cy="4525963"/>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Canada has 25% of world’s wetlands. </a:t>
            </a:r>
          </a:p>
          <a:p>
            <a:pPr marL="342900" marR="0" lvl="0" indent="-342900" algn="l" rtl="0">
              <a:spcBef>
                <a:spcPts val="640"/>
              </a:spcBef>
              <a:spcAft>
                <a:spcPts val="0"/>
              </a:spcAft>
              <a:buClr>
                <a:srgbClr val="17365D"/>
              </a:buClr>
              <a:buSzPct val="100000"/>
              <a:buFont typeface="Arial"/>
              <a:buChar char="•"/>
            </a:pPr>
            <a:r>
              <a:rPr lang="en-US" sz="3200" b="1" i="0" u="sng" strike="noStrike" cap="none">
                <a:solidFill>
                  <a:srgbClr val="17365D"/>
                </a:solidFill>
                <a:latin typeface="Calibri"/>
                <a:ea typeface="Calibri"/>
                <a:cs typeface="Calibri"/>
                <a:sym typeface="Calibri"/>
              </a:rPr>
              <a:t>Wetlands</a:t>
            </a:r>
            <a:r>
              <a:rPr lang="en-US" sz="3200" b="0" i="0" u="none" strike="noStrike" cap="none">
                <a:solidFill>
                  <a:srgbClr val="17365D"/>
                </a:solidFill>
                <a:latin typeface="Calibri"/>
                <a:ea typeface="Calibri"/>
                <a:cs typeface="Calibri"/>
                <a:sym typeface="Calibri"/>
              </a:rPr>
              <a:t> </a:t>
            </a:r>
            <a:r>
              <a:rPr lang="en-US" sz="3200" b="0" i="0" u="none" strike="noStrike" cap="none">
                <a:solidFill>
                  <a:schemeClr val="lt1"/>
                </a:solidFill>
                <a:latin typeface="Calibri"/>
                <a:ea typeface="Calibri"/>
                <a:cs typeface="Calibri"/>
                <a:sym typeface="Calibri"/>
              </a:rPr>
              <a:t>– water in a marsh, swamp, or fen, that is fresh or salty, standing or flowing and two to six metres in depth. </a:t>
            </a:r>
          </a:p>
          <a:p>
            <a:pPr marL="342900" marR="0" lvl="0" indent="-342900" algn="l" rtl="0">
              <a:spcBef>
                <a:spcPts val="640"/>
              </a:spcBef>
              <a:buClr>
                <a:schemeClr val="dk1"/>
              </a:buClr>
              <a:buSzPct val="100000"/>
              <a:buFont typeface="Arial"/>
              <a:buNone/>
            </a:pPr>
            <a:endParaRPr sz="3200" b="0" i="0" u="none" strike="noStrike" cap="none">
              <a:solidFill>
                <a:schemeClr val="lt1"/>
              </a:solidFill>
              <a:latin typeface="Calibri"/>
              <a:ea typeface="Calibri"/>
              <a:cs typeface="Calibri"/>
              <a:sym typeface="Calibri"/>
            </a:endParaRPr>
          </a:p>
        </p:txBody>
      </p:sp>
      <p:pic>
        <p:nvPicPr>
          <p:cNvPr id="118" name="Shape 118" descr="http://upload.wikimedia.org/wikipedia/commons/thumb/8/88/Tourbi%C3%A8re_03_-_Parc_de_Frontenac_-_Juillet_2008.jpg/350px-Tourbi%C3%A8re_03_-_Parc_de_Frontenac_-_Juillet_2008.jpg"/>
          <p:cNvPicPr preferRelativeResize="0"/>
          <p:nvPr/>
        </p:nvPicPr>
        <p:blipFill rotWithShape="1">
          <a:blip r:embed="rId3">
            <a:alphaModFix/>
          </a:blip>
          <a:srcRect/>
          <a:stretch/>
        </p:blipFill>
        <p:spPr>
          <a:xfrm>
            <a:off x="228598" y="2057400"/>
            <a:ext cx="3954867" cy="350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457200" y="914400"/>
            <a:ext cx="8229600" cy="5211763"/>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Arial"/>
              <a:buNone/>
            </a:pPr>
            <a:r>
              <a:rPr lang="en-US" sz="3200" b="1" i="0" u="sng" strike="noStrike" cap="none">
                <a:solidFill>
                  <a:schemeClr val="lt1"/>
                </a:solidFill>
                <a:latin typeface="Calibri"/>
                <a:ea typeface="Calibri"/>
                <a:cs typeface="Calibri"/>
                <a:sym typeface="Calibri"/>
              </a:rPr>
              <a:t>Importance of wetlands:</a:t>
            </a:r>
          </a:p>
          <a:p>
            <a:pPr marL="342900" marR="0" lvl="0" indent="-342900" algn="l" rtl="0">
              <a:spcBef>
                <a:spcPts val="64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Crucial natural system and wildlife habitat</a:t>
            </a:r>
          </a:p>
          <a:p>
            <a:pPr marL="342900" marR="0" lvl="0" indent="-342900" algn="l" rtl="0">
              <a:spcBef>
                <a:spcPts val="64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Protect local water quality</a:t>
            </a:r>
          </a:p>
          <a:p>
            <a:pPr marL="342900" marR="0" lvl="0" indent="-342900" algn="l" rtl="0">
              <a:spcBef>
                <a:spcPts val="64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Have an economic, ecological, cultural, recreational, and scientific value. </a:t>
            </a:r>
          </a:p>
          <a:p>
            <a:pPr marL="342900" marR="0" lvl="0" indent="-342900" algn="l" rtl="0">
              <a:spcBef>
                <a:spcPts val="64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As wetlands are drained to develop other land uses, water is affected. </a:t>
            </a:r>
          </a:p>
          <a:p>
            <a:pPr marL="342900" marR="0" lvl="0" indent="-342900" algn="l" rtl="0">
              <a:spcBef>
                <a:spcPts val="640"/>
              </a:spcBef>
              <a:buClr>
                <a:schemeClr val="dk1"/>
              </a:buClr>
              <a:buSzPct val="100000"/>
              <a:buFont typeface="Arial"/>
              <a:buNone/>
            </a:pP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37"/>
            <a:ext cx="8229600" cy="1143000"/>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3959" b="0" i="0" u="none" strike="noStrike" cap="none">
                <a:solidFill>
                  <a:schemeClr val="lt1"/>
                </a:solidFill>
                <a:latin typeface="Calibri"/>
                <a:ea typeface="Calibri"/>
                <a:cs typeface="Calibri"/>
                <a:sym typeface="Calibri"/>
              </a:rPr>
              <a:t>The Great Lakes Watershed</a:t>
            </a:r>
            <a:br>
              <a:rPr lang="en-US" sz="3959" b="0" i="0" u="none" strike="noStrike" cap="none">
                <a:solidFill>
                  <a:schemeClr val="lt1"/>
                </a:solidFill>
                <a:latin typeface="Calibri"/>
                <a:ea typeface="Calibri"/>
                <a:cs typeface="Calibri"/>
                <a:sym typeface="Calibri"/>
              </a:rPr>
            </a:br>
            <a:endParaRPr lang="en-US" sz="3959" b="0" i="0" u="none" strike="noStrike" cap="none">
              <a:solidFill>
                <a:schemeClr val="lt1"/>
              </a:solidFill>
              <a:latin typeface="Calibri"/>
              <a:ea typeface="Calibri"/>
              <a:cs typeface="Calibri"/>
              <a:sym typeface="Calibri"/>
            </a:endParaRPr>
          </a:p>
        </p:txBody>
      </p:sp>
      <p:sp>
        <p:nvSpPr>
          <p:cNvPr id="129" name="Shape 129"/>
          <p:cNvSpPr txBox="1">
            <a:spLocks noGrp="1"/>
          </p:cNvSpPr>
          <p:nvPr>
            <p:ph type="body" idx="1"/>
          </p:nvPr>
        </p:nvSpPr>
        <p:spPr>
          <a:xfrm>
            <a:off x="4267200" y="1676400"/>
            <a:ext cx="4572000" cy="4800600"/>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t" anchorCtr="0">
            <a:noAutofit/>
          </a:bodyPr>
          <a:lstStyle/>
          <a:p>
            <a:pPr marL="342900" marR="0" lvl="0" indent="-342900" algn="l" rtl="0">
              <a:lnSpc>
                <a:spcPct val="80000"/>
              </a:lnSpc>
              <a:spcBef>
                <a:spcPts val="0"/>
              </a:spcBef>
              <a:spcAft>
                <a:spcPts val="0"/>
              </a:spcAft>
              <a:buClr>
                <a:schemeClr val="lt1"/>
              </a:buClr>
              <a:buSzPct val="98666"/>
              <a:buFont typeface="Arial"/>
              <a:buChar char="•"/>
            </a:pPr>
            <a:r>
              <a:rPr lang="en-US" sz="2960" b="0" i="0" u="none" strike="noStrike" cap="none">
                <a:solidFill>
                  <a:schemeClr val="lt1"/>
                </a:solidFill>
                <a:latin typeface="Calibri"/>
                <a:ea typeface="Calibri"/>
                <a:cs typeface="Calibri"/>
                <a:sym typeface="Calibri"/>
              </a:rPr>
              <a:t>largest </a:t>
            </a:r>
            <a:r>
              <a:rPr lang="en-US" sz="2960">
                <a:solidFill>
                  <a:schemeClr val="lt1"/>
                </a:solidFill>
              </a:rPr>
              <a:t>freshwater</a:t>
            </a:r>
            <a:r>
              <a:rPr lang="en-US" sz="2960" b="0" i="0" u="none" strike="noStrike" cap="none">
                <a:solidFill>
                  <a:schemeClr val="lt1"/>
                </a:solidFill>
                <a:latin typeface="Calibri"/>
                <a:ea typeface="Calibri"/>
                <a:cs typeface="Calibri"/>
                <a:sym typeface="Calibri"/>
              </a:rPr>
              <a:t> system in the world</a:t>
            </a:r>
          </a:p>
          <a:p>
            <a:pPr marL="342900" marR="0" lvl="0" indent="-342900" algn="l" rtl="0">
              <a:lnSpc>
                <a:spcPct val="80000"/>
              </a:lnSpc>
              <a:spcBef>
                <a:spcPts val="592"/>
              </a:spcBef>
              <a:spcAft>
                <a:spcPts val="0"/>
              </a:spcAft>
              <a:buClr>
                <a:schemeClr val="lt1"/>
              </a:buClr>
              <a:buSzPct val="98666"/>
              <a:buFont typeface="Arial"/>
              <a:buChar char="•"/>
            </a:pPr>
            <a:r>
              <a:rPr lang="en-US" sz="2960" b="0" i="0" u="none" strike="noStrike" cap="none">
                <a:solidFill>
                  <a:schemeClr val="lt1"/>
                </a:solidFill>
                <a:latin typeface="Calibri"/>
                <a:ea typeface="Calibri"/>
                <a:cs typeface="Calibri"/>
                <a:sym typeface="Calibri"/>
              </a:rPr>
              <a:t>About 40 million people (from </a:t>
            </a:r>
            <a:r>
              <a:rPr lang="en-US" sz="2960">
                <a:solidFill>
                  <a:schemeClr val="lt1"/>
                </a:solidFill>
              </a:rPr>
              <a:t>Canada and US</a:t>
            </a:r>
            <a:r>
              <a:rPr lang="en-US" sz="2960" b="0" i="0" u="none" strike="noStrike" cap="none">
                <a:solidFill>
                  <a:schemeClr val="lt1"/>
                </a:solidFill>
                <a:latin typeface="Calibri"/>
                <a:ea typeface="Calibri"/>
                <a:cs typeface="Calibri"/>
                <a:sym typeface="Calibri"/>
              </a:rPr>
              <a:t>) depend on the Great Lakes watershed .</a:t>
            </a:r>
          </a:p>
          <a:p>
            <a:pPr marL="342900" marR="0" lvl="0" indent="-342900" algn="l" rtl="0">
              <a:lnSpc>
                <a:spcPct val="80000"/>
              </a:lnSpc>
              <a:spcBef>
                <a:spcPts val="592"/>
              </a:spcBef>
              <a:spcAft>
                <a:spcPts val="0"/>
              </a:spcAft>
              <a:buClr>
                <a:schemeClr val="lt1"/>
              </a:buClr>
              <a:buSzPct val="98666"/>
              <a:buFont typeface="Arial"/>
              <a:buChar char="•"/>
            </a:pPr>
            <a:r>
              <a:rPr lang="en-US" sz="2960" b="0" i="0" u="none" strike="noStrike" cap="none">
                <a:solidFill>
                  <a:schemeClr val="lt1"/>
                </a:solidFill>
                <a:latin typeface="Calibri"/>
                <a:ea typeface="Calibri"/>
                <a:cs typeface="Calibri"/>
                <a:sym typeface="Calibri"/>
              </a:rPr>
              <a:t>Each year, only 1 </a:t>
            </a:r>
            <a:r>
              <a:rPr lang="en-US" sz="2960">
                <a:solidFill>
                  <a:schemeClr val="lt1"/>
                </a:solidFill>
              </a:rPr>
              <a:t>% </a:t>
            </a:r>
            <a:r>
              <a:rPr lang="en-US" sz="2960" b="0" i="0" u="none" strike="noStrike" cap="none">
                <a:solidFill>
                  <a:schemeClr val="lt1"/>
                </a:solidFill>
                <a:latin typeface="Calibri"/>
                <a:ea typeface="Calibri"/>
                <a:cs typeface="Calibri"/>
                <a:sym typeface="Calibri"/>
              </a:rPr>
              <a:t>of Great Lakes water </a:t>
            </a:r>
            <a:r>
              <a:rPr lang="en-US" sz="2960">
                <a:solidFill>
                  <a:schemeClr val="lt1"/>
                </a:solidFill>
              </a:rPr>
              <a:t>replenished </a:t>
            </a:r>
            <a:r>
              <a:rPr lang="en-US" sz="2960" b="0" i="0" u="none" strike="noStrike" cap="none">
                <a:solidFill>
                  <a:schemeClr val="lt1"/>
                </a:solidFill>
                <a:latin typeface="Calibri"/>
                <a:ea typeface="Calibri"/>
                <a:cs typeface="Calibri"/>
                <a:sym typeface="Calibri"/>
              </a:rPr>
              <a:t>through precipitation and rivers </a:t>
            </a:r>
          </a:p>
          <a:p>
            <a:pPr marL="342900" marR="0" lvl="0" indent="-342900" algn="l" rtl="0">
              <a:lnSpc>
                <a:spcPct val="80000"/>
              </a:lnSpc>
              <a:spcBef>
                <a:spcPts val="592"/>
              </a:spcBef>
              <a:buClr>
                <a:schemeClr val="dk1"/>
              </a:buClr>
              <a:buSzPct val="98666"/>
              <a:buFont typeface="Arial"/>
              <a:buNone/>
            </a:pPr>
            <a:endParaRPr sz="2960" b="0" i="0" u="none" strike="noStrike" cap="none">
              <a:solidFill>
                <a:schemeClr val="lt1"/>
              </a:solidFill>
              <a:latin typeface="Calibri"/>
              <a:ea typeface="Calibri"/>
              <a:cs typeface="Calibri"/>
              <a:sym typeface="Calibri"/>
            </a:endParaRPr>
          </a:p>
        </p:txBody>
      </p:sp>
      <p:pic>
        <p:nvPicPr>
          <p:cNvPr id="130" name="Shape 130" descr="http://www.ohiodnr.com/Portals/13/Atlas_Maps_GIS/MapLibrary/great_lakes_watershed.gif"/>
          <p:cNvPicPr preferRelativeResize="0"/>
          <p:nvPr/>
        </p:nvPicPr>
        <p:blipFill rotWithShape="1">
          <a:blip r:embed="rId3">
            <a:alphaModFix/>
          </a:blip>
          <a:srcRect/>
          <a:stretch/>
        </p:blipFill>
        <p:spPr>
          <a:xfrm>
            <a:off x="0" y="1689100"/>
            <a:ext cx="4343400" cy="4102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457200" y="286599"/>
            <a:ext cx="8229600" cy="6131099"/>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740"/>
              <a:buFont typeface="Arial"/>
              <a:buChar char="•"/>
            </a:pPr>
            <a:r>
              <a:rPr lang="en-US" sz="2720" b="0" i="0" u="none" strike="noStrike" cap="none">
                <a:solidFill>
                  <a:schemeClr val="lt1"/>
                </a:solidFill>
                <a:latin typeface="Calibri"/>
                <a:ea typeface="Calibri"/>
                <a:cs typeface="Calibri"/>
                <a:sym typeface="Calibri"/>
              </a:rPr>
              <a:t>Pressure on </a:t>
            </a:r>
            <a:r>
              <a:rPr lang="en-US" sz="2720">
                <a:solidFill>
                  <a:schemeClr val="lt1"/>
                </a:solidFill>
              </a:rPr>
              <a:t>Great lakes </a:t>
            </a:r>
            <a:r>
              <a:rPr lang="en-US" sz="2720" b="0" i="0" u="none" strike="noStrike" cap="none">
                <a:solidFill>
                  <a:schemeClr val="lt1"/>
                </a:solidFill>
                <a:latin typeface="Calibri"/>
                <a:ea typeface="Calibri"/>
                <a:cs typeface="Calibri"/>
                <a:sym typeface="Calibri"/>
              </a:rPr>
              <a:t>increasing as cities, industries and agriculture continue to expand and develop. </a:t>
            </a:r>
          </a:p>
          <a:p>
            <a:pPr marL="342900" marR="0" lvl="0" indent="-342900" algn="l" rtl="0">
              <a:lnSpc>
                <a:spcPct val="90000"/>
              </a:lnSpc>
              <a:spcBef>
                <a:spcPts val="544"/>
              </a:spcBef>
              <a:spcAft>
                <a:spcPts val="0"/>
              </a:spcAft>
              <a:buClr>
                <a:schemeClr val="lt1"/>
              </a:buClr>
              <a:buSzPct val="100740"/>
              <a:buFont typeface="Arial"/>
              <a:buChar char="•"/>
            </a:pPr>
            <a:r>
              <a:rPr lang="en-US" sz="2720" b="0" i="0" u="none" strike="noStrike" cap="none">
                <a:solidFill>
                  <a:schemeClr val="lt1"/>
                </a:solidFill>
                <a:latin typeface="Calibri"/>
                <a:ea typeface="Calibri"/>
                <a:cs typeface="Calibri"/>
                <a:sym typeface="Calibri"/>
              </a:rPr>
              <a:t>Great Lakes are shared </a:t>
            </a:r>
            <a:r>
              <a:rPr lang="en-US" sz="2720">
                <a:solidFill>
                  <a:schemeClr val="lt1"/>
                </a:solidFill>
              </a:rPr>
              <a:t>between Canada and US</a:t>
            </a:r>
          </a:p>
          <a:p>
            <a:pPr marL="342900" marR="0" lvl="0" indent="-342900" algn="l" rtl="0">
              <a:lnSpc>
                <a:spcPct val="90000"/>
              </a:lnSpc>
              <a:spcBef>
                <a:spcPts val="544"/>
              </a:spcBef>
              <a:spcAft>
                <a:spcPts val="0"/>
              </a:spcAft>
              <a:buClr>
                <a:schemeClr val="lt1"/>
              </a:buClr>
              <a:buSzPct val="100740"/>
              <a:buFont typeface="Arial"/>
              <a:buChar char="•"/>
            </a:pPr>
            <a:r>
              <a:rPr lang="en-US" sz="2720" b="0" i="0" u="none" strike="noStrike" cap="none">
                <a:solidFill>
                  <a:schemeClr val="lt1"/>
                </a:solidFill>
                <a:latin typeface="Calibri"/>
                <a:ea typeface="Calibri"/>
                <a:cs typeface="Calibri"/>
                <a:sym typeface="Calibri"/>
              </a:rPr>
              <a:t>international cooperation is needed to protect the watershed. </a:t>
            </a:r>
          </a:p>
          <a:p>
            <a:pPr marL="342900" marR="0" lvl="0" indent="-342900" algn="l" rtl="0">
              <a:lnSpc>
                <a:spcPct val="90000"/>
              </a:lnSpc>
              <a:spcBef>
                <a:spcPts val="544"/>
              </a:spcBef>
              <a:spcAft>
                <a:spcPts val="0"/>
              </a:spcAft>
              <a:buClr>
                <a:schemeClr val="lt1"/>
              </a:buClr>
              <a:buSzPct val="100740"/>
              <a:buFont typeface="Arial"/>
              <a:buChar char="•"/>
            </a:pPr>
            <a:r>
              <a:rPr lang="en-US" sz="2720" b="0" i="0" u="none" strike="noStrike" cap="none">
                <a:solidFill>
                  <a:schemeClr val="lt1"/>
                </a:solidFill>
                <a:latin typeface="Calibri"/>
                <a:ea typeface="Calibri"/>
                <a:cs typeface="Calibri"/>
                <a:sym typeface="Calibri"/>
              </a:rPr>
              <a:t>The International Joint Commission (IJC) created by a Canada-US Treaty </a:t>
            </a:r>
          </a:p>
          <a:p>
            <a:pPr marR="0" lvl="1" algn="l" rtl="0">
              <a:lnSpc>
                <a:spcPct val="90000"/>
              </a:lnSpc>
              <a:spcBef>
                <a:spcPts val="544"/>
              </a:spcBef>
              <a:spcAft>
                <a:spcPts val="0"/>
              </a:spcAft>
              <a:buClr>
                <a:schemeClr val="lt1"/>
              </a:buClr>
              <a:buSzPct val="100740"/>
              <a:buFont typeface="Arial"/>
            </a:pPr>
            <a:r>
              <a:rPr lang="en-US" sz="2720" b="0" i="0" u="none" strike="noStrike" cap="none">
                <a:solidFill>
                  <a:schemeClr val="lt1"/>
                </a:solidFill>
                <a:latin typeface="Calibri"/>
                <a:ea typeface="Calibri"/>
                <a:cs typeface="Calibri"/>
                <a:sym typeface="Calibri"/>
              </a:rPr>
              <a:t>prevent and resolve disputes over shared water and to approve projects affecting both countries.</a:t>
            </a:r>
          </a:p>
          <a:p>
            <a:pPr marL="342900" marR="0" lvl="0" indent="-342900" algn="l" rtl="0">
              <a:lnSpc>
                <a:spcPct val="90000"/>
              </a:lnSpc>
              <a:spcBef>
                <a:spcPts val="544"/>
              </a:spcBef>
              <a:buClr>
                <a:schemeClr val="lt1"/>
              </a:buClr>
              <a:buSzPct val="100740"/>
              <a:buFont typeface="Arial"/>
              <a:buChar char="•"/>
            </a:pPr>
            <a:r>
              <a:rPr lang="en-US" sz="2720" b="0" i="0" u="none" strike="noStrike" cap="none">
                <a:solidFill>
                  <a:schemeClr val="lt1"/>
                </a:solidFill>
                <a:latin typeface="Calibri"/>
                <a:ea typeface="Calibri"/>
                <a:cs typeface="Calibri"/>
                <a:sym typeface="Calibri"/>
              </a:rPr>
              <a:t>Concerns </a:t>
            </a:r>
            <a:r>
              <a:rPr lang="en-US" sz="2720">
                <a:solidFill>
                  <a:schemeClr val="lt1"/>
                </a:solidFill>
              </a:rPr>
              <a:t>include</a:t>
            </a:r>
            <a:r>
              <a:rPr lang="en-US" sz="2720" b="0" i="0" u="none" strike="noStrike" cap="none">
                <a:solidFill>
                  <a:schemeClr val="lt1"/>
                </a:solidFill>
                <a:latin typeface="Calibri"/>
                <a:ea typeface="Calibri"/>
                <a:cs typeface="Calibri"/>
                <a:sym typeface="Calibri"/>
              </a:rPr>
              <a:t> pollution, declining lake levels, and the impact of climate change. </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820</Words>
  <Application>Microsoft Office PowerPoint</Application>
  <PresentationFormat>On-screen Show (4:3)</PresentationFormat>
  <Paragraphs>72</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Water – The Essence of Life</vt:lpstr>
      <vt:lpstr>PowerPoint Presentation</vt:lpstr>
      <vt:lpstr>Water – More than just a Natural Resource?</vt:lpstr>
      <vt:lpstr>Views on Water</vt:lpstr>
      <vt:lpstr>Where is Canada’s Water?</vt:lpstr>
      <vt:lpstr>Wetlands</vt:lpstr>
      <vt:lpstr>PowerPoint Presentation</vt:lpstr>
      <vt:lpstr>The Great Lakes Watershed </vt:lpstr>
      <vt:lpstr>PowerPoint Presentation</vt:lpstr>
      <vt:lpstr>Diverting Water</vt:lpstr>
      <vt:lpstr>Who Controls Our Water?</vt:lpstr>
      <vt:lpstr>PowerPoint Presentation</vt:lpstr>
      <vt:lpstr>Protecting Our Water Resources</vt:lpstr>
      <vt:lpstr>PowerPoint Presentation</vt:lpstr>
      <vt:lpstr>PowerPoint Presentation</vt:lpstr>
      <vt:lpstr>Walkerton, ON</vt:lpstr>
      <vt:lpstr>Groundwater Contamination</vt:lpstr>
      <vt:lpstr>PowerPoint Presentation</vt:lpstr>
      <vt:lpstr>Treating you Drinking Water</vt:lpstr>
      <vt:lpstr>PowerPoint Presentation</vt:lpstr>
      <vt:lpstr>Treating your Sewage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 The Essence of Life</dc:title>
  <dc:creator>Robert Tucker</dc:creator>
  <cp:lastModifiedBy>Robert Tucker</cp:lastModifiedBy>
  <cp:revision>1</cp:revision>
  <dcterms:modified xsi:type="dcterms:W3CDTF">2017-04-28T14:30:13Z</dcterms:modified>
</cp:coreProperties>
</file>